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58" r:id="rId2"/>
    <p:sldId id="264" r:id="rId3"/>
    <p:sldId id="265" r:id="rId4"/>
    <p:sldId id="266" r:id="rId5"/>
    <p:sldId id="362" r:id="rId6"/>
    <p:sldId id="269" r:id="rId7"/>
    <p:sldId id="278" r:id="rId8"/>
    <p:sldId id="343" r:id="rId9"/>
    <p:sldId id="344" r:id="rId10"/>
    <p:sldId id="345" r:id="rId11"/>
    <p:sldId id="271" r:id="rId12"/>
    <p:sldId id="346" r:id="rId13"/>
    <p:sldId id="347" r:id="rId14"/>
    <p:sldId id="348" r:id="rId15"/>
    <p:sldId id="349" r:id="rId16"/>
    <p:sldId id="268" r:id="rId17"/>
    <p:sldId id="350" r:id="rId18"/>
    <p:sldId id="272" r:id="rId19"/>
    <p:sldId id="351" r:id="rId20"/>
    <p:sldId id="270" r:id="rId21"/>
    <p:sldId id="326" r:id="rId22"/>
    <p:sldId id="327" r:id="rId23"/>
    <p:sldId id="328" r:id="rId24"/>
    <p:sldId id="286" r:id="rId25"/>
    <p:sldId id="287" r:id="rId26"/>
    <p:sldId id="329" r:id="rId27"/>
    <p:sldId id="330" r:id="rId28"/>
    <p:sldId id="331" r:id="rId29"/>
    <p:sldId id="332" r:id="rId30"/>
    <p:sldId id="333" r:id="rId31"/>
    <p:sldId id="334" r:id="rId32"/>
    <p:sldId id="335" r:id="rId33"/>
    <p:sldId id="336" r:id="rId34"/>
    <p:sldId id="337" r:id="rId35"/>
    <p:sldId id="338" r:id="rId36"/>
    <p:sldId id="339" r:id="rId37"/>
    <p:sldId id="340" r:id="rId38"/>
    <p:sldId id="341" r:id="rId39"/>
    <p:sldId id="342" r:id="rId40"/>
    <p:sldId id="288" r:id="rId41"/>
    <p:sldId id="289" r:id="rId42"/>
    <p:sldId id="285" r:id="rId43"/>
    <p:sldId id="352" r:id="rId44"/>
    <p:sldId id="353" r:id="rId45"/>
    <p:sldId id="354" r:id="rId46"/>
    <p:sldId id="355" r:id="rId47"/>
    <p:sldId id="356" r:id="rId48"/>
    <p:sldId id="357" r:id="rId49"/>
    <p:sldId id="358" r:id="rId50"/>
    <p:sldId id="359" r:id="rId51"/>
    <p:sldId id="360" r:id="rId52"/>
    <p:sldId id="361" r:id="rId53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1494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58B96B-6E41-464C-9229-1626D5844C5D}" type="datetimeFigureOut">
              <a:rPr lang="en-GB" smtClean="0"/>
              <a:t>20/03/2026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0502D-3B77-4470-8B5A-D34CE73B883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91501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684B91-9637-46C7-BD6E-F957AB05849C}" type="datetimeFigureOut">
              <a:rPr lang="en-GB" smtClean="0"/>
              <a:t>20/03/2026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0C0D53-FB07-4C77-AA6F-EBDAE21D305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0872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0C0D53-FB07-4C77-AA6F-EBDAE21D305D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1286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9B252-245A-4298-8EEC-9E6AD78F0D14}" type="datetimeFigureOut">
              <a:rPr lang="en-GB" smtClean="0"/>
              <a:t>20/03/2026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F5D14-49CB-44AE-AF2C-77AEBC8AC12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8918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9B252-245A-4298-8EEC-9E6AD78F0D14}" type="datetimeFigureOut">
              <a:rPr lang="en-GB" smtClean="0"/>
              <a:t>20/03/2026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F5D14-49CB-44AE-AF2C-77AEBC8AC12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5190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9B252-245A-4298-8EEC-9E6AD78F0D14}" type="datetimeFigureOut">
              <a:rPr lang="en-GB" smtClean="0"/>
              <a:t>20/03/2026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F5D14-49CB-44AE-AF2C-77AEBC8AC12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743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9B252-245A-4298-8EEC-9E6AD78F0D14}" type="datetimeFigureOut">
              <a:rPr lang="en-GB" smtClean="0"/>
              <a:t>20/03/2026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F5D14-49CB-44AE-AF2C-77AEBC8AC12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4983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9B252-245A-4298-8EEC-9E6AD78F0D14}" type="datetimeFigureOut">
              <a:rPr lang="en-GB" smtClean="0"/>
              <a:t>20/03/2026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F5D14-49CB-44AE-AF2C-77AEBC8AC12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7716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9B252-245A-4298-8EEC-9E6AD78F0D14}" type="datetimeFigureOut">
              <a:rPr lang="en-GB" smtClean="0"/>
              <a:t>20/03/2026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F5D14-49CB-44AE-AF2C-77AEBC8AC12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8509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9B252-245A-4298-8EEC-9E6AD78F0D14}" type="datetimeFigureOut">
              <a:rPr lang="en-GB" smtClean="0"/>
              <a:t>20/03/2026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F5D14-49CB-44AE-AF2C-77AEBC8AC12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1971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9B252-245A-4298-8EEC-9E6AD78F0D14}" type="datetimeFigureOut">
              <a:rPr lang="en-GB" smtClean="0"/>
              <a:t>20/03/2026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F5D14-49CB-44AE-AF2C-77AEBC8AC12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5092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9B252-245A-4298-8EEC-9E6AD78F0D14}" type="datetimeFigureOut">
              <a:rPr lang="en-GB" smtClean="0"/>
              <a:t>20/03/2026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F5D14-49CB-44AE-AF2C-77AEBC8AC12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6579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9B252-245A-4298-8EEC-9E6AD78F0D14}" type="datetimeFigureOut">
              <a:rPr lang="en-GB" smtClean="0"/>
              <a:t>20/03/2026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F5D14-49CB-44AE-AF2C-77AEBC8AC12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4398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9B252-245A-4298-8EEC-9E6AD78F0D14}" type="datetimeFigureOut">
              <a:rPr lang="en-GB" smtClean="0"/>
              <a:t>20/03/2026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F5D14-49CB-44AE-AF2C-77AEBC8AC12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4657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9B252-245A-4298-8EEC-9E6AD78F0D14}" type="datetimeFigureOut">
              <a:rPr lang="en-GB" smtClean="0"/>
              <a:t>20/03/2026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F5D14-49CB-44AE-AF2C-77AEBC8AC12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5258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filter.resources.wjec.co.uk/en/s/English%20Language%20and%20Literature/r/mfw23-24_2-1/KO/MFWGCSE" TargetMode="External"/><Relationship Id="rId2" Type="http://schemas.openxmlformats.org/officeDocument/2006/relationships/hyperlink" Target="http://www.hwbcymru.net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hyperlink" Target="https://filter.resources.wjec.co.uk/en/s/English%20Language%20and%20Literature?level=KS4&amp;qualification=mfwGcse&amp;specification=419f7f96-3a92-4000-b525-7ad0bc762f9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mathsdiy.com/" TargetMode="Externa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tmp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Rhiwabon-header-newe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6" y="0"/>
            <a:ext cx="9145126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1340768"/>
            <a:ext cx="885698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algn="ctr"/>
            <a:r>
              <a:rPr lang="en-GB" sz="4400" b="1" u="sng" dirty="0"/>
              <a:t>Year 10 Information Evening</a:t>
            </a:r>
          </a:p>
          <a:p>
            <a:pPr algn="ctr"/>
            <a:endParaRPr lang="en-GB" sz="4400" b="1" u="sng" dirty="0"/>
          </a:p>
          <a:p>
            <a:pPr algn="ctr"/>
            <a:r>
              <a:rPr lang="en-GB" sz="4400" b="1" u="sng" dirty="0" err="1"/>
              <a:t>Croeso</a:t>
            </a:r>
            <a:r>
              <a:rPr lang="en-GB" sz="4400" b="1" u="sng" dirty="0"/>
              <a:t>/Welcome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7053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9B948B-9B54-C5A2-1992-BFB58A1B3E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5EB8B-E475-EBC6-F8F3-179343663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618" y="3116426"/>
            <a:ext cx="3769614" cy="2428365"/>
          </a:xfrm>
          <a:ln>
            <a:solidFill>
              <a:schemeClr val="accent1">
                <a:lumMod val="50000"/>
              </a:schemeClr>
            </a:solidFill>
          </a:ln>
        </p:spPr>
        <p:txBody>
          <a:bodyPr vert="horz" lIns="68580" tIns="34290" rIns="68580" bIns="34290" rtlCol="0" anchor="t">
            <a:normAutofit fontScale="55000" lnSpcReduction="20000"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Taught and assessed in Year 10:</a:t>
            </a:r>
            <a:endParaRPr lang="en-GB" dirty="0"/>
          </a:p>
          <a:p>
            <a:r>
              <a:rPr lang="en-US" dirty="0">
                <a:highlight>
                  <a:srgbClr val="FFFF00"/>
                </a:highlight>
              </a:rPr>
              <a:t>Unit 1 CONTEXT AND MEANING –</a:t>
            </a:r>
          </a:p>
          <a:p>
            <a:r>
              <a:rPr lang="en-US" dirty="0"/>
              <a:t>Unit 2 BELONGING – </a:t>
            </a:r>
          </a:p>
          <a:p>
            <a:r>
              <a:rPr lang="en-US" dirty="0"/>
              <a:t>Unit 3 INFLUENCE AND POWER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Taught and assessed in Year 11:</a:t>
            </a:r>
          </a:p>
          <a:p>
            <a:r>
              <a:rPr lang="en-US" dirty="0">
                <a:highlight>
                  <a:srgbClr val="FFFF00"/>
                </a:highlight>
              </a:rPr>
              <a:t>Unit 4b MOTIVATIONS –. </a:t>
            </a:r>
          </a:p>
          <a:p>
            <a:r>
              <a:rPr lang="en-US" dirty="0"/>
              <a:t>Unit 5 CONTINUITY AND CHANGE –</a:t>
            </a:r>
          </a:p>
          <a:p>
            <a:r>
              <a:rPr lang="en-US" dirty="0">
                <a:highlight>
                  <a:srgbClr val="FFFF00"/>
                </a:highlight>
              </a:rPr>
              <a:t>Unit 6 CONNECTIONS – </a:t>
            </a:r>
            <a:endParaRPr lang="en-GB" dirty="0">
              <a:solidFill>
                <a:schemeClr val="accent1">
                  <a:lumMod val="50000"/>
                </a:schemeClr>
              </a:solidFill>
              <a:highlight>
                <a:srgbClr val="FFFF00"/>
              </a:highlight>
              <a:latin typeface="Microsoft Sans Serif"/>
              <a:ea typeface="Microsoft Sans Serif"/>
              <a:cs typeface="Microsoft Sans Serif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1E03CB-2961-7C85-B47B-DB5F63338829}"/>
              </a:ext>
            </a:extLst>
          </p:cNvPr>
          <p:cNvSpPr txBox="1"/>
          <p:nvPr/>
        </p:nvSpPr>
        <p:spPr>
          <a:xfrm>
            <a:off x="4572000" y="3187989"/>
            <a:ext cx="4353583" cy="2308324"/>
          </a:xfrm>
          <a:prstGeom prst="rect">
            <a:avLst/>
          </a:prstGeom>
          <a:effectLst>
            <a:softEdge rad="63500"/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Units 1, 4b and 6 are examined units, together worth 60% of the qualification. </a:t>
            </a:r>
          </a:p>
          <a:p>
            <a:endParaRPr lang="en-US" dirty="0">
              <a:solidFill>
                <a:srgbClr val="00206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Each exam lasts 90 minutes and will consist of low-tariff extract-based questions, an extended essay response and a piece of creative fiction or non-fiction writing. </a:t>
            </a:r>
          </a:p>
        </p:txBody>
      </p:sp>
      <p:pic>
        <p:nvPicPr>
          <p:cNvPr id="2" name="Picture 2" descr="H:\Rhiwabon-header-newest.jpg">
            <a:extLst>
              <a:ext uri="{FF2B5EF4-FFF2-40B4-BE49-F238E27FC236}">
                <a16:creationId xmlns:a16="http://schemas.microsoft.com/office/drawing/2014/main" id="{4F825455-F945-F378-80D4-1E1E3E1C9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6" y="0"/>
            <a:ext cx="9145126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1176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A0A75D-BCC2-8BB4-03AB-7E4D511B31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E2DB3-3731-9EFD-4886-B54D77E04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618" y="3116426"/>
            <a:ext cx="3769614" cy="2428365"/>
          </a:xfrm>
          <a:ln>
            <a:solidFill>
              <a:schemeClr val="accent1">
                <a:lumMod val="50000"/>
              </a:schemeClr>
            </a:solidFill>
          </a:ln>
        </p:spPr>
        <p:txBody>
          <a:bodyPr vert="horz" lIns="68580" tIns="34290" rIns="68580" bIns="34290" rtlCol="0" anchor="t">
            <a:normAutofit fontScale="55000" lnSpcReduction="20000"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Taught and assessed in Year 10:</a:t>
            </a:r>
            <a:endParaRPr lang="en-GB" dirty="0"/>
          </a:p>
          <a:p>
            <a:r>
              <a:rPr lang="en-US" dirty="0"/>
              <a:t>Unit 1 CONTEXT AND MEANING –</a:t>
            </a:r>
          </a:p>
          <a:p>
            <a:r>
              <a:rPr lang="en-US" dirty="0">
                <a:highlight>
                  <a:srgbClr val="FF00FF"/>
                </a:highlight>
              </a:rPr>
              <a:t>Unit 2 BELONGING – </a:t>
            </a:r>
          </a:p>
          <a:p>
            <a:r>
              <a:rPr lang="en-US" dirty="0">
                <a:highlight>
                  <a:srgbClr val="FF00FF"/>
                </a:highlight>
              </a:rPr>
              <a:t>Unit 3 INFLUENCE AND POWER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Taught and assessed in Year 11:</a:t>
            </a:r>
          </a:p>
          <a:p>
            <a:r>
              <a:rPr lang="en-US" dirty="0"/>
              <a:t>Unit 4b MOTIVATIONS –. </a:t>
            </a:r>
          </a:p>
          <a:p>
            <a:r>
              <a:rPr lang="en-US" dirty="0">
                <a:highlight>
                  <a:srgbClr val="FF00FF"/>
                </a:highlight>
              </a:rPr>
              <a:t>Unit 5 CONTINUITY AND CHANGE –</a:t>
            </a:r>
          </a:p>
          <a:p>
            <a:r>
              <a:rPr lang="en-US" dirty="0"/>
              <a:t>Unit 6 CONNECTIONS – 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Microsoft Sans Serif"/>
              <a:ea typeface="Microsoft Sans Serif"/>
              <a:cs typeface="Microsoft Sans Serif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5D2EA0-4FFA-42C2-5F1D-6161D745AC91}"/>
              </a:ext>
            </a:extLst>
          </p:cNvPr>
          <p:cNvSpPr txBox="1"/>
          <p:nvPr/>
        </p:nvSpPr>
        <p:spPr>
          <a:xfrm>
            <a:off x="4607538" y="3187988"/>
            <a:ext cx="3978679" cy="2308324"/>
          </a:xfrm>
          <a:prstGeom prst="rect">
            <a:avLst/>
          </a:prstGeom>
          <a:solidFill>
            <a:srgbClr val="FF00FF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Gotham Rounded Book"/>
              </a:rPr>
              <a:t>Units 2, 3 and 5 are non-examined assessments, together worth 40% of the qualification. </a:t>
            </a:r>
          </a:p>
          <a:p>
            <a:endParaRPr lang="en-US" dirty="0">
              <a:solidFill>
                <a:srgbClr val="002060"/>
              </a:solidFill>
              <a:latin typeface="Gotham Rounded Book"/>
            </a:endParaRPr>
          </a:p>
          <a:p>
            <a:r>
              <a:rPr lang="en-US" dirty="0">
                <a:solidFill>
                  <a:srgbClr val="002060"/>
                </a:solidFill>
                <a:latin typeface="Gotham Rounded Book"/>
              </a:rPr>
              <a:t>Each unit will consist of two tasks: one that will assess students’ written responses to the relevant text(s) and one that will assess oracy skills. 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2" name="Picture 2" descr="H:\Rhiwabon-header-newest.jpg">
            <a:extLst>
              <a:ext uri="{FF2B5EF4-FFF2-40B4-BE49-F238E27FC236}">
                <a16:creationId xmlns:a16="http://schemas.microsoft.com/office/drawing/2014/main" id="{D0763CFA-BFD2-A632-7852-27310C469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6" y="0"/>
            <a:ext cx="9145126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8208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0FEA2-97E8-6781-BF79-B1D4D7C00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8" y="1916833"/>
            <a:ext cx="8606588" cy="3573140"/>
          </a:xfr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vert="horz" lIns="68580" tIns="34290" rIns="68580" bIns="34290" rtlCol="0" anchor="t">
            <a:normAutofit fontScale="85000" lnSpcReduction="20000"/>
          </a:bodyPr>
          <a:lstStyle/>
          <a:p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Microsoft Sans Serif"/>
                <a:ea typeface="Microsoft Sans Serif"/>
                <a:cs typeface="Microsoft Sans Serif"/>
              </a:rPr>
              <a:t>Unit 1 Context and Meaning (Exam: 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Microsoft Sans Serif"/>
                <a:ea typeface="Microsoft Sans Serif"/>
                <a:cs typeface="Microsoft Sans Serif"/>
              </a:rPr>
              <a:t>15</a:t>
            </a:r>
            <a:r>
              <a:rPr lang="en-GB" b="1" baseline="30000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Microsoft Sans Serif"/>
                <a:ea typeface="Microsoft Sans Serif"/>
                <a:cs typeface="Microsoft Sans Serif"/>
              </a:rPr>
              <a:t>th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latin typeface="Microsoft Sans Serif"/>
                <a:ea typeface="Microsoft Sans Serif"/>
                <a:cs typeface="Microsoft Sans Serif"/>
              </a:rPr>
              <a:t> May 2026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Microsoft Sans Serif"/>
                <a:ea typeface="Microsoft Sans Serif"/>
                <a:cs typeface="Microsoft Sans Serif"/>
              </a:rPr>
              <a:t>- 2 hours) </a:t>
            </a:r>
          </a:p>
          <a:p>
            <a:pPr marL="0" indent="0">
              <a:buNone/>
            </a:pPr>
            <a:r>
              <a:rPr lang="en-US" dirty="0"/>
              <a:t>Students have studied a range of poetry from the WJEC anthology, engaging with the concept of Context and Meaning. </a:t>
            </a:r>
          </a:p>
          <a:p>
            <a:endParaRPr lang="en-GB" dirty="0">
              <a:solidFill>
                <a:schemeClr val="accent1">
                  <a:lumMod val="50000"/>
                </a:schemeClr>
              </a:solidFill>
              <a:latin typeface="Microsoft Sans Serif"/>
              <a:ea typeface="Microsoft Sans Serif"/>
              <a:cs typeface="Microsoft Sans Serif"/>
            </a:endParaRPr>
          </a:p>
          <a:p>
            <a:pPr marL="685800" lvl="1" indent="-342900">
              <a:buFont typeface="+mj-lt"/>
              <a:buAutoNum type="arabicPeriod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Microsoft Sans Serif"/>
                <a:ea typeface="Microsoft Sans Serif"/>
                <a:cs typeface="Microsoft Sans Serif"/>
              </a:rPr>
              <a:t>Section A – Poetry 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685800" lvl="1" indent="-342900">
              <a:buFont typeface="+mj-lt"/>
              <a:buAutoNum type="arabicPeriod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Microsoft Sans Serif"/>
                <a:ea typeface="Microsoft Sans Serif"/>
                <a:cs typeface="Microsoft Sans Serif"/>
              </a:rPr>
              <a:t>Section B – Creative/Non-fiction Writing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1028700" lvl="2" indent="-342900">
              <a:buFont typeface="Wingdings" panose="020B0604020202020204" pitchFamily="34" charset="0"/>
              <a:buChar char="§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Microsoft Sans Serif"/>
                <a:ea typeface="Microsoft Sans Serif"/>
                <a:cs typeface="Microsoft Sans Serif"/>
              </a:rPr>
              <a:t>Students will need to write a piece of creative or non-fiction writing from a choice of two in the exam.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2" name="Picture 2" descr="H:\Rhiwabon-header-newest.jpg">
            <a:extLst>
              <a:ext uri="{FF2B5EF4-FFF2-40B4-BE49-F238E27FC236}">
                <a16:creationId xmlns:a16="http://schemas.microsoft.com/office/drawing/2014/main" id="{D29597BF-3F88-C757-793E-589FB8180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6" y="0"/>
            <a:ext cx="9145126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1773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0FEA2-97E8-6781-BF79-B1D4D7C00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472" y="1916833"/>
            <a:ext cx="8688884" cy="3573140"/>
          </a:xfr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1">
                <a:lumMod val="50000"/>
              </a:schemeClr>
            </a:solidFill>
          </a:ln>
        </p:spPr>
        <p:txBody>
          <a:bodyPr vert="horz" lIns="68580" tIns="34290" rIns="68580" bIns="34290" rtlCol="0" anchor="t">
            <a:normAutofit fontScale="77500" lnSpcReduction="20000"/>
          </a:bodyPr>
          <a:lstStyle/>
          <a:p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Microsoft Sans Serif"/>
                <a:ea typeface="Microsoft Sans Serif"/>
                <a:cs typeface="Microsoft Sans Serif"/>
              </a:rPr>
              <a:t>Unit 2 – Belonging (NEA) </a:t>
            </a:r>
          </a:p>
          <a:p>
            <a:pPr marL="0" indent="0">
              <a:buNone/>
            </a:pPr>
            <a:r>
              <a:rPr lang="en-US" dirty="0"/>
              <a:t>Students have studied a prose text, ‘A Christmas Carol’, engaging with the concept of Belonging and themes of community, </a:t>
            </a:r>
            <a:r>
              <a:rPr lang="en-US" i="1" dirty="0" err="1"/>
              <a:t>cynefin</a:t>
            </a:r>
            <a:r>
              <a:rPr lang="en-US" i="1" dirty="0"/>
              <a:t> </a:t>
            </a:r>
            <a:r>
              <a:rPr lang="en-US" dirty="0"/>
              <a:t>and citizenship. 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Microsoft Sans Serif"/>
              <a:ea typeface="Microsoft Sans Serif"/>
              <a:cs typeface="Microsoft Sans Serif"/>
            </a:endParaRPr>
          </a:p>
          <a:p>
            <a:pPr marL="685800" lvl="1" indent="-342900">
              <a:buAutoNum type="arabicPeriod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Microsoft Sans Serif"/>
                <a:ea typeface="Microsoft Sans Serif"/>
                <a:cs typeface="Microsoft Sans Serif"/>
              </a:rPr>
              <a:t>Section A – Essay on A Christmas Carol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1028700" lvl="2" indent="-342900">
              <a:buFont typeface="Wingdings" panose="020B0604020202020204" pitchFamily="34" charset="0"/>
              <a:buChar char="§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Microsoft Sans Serif"/>
                <a:ea typeface="Microsoft Sans Serif"/>
                <a:cs typeface="Microsoft Sans Serif"/>
              </a:rPr>
              <a:t>Students have completed an essay on the character of Scrooge and the theme of belonging by exploring the character’s self-isolation.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685800" lvl="1" indent="-342900">
              <a:buAutoNum type="arabicPeriod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Microsoft Sans Serif"/>
                <a:ea typeface="Microsoft Sans Serif"/>
                <a:cs typeface="Microsoft Sans Serif"/>
              </a:rPr>
              <a:t>Section B – Individual presentation on Belonging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1028700" lvl="2" indent="-342900">
              <a:buFont typeface="Wingdings" panose="020B0604020202020204" pitchFamily="34" charset="0"/>
              <a:buChar char="§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Microsoft Sans Serif"/>
                <a:ea typeface="Microsoft Sans Serif"/>
                <a:cs typeface="Microsoft Sans Serif"/>
              </a:rPr>
              <a:t>Students have planned and delivered a short presentation to camera on a topic of their choice, which links to the theme of belonging.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2" name="Picture 2" descr="H:\Rhiwabon-header-newest.jpg">
            <a:extLst>
              <a:ext uri="{FF2B5EF4-FFF2-40B4-BE49-F238E27FC236}">
                <a16:creationId xmlns:a16="http://schemas.microsoft.com/office/drawing/2014/main" id="{95752019-DD4E-C96A-8EA8-971A26EDA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6" y="0"/>
            <a:ext cx="9145126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2074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0FEA2-97E8-6781-BF79-B1D4D7C00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982" y="2060848"/>
            <a:ext cx="8542037" cy="3447337"/>
          </a:xfr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txBody>
          <a:bodyPr vert="horz" lIns="68580" tIns="34290" rIns="68580" bIns="34290" rtlCol="0" anchor="t">
            <a:normAutofit fontScale="92500" lnSpcReduction="10000"/>
          </a:bodyPr>
          <a:lstStyle/>
          <a:p>
            <a:r>
              <a:rPr lang="en-GB" sz="2250" dirty="0">
                <a:solidFill>
                  <a:schemeClr val="accent1">
                    <a:lumMod val="50000"/>
                  </a:schemeClr>
                </a:solidFill>
                <a:latin typeface="Microsoft Sans Serif"/>
                <a:ea typeface="Microsoft Sans Serif"/>
                <a:cs typeface="Microsoft Sans Serif"/>
              </a:rPr>
              <a:t>Unit 3 Influence and Power (NEA)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/>
              <a:t>Students will will study a range of non-fiction texts, engaging with the Influence and Power of writers, and how writers and speakers exert power and attempt to influence others. This will take place from Easter onwards.</a:t>
            </a:r>
          </a:p>
          <a:p>
            <a:endParaRPr lang="en-GB" sz="2250" dirty="0">
              <a:solidFill>
                <a:schemeClr val="accent1">
                  <a:lumMod val="50000"/>
                </a:schemeClr>
              </a:solidFill>
              <a:latin typeface="Microsoft Sans Serif"/>
              <a:ea typeface="Microsoft Sans Serif"/>
              <a:cs typeface="Microsoft Sans Serif"/>
            </a:endParaRPr>
          </a:p>
          <a:p>
            <a:pPr marL="685800" lvl="1" indent="-342900">
              <a:buFont typeface="+mj-lt"/>
              <a:buAutoNum type="arabicPeriod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Microsoft Sans Serif"/>
                <a:ea typeface="Microsoft Sans Serif"/>
                <a:cs typeface="Microsoft Sans Serif"/>
              </a:rPr>
              <a:t>Section A – Group Discussion on a theme selected by WJEC released in April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685800" lvl="1" indent="-342900">
              <a:buAutoNum type="arabicPeriod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Microsoft Sans Serif"/>
                <a:ea typeface="Microsoft Sans Serif"/>
                <a:cs typeface="Microsoft Sans Serif"/>
              </a:rPr>
              <a:t>Section B – Non –Fiction </a:t>
            </a:r>
            <a:r>
              <a:rPr lang="en-GB" i="1" dirty="0">
                <a:solidFill>
                  <a:schemeClr val="accent1">
                    <a:lumMod val="50000"/>
                  </a:schemeClr>
                </a:solidFill>
                <a:latin typeface="Microsoft Sans Serif"/>
                <a:ea typeface="Microsoft Sans Serif"/>
                <a:cs typeface="Microsoft Sans Serif"/>
              </a:rPr>
              <a:t>Written piece</a:t>
            </a:r>
            <a:endParaRPr lang="en-GB" i="1" dirty="0">
              <a:solidFill>
                <a:schemeClr val="accent1">
                  <a:lumMod val="50000"/>
                </a:scheme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2" name="Picture 2" descr="H:\Rhiwabon-header-newest.jpg">
            <a:extLst>
              <a:ext uri="{FF2B5EF4-FFF2-40B4-BE49-F238E27FC236}">
                <a16:creationId xmlns:a16="http://schemas.microsoft.com/office/drawing/2014/main" id="{64E68311-3DB1-DC49-9187-A1AD8AE8B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6" y="0"/>
            <a:ext cx="9145126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6620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007C61-11F9-8760-82EC-E1D4310D0A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F1F68-09A2-E7CB-4184-FE8B48E20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982" y="1916832"/>
            <a:ext cx="8542037" cy="3618785"/>
          </a:xfr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en-GB" sz="2250" dirty="0">
                <a:solidFill>
                  <a:schemeClr val="accent1">
                    <a:lumMod val="50000"/>
                  </a:schemeClr>
                </a:solidFill>
                <a:latin typeface="Microsoft Sans Serif"/>
                <a:ea typeface="Microsoft Sans Serif"/>
                <a:cs typeface="Microsoft Sans Serif"/>
              </a:rPr>
              <a:t>Unit 4 – Motivations (Exam)</a:t>
            </a:r>
          </a:p>
          <a:p>
            <a:pPr marL="0" indent="0">
              <a:buNone/>
            </a:pPr>
            <a:r>
              <a:rPr lang="en-US" sz="2400" dirty="0"/>
              <a:t>In Unit 4b, students will study </a:t>
            </a:r>
            <a:r>
              <a:rPr lang="en-US" sz="2400" i="1" dirty="0"/>
              <a:t>An Inspector Calls </a:t>
            </a:r>
            <a:r>
              <a:rPr lang="en-US" sz="2400" dirty="0"/>
              <a:t>by J.B. Priestly, engaging with the concept of Motivations of writers and characters, exploring reasons for attitudes, </a:t>
            </a:r>
            <a:r>
              <a:rPr lang="en-US" sz="2400" dirty="0" err="1"/>
              <a:t>behaviours</a:t>
            </a:r>
            <a:r>
              <a:rPr lang="en-US" sz="2400" dirty="0"/>
              <a:t> and beliefs.</a:t>
            </a:r>
            <a:endParaRPr lang="en-GB" sz="2250" dirty="0">
              <a:solidFill>
                <a:schemeClr val="accent1">
                  <a:lumMod val="50000"/>
                </a:schemeClr>
              </a:solidFill>
              <a:latin typeface="Microsoft Sans Serif"/>
              <a:ea typeface="Microsoft Sans Serif"/>
              <a:cs typeface="Microsoft Sans Serif"/>
            </a:endParaRPr>
          </a:p>
          <a:p>
            <a:r>
              <a:rPr lang="en-GB" sz="2250" dirty="0">
                <a:solidFill>
                  <a:schemeClr val="accent1">
                    <a:lumMod val="50000"/>
                  </a:schemeClr>
                </a:solidFill>
                <a:latin typeface="Microsoft Sans Serif"/>
                <a:ea typeface="Microsoft Sans Serif"/>
                <a:cs typeface="Microsoft Sans Serif"/>
              </a:rPr>
              <a:t>Exam – Drama An Inspector Calls</a:t>
            </a:r>
          </a:p>
        </p:txBody>
      </p:sp>
      <p:pic>
        <p:nvPicPr>
          <p:cNvPr id="2" name="Picture 2" descr="H:\Rhiwabon-header-newest.jpg">
            <a:extLst>
              <a:ext uri="{FF2B5EF4-FFF2-40B4-BE49-F238E27FC236}">
                <a16:creationId xmlns:a16="http://schemas.microsoft.com/office/drawing/2014/main" id="{BBBF258C-4197-7323-EDD4-B3DD22F58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6" y="0"/>
            <a:ext cx="9145126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0692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583D59-8FC7-A5A4-EEF8-30FBD5857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5FF4F-C961-222C-F348-FD1C53777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519" y="2348880"/>
            <a:ext cx="8542037" cy="3214169"/>
          </a:xfr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en-GB" sz="2250" dirty="0">
                <a:solidFill>
                  <a:schemeClr val="accent1">
                    <a:lumMod val="50000"/>
                  </a:schemeClr>
                </a:solidFill>
                <a:latin typeface="Microsoft Sans Serif"/>
                <a:ea typeface="Microsoft Sans Serif"/>
                <a:cs typeface="Microsoft Sans Serif"/>
              </a:rPr>
              <a:t>Unit 5 – Continuity and Change (NEA)</a:t>
            </a:r>
          </a:p>
          <a:p>
            <a:pPr marL="0" indent="0">
              <a:buNone/>
            </a:pPr>
            <a:r>
              <a:rPr lang="en-US" sz="2400" dirty="0"/>
              <a:t>In Unit 5, students will study a Shakespeare play, ‘Macbeth’ and pre-20</a:t>
            </a:r>
            <a:r>
              <a:rPr lang="en-US" sz="2400" baseline="30000" dirty="0"/>
              <a:t>th</a:t>
            </a:r>
            <a:r>
              <a:rPr lang="en-US" sz="2400" dirty="0"/>
              <a:t> Century poetry. They will consider the concept of Continuity and Change, and how attitudes, ideas and language have changed over time. </a:t>
            </a:r>
          </a:p>
          <a:p>
            <a:endParaRPr lang="en-GB" sz="2250" dirty="0">
              <a:solidFill>
                <a:schemeClr val="accent1">
                  <a:lumMod val="50000"/>
                </a:schemeClr>
              </a:solidFill>
              <a:latin typeface="Microsoft Sans Serif"/>
              <a:ea typeface="Microsoft Sans Serif"/>
              <a:cs typeface="Microsoft Sans Serif"/>
            </a:endParaRPr>
          </a:p>
          <a:p>
            <a:r>
              <a:rPr lang="en-GB" sz="2250" dirty="0">
                <a:solidFill>
                  <a:schemeClr val="accent1">
                    <a:lumMod val="50000"/>
                  </a:schemeClr>
                </a:solidFill>
                <a:latin typeface="Microsoft Sans Serif"/>
                <a:ea typeface="Microsoft Sans Serif"/>
                <a:cs typeface="Microsoft Sans Serif"/>
              </a:rPr>
              <a:t>Shakespeare</a:t>
            </a:r>
          </a:p>
        </p:txBody>
      </p:sp>
      <p:pic>
        <p:nvPicPr>
          <p:cNvPr id="2" name="Picture 2" descr="H:\Rhiwabon-header-newest.jpg">
            <a:extLst>
              <a:ext uri="{FF2B5EF4-FFF2-40B4-BE49-F238E27FC236}">
                <a16:creationId xmlns:a16="http://schemas.microsoft.com/office/drawing/2014/main" id="{FF5D4AD7-95DC-DF3C-4448-8B06313E7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6" y="0"/>
            <a:ext cx="9145126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0701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732AC5-7760-CE52-24C6-88B1CBE904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310E4-DB88-DEE2-3CF7-386261B19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519" y="2276872"/>
            <a:ext cx="8542037" cy="3267889"/>
          </a:xfr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en-GB" sz="2250" dirty="0">
                <a:solidFill>
                  <a:schemeClr val="accent1">
                    <a:lumMod val="50000"/>
                  </a:schemeClr>
                </a:solidFill>
                <a:latin typeface="Microsoft Sans Serif"/>
                <a:ea typeface="Microsoft Sans Serif"/>
                <a:cs typeface="Microsoft Sans Serif"/>
              </a:rPr>
              <a:t>Unit 6 – Connections (Exam)</a:t>
            </a:r>
          </a:p>
          <a:p>
            <a:pPr marL="0" indent="0">
              <a:buNone/>
            </a:pPr>
            <a:r>
              <a:rPr lang="en-US" sz="2400" dirty="0"/>
              <a:t>Unit 6, Students will study non-fiction texts, focusing on the concept of Connections. They will explore links between different texts, relating texts to time, place, language, and relationships. </a:t>
            </a:r>
          </a:p>
          <a:p>
            <a:r>
              <a:rPr lang="en-GB" sz="2250" dirty="0">
                <a:solidFill>
                  <a:schemeClr val="accent1">
                    <a:lumMod val="50000"/>
                  </a:schemeClr>
                </a:solidFill>
                <a:latin typeface="Microsoft Sans Serif"/>
                <a:ea typeface="Microsoft Sans Serif"/>
                <a:cs typeface="Microsoft Sans Serif"/>
              </a:rPr>
              <a:t>Connections (Non-Fiction)</a:t>
            </a:r>
          </a:p>
        </p:txBody>
      </p:sp>
      <p:pic>
        <p:nvPicPr>
          <p:cNvPr id="2" name="Picture 2" descr="H:\Rhiwabon-header-newest.jpg">
            <a:extLst>
              <a:ext uri="{FF2B5EF4-FFF2-40B4-BE49-F238E27FC236}">
                <a16:creationId xmlns:a16="http://schemas.microsoft.com/office/drawing/2014/main" id="{88BA6070-AE96-3D67-FAFB-B8415B6DB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6" y="0"/>
            <a:ext cx="9145126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3019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587676-04C8-812F-A9C8-D885DD842D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45127-8D9C-2C58-258D-36BBA7FEB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519" y="1844824"/>
            <a:ext cx="8542037" cy="3699937"/>
          </a:xfr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68580" tIns="34290" rIns="68580" bIns="34290" rtlCol="0" anchor="t">
            <a:normAutofit/>
          </a:bodyPr>
          <a:lstStyle/>
          <a:p>
            <a:pPr marL="0" indent="0">
              <a:buNone/>
            </a:pPr>
            <a:r>
              <a:rPr lang="en-GB" sz="2250" b="1" dirty="0">
                <a:solidFill>
                  <a:srgbClr val="002060"/>
                </a:solidFill>
                <a:latin typeface="Microsoft Sans Serif"/>
                <a:ea typeface="Microsoft Sans Serif"/>
                <a:cs typeface="Microsoft Sans Serif"/>
              </a:rPr>
              <a:t>Students will be sitting a mock exam within English lessons, on Tuesday 24</a:t>
            </a:r>
            <a:r>
              <a:rPr lang="en-GB" sz="2250" b="1" baseline="30000" dirty="0">
                <a:solidFill>
                  <a:srgbClr val="002060"/>
                </a:solidFill>
                <a:latin typeface="Microsoft Sans Serif"/>
                <a:ea typeface="Microsoft Sans Serif"/>
                <a:cs typeface="Microsoft Sans Serif"/>
              </a:rPr>
              <a:t>th</a:t>
            </a:r>
            <a:r>
              <a:rPr lang="en-GB" sz="2250" b="1" dirty="0">
                <a:solidFill>
                  <a:srgbClr val="002060"/>
                </a:solidFill>
                <a:latin typeface="Microsoft Sans Serif"/>
                <a:ea typeface="Microsoft Sans Serif"/>
                <a:cs typeface="Microsoft Sans Serif"/>
              </a:rPr>
              <a:t> and Wednesday 25</a:t>
            </a:r>
            <a:r>
              <a:rPr lang="en-GB" sz="2250" b="1" baseline="30000" dirty="0">
                <a:solidFill>
                  <a:srgbClr val="002060"/>
                </a:solidFill>
                <a:latin typeface="Microsoft Sans Serif"/>
                <a:ea typeface="Microsoft Sans Serif"/>
                <a:cs typeface="Microsoft Sans Serif"/>
              </a:rPr>
              <a:t>th</a:t>
            </a:r>
            <a:r>
              <a:rPr lang="en-GB" sz="2250" b="1" dirty="0">
                <a:solidFill>
                  <a:srgbClr val="002060"/>
                </a:solidFill>
                <a:latin typeface="Microsoft Sans Serif"/>
                <a:ea typeface="Microsoft Sans Serif"/>
                <a:cs typeface="Microsoft Sans Serif"/>
              </a:rPr>
              <a:t> March, to practise ahead of the real exam taking place in May.</a:t>
            </a:r>
          </a:p>
          <a:p>
            <a:pPr marL="0" indent="0">
              <a:buNone/>
            </a:pPr>
            <a:endParaRPr lang="en-GB" sz="2250" dirty="0">
              <a:solidFill>
                <a:schemeClr val="accent1">
                  <a:lumMod val="50000"/>
                </a:schemeClr>
              </a:solidFill>
              <a:latin typeface="Microsoft Sans Serif"/>
              <a:ea typeface="Microsoft Sans Serif"/>
              <a:cs typeface="Microsoft Sans Serif"/>
            </a:endParaRPr>
          </a:p>
          <a:p>
            <a:pPr marL="0" indent="0">
              <a:buNone/>
            </a:pPr>
            <a:r>
              <a:rPr lang="en-GB" sz="2250" b="1" dirty="0">
                <a:solidFill>
                  <a:srgbClr val="002060"/>
                </a:solidFill>
                <a:latin typeface="Microsoft Sans Serif"/>
                <a:ea typeface="Microsoft Sans Serif"/>
                <a:cs typeface="Microsoft Sans Serif"/>
              </a:rPr>
              <a:t>They should be revising the key poems studied in lessons this term and consider the ways they can be analysed and compared using linguistic and literary approaches and comparatives. </a:t>
            </a:r>
          </a:p>
          <a:p>
            <a:pPr marL="0" indent="0">
              <a:buNone/>
            </a:pPr>
            <a:endParaRPr lang="en-GB" sz="2250" dirty="0">
              <a:solidFill>
                <a:schemeClr val="accent1">
                  <a:lumMod val="50000"/>
                </a:schemeClr>
              </a:solidFill>
              <a:latin typeface="Microsoft Sans Serif"/>
              <a:ea typeface="Microsoft Sans Serif"/>
              <a:cs typeface="Microsoft Sans Serif"/>
            </a:endParaRPr>
          </a:p>
          <a:p>
            <a:pPr marL="0" indent="0">
              <a:buNone/>
            </a:pPr>
            <a:endParaRPr lang="en-GB" sz="2250" dirty="0">
              <a:solidFill>
                <a:schemeClr val="accent1">
                  <a:lumMod val="50000"/>
                </a:schemeClr>
              </a:solidFill>
              <a:latin typeface="Microsoft Sans Serif"/>
              <a:ea typeface="Microsoft Sans Serif"/>
              <a:cs typeface="Microsoft Sans Serif"/>
            </a:endParaRPr>
          </a:p>
        </p:txBody>
      </p:sp>
      <p:pic>
        <p:nvPicPr>
          <p:cNvPr id="2" name="Picture 2" descr="H:\Rhiwabon-header-newest.jpg">
            <a:extLst>
              <a:ext uri="{FF2B5EF4-FFF2-40B4-BE49-F238E27FC236}">
                <a16:creationId xmlns:a16="http://schemas.microsoft.com/office/drawing/2014/main" id="{DF0BFA91-51BD-4620-3F87-C3A1EF5B6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6" y="0"/>
            <a:ext cx="9145126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3150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0FEA2-97E8-6781-BF79-B1D4D7C00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589" y="1700809"/>
            <a:ext cx="8878823" cy="4299942"/>
          </a:xfrm>
          <a:solidFill>
            <a:schemeClr val="accent5">
              <a:lumMod val="40000"/>
              <a:lumOff val="60000"/>
            </a:schemeClr>
          </a:solidFill>
          <a:ln cmpd="dbl"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GB" sz="2700" b="1" u="sng" dirty="0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Revision and Study Support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Revision guidance and materials will be available via: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Google Classroom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hlinkClick r:id="rId2"/>
              </a:rPr>
              <a:t>www.hwbcymru.net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The English Department through lunchtime and after-school revision sessions.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WJEC Knowledge Organisers (Unit 1 Context and Meaning Exam):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hlinkClick r:id="rId3"/>
              </a:rPr>
              <a:t>https://filter.resources.wjec.co.uk/en/s/English%20Language%20and%20Literature/r/mfw23-24_2-1/KO/MFWGCSE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WJEC Blended Learning resources: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  <a:hlinkClick r:id="rId4"/>
              </a:rPr>
              <a:t>https://filter.resources.wjec.co.uk/en/s/English%20Language%20and%20Literature?level=KS4&amp;qualification=mfwGcse&amp;specification=419f7f96-3a92-4000-b525-7ad0bc762f9a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0">
              <a:buNone/>
            </a:pPr>
            <a:endParaRPr lang="en-GB" dirty="0">
              <a:solidFill>
                <a:schemeClr val="accent1">
                  <a:lumMod val="50000"/>
                </a:scheme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2" name="Picture 2" descr="H:\Rhiwabon-header-newest.jpg">
            <a:extLst>
              <a:ext uri="{FF2B5EF4-FFF2-40B4-BE49-F238E27FC236}">
                <a16:creationId xmlns:a16="http://schemas.microsoft.com/office/drawing/2014/main" id="{F88D731B-1CB8-044F-9DF6-8E6D366A4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6" y="0"/>
            <a:ext cx="9145126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5186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Rhiwabon-header-newe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6" y="0"/>
            <a:ext cx="9145126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1340768"/>
            <a:ext cx="885698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u="sng" dirty="0"/>
              <a:t>Purpose of the Evening</a:t>
            </a:r>
          </a:p>
          <a:p>
            <a:endParaRPr lang="en-GB" sz="24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To introduce you to the Key Staff.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To make sure that families are clear about the GCSE &amp; vocational qualifications being studied during Key Stage 4  and the levels of support available in school across subjects.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To explain what will be examined in Year 10.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To provide clarity about the content of each examination this year.</a:t>
            </a:r>
          </a:p>
          <a:p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To provide access to key staff at the end of the evening to ask any questions.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1213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Rhiwabon-header-newe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6" y="0"/>
            <a:ext cx="9145126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3799" y="474940"/>
            <a:ext cx="8856984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algn="ctr"/>
            <a:endParaRPr lang="en-GB" sz="4400" b="1" u="sng" dirty="0"/>
          </a:p>
          <a:p>
            <a:endParaRPr lang="en-GB" sz="4400" b="1" u="sng" dirty="0"/>
          </a:p>
          <a:p>
            <a:pPr algn="ctr"/>
            <a:r>
              <a:rPr lang="en-GB" sz="4400" b="1" u="sng" dirty="0"/>
              <a:t>Mathematics</a:t>
            </a:r>
          </a:p>
          <a:p>
            <a:pPr algn="ctr"/>
            <a:endParaRPr lang="en-GB" sz="4400" b="1" u="sng" dirty="0"/>
          </a:p>
          <a:p>
            <a:pPr algn="ctr"/>
            <a:r>
              <a:rPr lang="en-GB" sz="4400" b="1" u="sng" dirty="0"/>
              <a:t>Mrs E Beveridge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78917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8290" y="1556792"/>
            <a:ext cx="8926294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Three units make up the GCSE Mathematics and Numeracy qualification.  </a:t>
            </a:r>
          </a:p>
          <a:p>
            <a:endParaRPr lang="en-GB" sz="2800" dirty="0"/>
          </a:p>
          <a:p>
            <a:r>
              <a:rPr lang="en-GB" sz="2800" dirty="0"/>
              <a:t>The GCSE is Double Award, so it is worth 2 GCSEs.  </a:t>
            </a:r>
          </a:p>
          <a:p>
            <a:endParaRPr lang="en-GB" sz="2800" dirty="0"/>
          </a:p>
          <a:p>
            <a:r>
              <a:rPr lang="en-GB" sz="2800" dirty="0"/>
              <a:t>	Unit 1 – Financial Mathematics and other applications</a:t>
            </a:r>
          </a:p>
          <a:p>
            <a:r>
              <a:rPr lang="en-GB" sz="2800" dirty="0"/>
              <a:t>	Unit 2 – Non Calculator </a:t>
            </a:r>
          </a:p>
          <a:p>
            <a:r>
              <a:rPr lang="en-GB" sz="2800" dirty="0"/>
              <a:t>	Unit 3 – Calculator</a:t>
            </a:r>
          </a:p>
          <a:p>
            <a:endParaRPr lang="en-GB" sz="2800" dirty="0"/>
          </a:p>
          <a:p>
            <a:r>
              <a:rPr lang="en-GB" sz="2800" dirty="0"/>
              <a:t>Please be aware of the Grade Boundaries….</a:t>
            </a:r>
          </a:p>
          <a:p>
            <a:endParaRPr lang="en-GB" sz="28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2" descr="H:\Rhiwabon-header-newest.jpg">
            <a:extLst>
              <a:ext uri="{FF2B5EF4-FFF2-40B4-BE49-F238E27FC236}">
                <a16:creationId xmlns:a16="http://schemas.microsoft.com/office/drawing/2014/main" id="{19A0C0A1-7DF5-F95F-9230-72A44C3C5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6" y="0"/>
            <a:ext cx="9145126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6075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56D02A-3A9C-989F-5EDD-110C13BF54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091B694-7681-F086-9E72-E8C51E4628E0}"/>
              </a:ext>
            </a:extLst>
          </p:cNvPr>
          <p:cNvSpPr txBox="1"/>
          <p:nvPr/>
        </p:nvSpPr>
        <p:spPr>
          <a:xfrm>
            <a:off x="107504" y="2132856"/>
            <a:ext cx="892629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There are now only two tiers</a:t>
            </a:r>
          </a:p>
          <a:p>
            <a:endParaRPr lang="en-GB" sz="2800" dirty="0"/>
          </a:p>
          <a:p>
            <a:r>
              <a:rPr lang="en-GB" sz="2800" dirty="0"/>
              <a:t>Higher Tier – A*, A, B, C, D</a:t>
            </a:r>
          </a:p>
          <a:p>
            <a:endParaRPr lang="en-GB" sz="2800" dirty="0"/>
          </a:p>
          <a:p>
            <a:r>
              <a:rPr lang="en-GB" sz="2800" dirty="0"/>
              <a:t>Foundation Tier – C, D, E, F, G</a:t>
            </a:r>
          </a:p>
          <a:p>
            <a:endParaRPr lang="en-GB" sz="2800" dirty="0"/>
          </a:p>
          <a:p>
            <a:r>
              <a:rPr lang="en-GB" sz="2800" dirty="0"/>
              <a:t>You can take the units in a mixture of different tiers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2" descr="H:\Rhiwabon-header-newest.jpg">
            <a:extLst>
              <a:ext uri="{FF2B5EF4-FFF2-40B4-BE49-F238E27FC236}">
                <a16:creationId xmlns:a16="http://schemas.microsoft.com/office/drawing/2014/main" id="{5D259D61-605A-AE2C-06DE-A75B0ED75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6" y="0"/>
            <a:ext cx="9145126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396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BC017E-348C-4284-D89F-42CFADF561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BF89625-8208-0FA2-2AA5-5E1491AEDABD}"/>
              </a:ext>
            </a:extLst>
          </p:cNvPr>
          <p:cNvSpPr txBox="1"/>
          <p:nvPr/>
        </p:nvSpPr>
        <p:spPr>
          <a:xfrm>
            <a:off x="217706" y="1628800"/>
            <a:ext cx="8926294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/>
              <a:t>Unit 2 – Non Calculator </a:t>
            </a:r>
          </a:p>
          <a:p>
            <a:r>
              <a:rPr lang="en-GB" sz="2800" dirty="0"/>
              <a:t>We will take this unit first, Summer Y10	</a:t>
            </a:r>
          </a:p>
          <a:p>
            <a:r>
              <a:rPr lang="en-GB" sz="2800" dirty="0"/>
              <a:t>	Higher Tier – 1hr 45mins</a:t>
            </a:r>
          </a:p>
          <a:p>
            <a:r>
              <a:rPr lang="en-GB" sz="2800" dirty="0"/>
              <a:t>	Foundation Tier – 1hr 30mins</a:t>
            </a:r>
          </a:p>
          <a:p>
            <a:r>
              <a:rPr lang="en-GB" sz="2800" dirty="0"/>
              <a:t>Worth 30% overall of the GCSE</a:t>
            </a:r>
          </a:p>
          <a:p>
            <a:endParaRPr lang="en-GB" sz="2800" dirty="0"/>
          </a:p>
          <a:p>
            <a:r>
              <a:rPr lang="en-GB" sz="2800" b="1" u="sng" dirty="0"/>
              <a:t>Unit 1 – Financial Mathematics and other applications</a:t>
            </a:r>
          </a:p>
          <a:p>
            <a:endParaRPr lang="en-GB" sz="2800" b="1" u="sng" dirty="0"/>
          </a:p>
          <a:p>
            <a:endParaRPr lang="en-GB" sz="2800" b="1" u="sng" dirty="0"/>
          </a:p>
          <a:p>
            <a:r>
              <a:rPr lang="en-GB" sz="2800" b="1" u="sng" dirty="0"/>
              <a:t>Unit 3 – Calculator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2" descr="H:\Rhiwabon-header-newest.jpg">
            <a:extLst>
              <a:ext uri="{FF2B5EF4-FFF2-40B4-BE49-F238E27FC236}">
                <a16:creationId xmlns:a16="http://schemas.microsoft.com/office/drawing/2014/main" id="{E45D2D73-9674-CC62-C6DE-7D04D88E7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6" y="0"/>
            <a:ext cx="9145126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8835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062C8F-FB30-10A9-C6EF-4838488997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75B17C1-17D1-A069-BD85-67B2984FE344}"/>
              </a:ext>
            </a:extLst>
          </p:cNvPr>
          <p:cNvSpPr txBox="1"/>
          <p:nvPr/>
        </p:nvSpPr>
        <p:spPr>
          <a:xfrm>
            <a:off x="209746" y="1628800"/>
            <a:ext cx="8926294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/>
              <a:t>Unit 2 – Non Calculator </a:t>
            </a:r>
          </a:p>
          <a:p>
            <a:endParaRPr lang="en-GB" sz="2800" b="1" u="sng" dirty="0"/>
          </a:p>
          <a:p>
            <a:r>
              <a:rPr lang="en-GB" sz="2800" b="1" u="sng" dirty="0"/>
              <a:t>Unit 1 – Financial Mathematics and other applications</a:t>
            </a:r>
          </a:p>
          <a:p>
            <a:r>
              <a:rPr lang="en-GB" sz="2800" dirty="0"/>
              <a:t>We will take this unit in November Y11</a:t>
            </a:r>
          </a:p>
          <a:p>
            <a:r>
              <a:rPr lang="en-GB" sz="2800" dirty="0"/>
              <a:t>	Higher Tier – 1hr 45mins</a:t>
            </a:r>
          </a:p>
          <a:p>
            <a:r>
              <a:rPr lang="en-GB" sz="2800" dirty="0"/>
              <a:t>	Foundation Tier – 1hr 30mins</a:t>
            </a:r>
          </a:p>
          <a:p>
            <a:r>
              <a:rPr lang="en-GB" sz="2800" dirty="0"/>
              <a:t>Worth 30% overall of the GCSE</a:t>
            </a:r>
          </a:p>
          <a:p>
            <a:endParaRPr lang="en-GB" sz="2800" dirty="0"/>
          </a:p>
          <a:p>
            <a:r>
              <a:rPr lang="en-GB" sz="2800" b="1" u="sng" dirty="0"/>
              <a:t>Unit 3 – Calculator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2" descr="H:\Rhiwabon-header-newest.jpg">
            <a:extLst>
              <a:ext uri="{FF2B5EF4-FFF2-40B4-BE49-F238E27FC236}">
                <a16:creationId xmlns:a16="http://schemas.microsoft.com/office/drawing/2014/main" id="{2B80662C-6F28-772B-FB1F-45B1F7CCB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6" y="0"/>
            <a:ext cx="9145126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3086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D9A5EC-0EC6-FB5B-FC19-223C82B958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195E506-E071-ED55-8E4F-FDBB9BB617E6}"/>
              </a:ext>
            </a:extLst>
          </p:cNvPr>
          <p:cNvSpPr txBox="1"/>
          <p:nvPr/>
        </p:nvSpPr>
        <p:spPr>
          <a:xfrm>
            <a:off x="188018" y="1556792"/>
            <a:ext cx="892629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/>
              <a:t>Unit 2 – Non Calculator </a:t>
            </a:r>
          </a:p>
          <a:p>
            <a:endParaRPr lang="en-GB" sz="2800" b="1" u="sng" dirty="0"/>
          </a:p>
          <a:p>
            <a:r>
              <a:rPr lang="en-GB" sz="2800" b="1" u="sng" dirty="0"/>
              <a:t>Unit 1 – Financial Mathematics and other applications</a:t>
            </a:r>
          </a:p>
          <a:p>
            <a:endParaRPr lang="en-GB" sz="2800" dirty="0"/>
          </a:p>
          <a:p>
            <a:r>
              <a:rPr lang="en-GB" sz="2800" b="1" u="sng" dirty="0"/>
              <a:t>Unit 3 – Calculator</a:t>
            </a:r>
          </a:p>
          <a:p>
            <a:r>
              <a:rPr lang="en-GB" sz="2800" dirty="0"/>
              <a:t>We will take this unit in June Y11</a:t>
            </a:r>
          </a:p>
          <a:p>
            <a:r>
              <a:rPr lang="en-GB" sz="2800" dirty="0"/>
              <a:t>	Higher Tier – 2hrs</a:t>
            </a:r>
          </a:p>
          <a:p>
            <a:r>
              <a:rPr lang="en-GB" sz="2800" dirty="0"/>
              <a:t>	Foundation Tier – 1hr 45mins</a:t>
            </a:r>
          </a:p>
          <a:p>
            <a:r>
              <a:rPr lang="en-GB" sz="2800" dirty="0"/>
              <a:t>Worth 40% overall of the GCSE</a:t>
            </a:r>
          </a:p>
          <a:p>
            <a:endParaRPr lang="en-GB" dirty="0"/>
          </a:p>
        </p:txBody>
      </p:sp>
      <p:pic>
        <p:nvPicPr>
          <p:cNvPr id="4" name="Picture 2" descr="H:\Rhiwabon-header-newest.jpg">
            <a:extLst>
              <a:ext uri="{FF2B5EF4-FFF2-40B4-BE49-F238E27FC236}">
                <a16:creationId xmlns:a16="http://schemas.microsoft.com/office/drawing/2014/main" id="{65B5497E-E335-FE96-20FE-E964AFA13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6" y="0"/>
            <a:ext cx="9145126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0096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EA344CD-4001-4B76-97F6-5B4BBBCC6B0F}"/>
              </a:ext>
            </a:extLst>
          </p:cNvPr>
          <p:cNvSpPr>
            <a:spLocks noGrp="1"/>
          </p:cNvSpPr>
          <p:nvPr/>
        </p:nvSpPr>
        <p:spPr>
          <a:xfrm>
            <a:off x="600075" y="1698939"/>
            <a:ext cx="8229600" cy="5301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b="1" u="sng" dirty="0"/>
              <a:t>Y10 </a:t>
            </a:r>
          </a:p>
          <a:p>
            <a:pPr marL="0" indent="0" algn="ctr">
              <a:buNone/>
            </a:pPr>
            <a:r>
              <a:rPr lang="en-GB" dirty="0"/>
              <a:t>Unit 2 Non Calc – Thurs 4</a:t>
            </a:r>
            <a:r>
              <a:rPr lang="en-GB" baseline="30000" dirty="0"/>
              <a:t>th</a:t>
            </a:r>
            <a:r>
              <a:rPr lang="en-GB" dirty="0"/>
              <a:t> June 2026 (AM)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b="1" u="sng" dirty="0"/>
              <a:t>Y11</a:t>
            </a:r>
          </a:p>
          <a:p>
            <a:pPr marL="0" indent="0" algn="ctr">
              <a:buNone/>
            </a:pPr>
            <a:r>
              <a:rPr lang="en-GB" dirty="0"/>
              <a:t>Unit 1 Financial– Tues 3rd November 2026 (AM)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>
                <a:highlight>
                  <a:srgbClr val="FFFF00"/>
                </a:highlight>
              </a:rPr>
              <a:t>Unit 3 Calculator – Mon 14th June 2027 (AM)</a:t>
            </a:r>
          </a:p>
          <a:p>
            <a:pPr marL="0" indent="0" algn="ctr">
              <a:buNone/>
            </a:pPr>
            <a:r>
              <a:rPr lang="en-GB" dirty="0">
                <a:highlight>
                  <a:srgbClr val="FFFF00"/>
                </a:highlight>
              </a:rPr>
              <a:t>PROVISIONAL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b="1" u="sng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b="1" u="sng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" name="Picture 2" descr="H:\Rhiwabon-header-newest.jpg">
            <a:extLst>
              <a:ext uri="{FF2B5EF4-FFF2-40B4-BE49-F238E27FC236}">
                <a16:creationId xmlns:a16="http://schemas.microsoft.com/office/drawing/2014/main" id="{5B4EC43F-DE8C-9D96-9E1A-47E89D7E2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6" y="0"/>
            <a:ext cx="9145126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2458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98" y="1677522"/>
            <a:ext cx="901589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/>
              <a:t>Equipment</a:t>
            </a:r>
          </a:p>
          <a:p>
            <a:pPr algn="ctr"/>
            <a:endParaRPr lang="en-GB" sz="3200" u="sng" dirty="0"/>
          </a:p>
          <a:p>
            <a:r>
              <a:rPr lang="en-GB" sz="3200" dirty="0"/>
              <a:t>Students must start bringing their equipment to lessons</a:t>
            </a:r>
          </a:p>
          <a:p>
            <a:pPr>
              <a:buFontTx/>
              <a:buChar char="-"/>
            </a:pPr>
            <a:r>
              <a:rPr lang="en-GB" sz="3200" b="1" u="sng" dirty="0"/>
              <a:t>Calculator </a:t>
            </a:r>
            <a:r>
              <a:rPr lang="en-GB" sz="3200" dirty="0"/>
              <a:t>– After 4</a:t>
            </a:r>
            <a:r>
              <a:rPr lang="en-GB" sz="3200" baseline="30000" dirty="0"/>
              <a:t>th</a:t>
            </a:r>
            <a:r>
              <a:rPr lang="en-GB" sz="3200" dirty="0"/>
              <a:t> June</a:t>
            </a:r>
            <a:endParaRPr lang="en-GB" sz="3200" b="1" u="sng" dirty="0"/>
          </a:p>
          <a:p>
            <a:pPr>
              <a:buFontTx/>
              <a:buChar char="-"/>
            </a:pPr>
            <a:r>
              <a:rPr lang="en-GB" sz="3200" dirty="0"/>
              <a:t>Pen</a:t>
            </a:r>
          </a:p>
          <a:p>
            <a:pPr>
              <a:buFontTx/>
              <a:buChar char="-"/>
            </a:pPr>
            <a:r>
              <a:rPr lang="en-GB" sz="3200" dirty="0"/>
              <a:t>Pencil</a:t>
            </a:r>
          </a:p>
          <a:p>
            <a:pPr>
              <a:buFontTx/>
              <a:buChar char="-"/>
            </a:pPr>
            <a:r>
              <a:rPr lang="en-GB" sz="3200" dirty="0"/>
              <a:t>Ruler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2" descr="H:\Rhiwabon-header-newest.jpg">
            <a:extLst>
              <a:ext uri="{FF2B5EF4-FFF2-40B4-BE49-F238E27FC236}">
                <a16:creationId xmlns:a16="http://schemas.microsoft.com/office/drawing/2014/main" id="{AAF4611C-BCFA-88C1-C51E-C92774C3D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6" y="0"/>
            <a:ext cx="9145126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8090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98" y="1677522"/>
            <a:ext cx="9015898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 err="1"/>
              <a:t>MathsWatch</a:t>
            </a:r>
            <a:endParaRPr lang="en-GB" sz="4800" u="sng" dirty="0"/>
          </a:p>
          <a:p>
            <a:pPr algn="ctr"/>
            <a:endParaRPr lang="en-GB" sz="4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dirty="0"/>
              <a:t>All students have a log in </a:t>
            </a:r>
          </a:p>
          <a:p>
            <a:endParaRPr lang="en-GB" sz="3200" dirty="0"/>
          </a:p>
          <a:p>
            <a:r>
              <a:rPr lang="en-GB" sz="3200" dirty="0"/>
              <a:t>If the student’s name was Albert Einstein then the log in details would be…</a:t>
            </a:r>
          </a:p>
          <a:p>
            <a:endParaRPr lang="en-GB" sz="3200" dirty="0"/>
          </a:p>
          <a:p>
            <a:pPr algn="ctr"/>
            <a:r>
              <a:rPr lang="en-GB" sz="3200" dirty="0" err="1"/>
              <a:t>AlbertEinstein@rhiwabon</a:t>
            </a:r>
            <a:endParaRPr lang="en-GB" sz="3200" dirty="0"/>
          </a:p>
          <a:p>
            <a:pPr algn="ctr"/>
            <a:r>
              <a:rPr lang="en-GB" sz="3200" dirty="0"/>
              <a:t>ILOVEMATHS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2" descr="H:\Rhiwabon-header-newest.jpg">
            <a:extLst>
              <a:ext uri="{FF2B5EF4-FFF2-40B4-BE49-F238E27FC236}">
                <a16:creationId xmlns:a16="http://schemas.microsoft.com/office/drawing/2014/main" id="{40BD1F87-59CC-AFA5-0674-737FA9953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6" y="0"/>
            <a:ext cx="9145126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171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98" y="1677522"/>
            <a:ext cx="9015898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45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/>
          <a:srcRect b="4359"/>
          <a:stretch/>
        </p:blipFill>
        <p:spPr>
          <a:xfrm>
            <a:off x="1259632" y="1703055"/>
            <a:ext cx="6336704" cy="4848395"/>
          </a:xfrm>
          <a:prstGeom prst="rect">
            <a:avLst/>
          </a:prstGeom>
        </p:spPr>
      </p:pic>
      <p:pic>
        <p:nvPicPr>
          <p:cNvPr id="5" name="Picture 2" descr="H:\Rhiwabon-header-newest.jpg">
            <a:extLst>
              <a:ext uri="{FF2B5EF4-FFF2-40B4-BE49-F238E27FC236}">
                <a16:creationId xmlns:a16="http://schemas.microsoft.com/office/drawing/2014/main" id="{17E7876D-F101-55C4-C130-2EDC93AF9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6" y="0"/>
            <a:ext cx="9145126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169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Rhiwabon-header-newe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6" y="0"/>
            <a:ext cx="9145126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2945" y="1206656"/>
            <a:ext cx="885698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/>
              <a:t>Staff Introductions</a:t>
            </a:r>
          </a:p>
          <a:p>
            <a:pPr algn="ctr"/>
            <a:endParaRPr lang="en-GB" b="1" u="sng" dirty="0"/>
          </a:p>
          <a:p>
            <a:r>
              <a:rPr lang="en-GB" sz="2400" b="1" dirty="0"/>
              <a:t>Senior Leadership Team</a:t>
            </a:r>
          </a:p>
          <a:p>
            <a:r>
              <a:rPr lang="en-GB" sz="2400" b="1" dirty="0"/>
              <a:t>Mrs Ferron-Evans, Headteacher</a:t>
            </a:r>
          </a:p>
          <a:p>
            <a:r>
              <a:rPr lang="en-GB" sz="2400" dirty="0"/>
              <a:t>Mrs Savva	Assistant Headteacher/Line Manager for Year 10 &amp; 11</a:t>
            </a:r>
          </a:p>
          <a:p>
            <a:endParaRPr lang="en-GB" sz="1200" dirty="0"/>
          </a:p>
          <a:p>
            <a:r>
              <a:rPr lang="en-GB" sz="2400" b="1" dirty="0"/>
              <a:t>Year 10 Lead Learner</a:t>
            </a:r>
          </a:p>
          <a:p>
            <a:r>
              <a:rPr lang="en-GB" sz="2400" dirty="0"/>
              <a:t>Mrs Nelson</a:t>
            </a:r>
          </a:p>
          <a:p>
            <a:endParaRPr lang="en-GB" sz="1200" b="1" dirty="0"/>
          </a:p>
          <a:p>
            <a:r>
              <a:rPr lang="en-GB" sz="2400" b="1" dirty="0"/>
              <a:t>Curriculum Leaders</a:t>
            </a:r>
          </a:p>
          <a:p>
            <a:r>
              <a:rPr lang="en-GB" sz="2400" dirty="0"/>
              <a:t>Ms Wild		English Language &amp; Literature</a:t>
            </a:r>
          </a:p>
          <a:p>
            <a:r>
              <a:rPr lang="en-GB" sz="2400" dirty="0"/>
              <a:t>Mrs Beveridge		Mathematics Numeracy &amp; Mathematics</a:t>
            </a:r>
          </a:p>
          <a:p>
            <a:r>
              <a:rPr lang="en-GB" sz="2400" dirty="0"/>
              <a:t>Mr Robinson		Science Double </a:t>
            </a:r>
            <a:r>
              <a:rPr lang="en-GB" sz="2400"/>
              <a:t>Award 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0579417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98" y="1677522"/>
            <a:ext cx="9015898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45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/>
          <a:srcRect b="4234"/>
          <a:stretch/>
        </p:blipFill>
        <p:spPr>
          <a:xfrm>
            <a:off x="1324191" y="1677522"/>
            <a:ext cx="6408712" cy="490988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569728" y="1946379"/>
            <a:ext cx="1181100" cy="787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2" descr="H:\Rhiwabon-header-newest.jpg">
            <a:extLst>
              <a:ext uri="{FF2B5EF4-FFF2-40B4-BE49-F238E27FC236}">
                <a16:creationId xmlns:a16="http://schemas.microsoft.com/office/drawing/2014/main" id="{DA5EB359-B76A-D475-108B-858CE9EB8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6" y="0"/>
            <a:ext cx="9145126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2175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8067" y="1772816"/>
            <a:ext cx="9015898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45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E4EF2A-8FDA-130C-6E83-6869A9283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1811176"/>
            <a:ext cx="9144000" cy="477838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436096" y="1700905"/>
            <a:ext cx="1181100" cy="787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2" descr="H:\Rhiwabon-header-newest.jpg">
            <a:extLst>
              <a:ext uri="{FF2B5EF4-FFF2-40B4-BE49-F238E27FC236}">
                <a16:creationId xmlns:a16="http://schemas.microsoft.com/office/drawing/2014/main" id="{225C093A-CAD5-5FBD-74DF-9E77B4164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6" y="0"/>
            <a:ext cx="9145126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7800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98" y="1677522"/>
            <a:ext cx="9015898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45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827173-28A2-FCEE-474F-2E65D8996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891" y="178788"/>
            <a:ext cx="5982218" cy="650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025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98" y="1677522"/>
            <a:ext cx="9015898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45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0634E1-229B-13FE-83BF-3A3DF24BC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2816"/>
            <a:ext cx="9144000" cy="477226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491880" y="2060848"/>
            <a:ext cx="1181100" cy="787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2" descr="H:\Rhiwabon-header-newest.jpg">
            <a:extLst>
              <a:ext uri="{FF2B5EF4-FFF2-40B4-BE49-F238E27FC236}">
                <a16:creationId xmlns:a16="http://schemas.microsoft.com/office/drawing/2014/main" id="{02CB38A4-84D1-E37E-AD2F-B495D1296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6" y="0"/>
            <a:ext cx="9145126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3373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98" y="1677522"/>
            <a:ext cx="9015898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45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/>
          <a:srcRect l="-159" t="-1386" r="159" b="5242"/>
          <a:stretch/>
        </p:blipFill>
        <p:spPr>
          <a:xfrm>
            <a:off x="1201386" y="1649969"/>
            <a:ext cx="6654322" cy="5118212"/>
          </a:xfrm>
          <a:prstGeom prst="rect">
            <a:avLst/>
          </a:prstGeom>
        </p:spPr>
      </p:pic>
      <p:pic>
        <p:nvPicPr>
          <p:cNvPr id="5" name="Picture 2" descr="H:\Rhiwabon-header-newest.jpg">
            <a:extLst>
              <a:ext uri="{FF2B5EF4-FFF2-40B4-BE49-F238E27FC236}">
                <a16:creationId xmlns:a16="http://schemas.microsoft.com/office/drawing/2014/main" id="{AC0AA0DE-1D99-EFB6-0F1A-CF07213C1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6" y="0"/>
            <a:ext cx="9145126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2867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98" y="1677522"/>
            <a:ext cx="9015898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45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4148"/>
          <a:stretch/>
        </p:blipFill>
        <p:spPr>
          <a:xfrm>
            <a:off x="1299669" y="1677522"/>
            <a:ext cx="6457755" cy="495187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436096" y="2057793"/>
            <a:ext cx="1181100" cy="787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2" descr="H:\Rhiwabon-header-newest.jpg">
            <a:extLst>
              <a:ext uri="{FF2B5EF4-FFF2-40B4-BE49-F238E27FC236}">
                <a16:creationId xmlns:a16="http://schemas.microsoft.com/office/drawing/2014/main" id="{6E5EFD68-1A4E-E513-C9CC-F9CE78397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6" y="0"/>
            <a:ext cx="9145126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7807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2272" y="1662545"/>
            <a:ext cx="9015898" cy="620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Past Paper Questions</a:t>
            </a:r>
          </a:p>
          <a:p>
            <a:pPr algn="ctr"/>
            <a:endParaRPr lang="en-GB" sz="4800" dirty="0"/>
          </a:p>
          <a:p>
            <a:pPr algn="ctr"/>
            <a:r>
              <a:rPr lang="en-GB" sz="3200" dirty="0"/>
              <a:t>Although we don’t have past papers for this new GCSE, there are still questions we can use to practice.  </a:t>
            </a:r>
          </a:p>
          <a:p>
            <a:pPr algn="ctr"/>
            <a:endParaRPr lang="en-GB" sz="45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dirty="0">
                <a:hlinkClick r:id="rId2"/>
              </a:rPr>
              <a:t>www.MathsDIY.com</a:t>
            </a:r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2" descr="H:\Rhiwabon-header-newest.jpg">
            <a:extLst>
              <a:ext uri="{FF2B5EF4-FFF2-40B4-BE49-F238E27FC236}">
                <a16:creationId xmlns:a16="http://schemas.microsoft.com/office/drawing/2014/main" id="{136BF451-9689-1962-46DD-AE37CE019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6" y="0"/>
            <a:ext cx="9145126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2104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98" y="1677522"/>
            <a:ext cx="9015898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45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B4BC53-5A51-103A-A937-324DA02FC5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5" y="1772816"/>
            <a:ext cx="9144000" cy="499933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932040" y="1661966"/>
            <a:ext cx="1678468" cy="91017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2" descr="H:\Rhiwabon-header-newest.jpg">
            <a:extLst>
              <a:ext uri="{FF2B5EF4-FFF2-40B4-BE49-F238E27FC236}">
                <a16:creationId xmlns:a16="http://schemas.microsoft.com/office/drawing/2014/main" id="{121044A3-DD14-FDCB-C2F7-E33DF55B6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6" y="0"/>
            <a:ext cx="9145126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0982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Rhiwabon header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2" y="0"/>
            <a:ext cx="9144000" cy="1662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73A0A8F-8D49-6673-A1C8-4A59DA1F1C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411" y="1988840"/>
            <a:ext cx="9144000" cy="499933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364088" y="3284984"/>
            <a:ext cx="1678468" cy="91017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2142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48264" y="1677522"/>
            <a:ext cx="2088232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Solutions to check working AFTER you have completed it yourself. 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2" name="Picture 2" descr="H:\Rhiwabon header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2" y="0"/>
            <a:ext cx="9144000" cy="1662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D25610-D7C7-A034-EF33-30F5E81B7D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72" y="0"/>
            <a:ext cx="7048696" cy="68580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11200" y="2708920"/>
            <a:ext cx="6116984" cy="57606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865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Rhiwabon-header-newe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6" y="0"/>
            <a:ext cx="9145126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1340768"/>
            <a:ext cx="8856984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u="sng" dirty="0"/>
              <a:t>Qualifications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Double Award in English Language and Literature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Double Award in Mathematics and Numeracy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Double Award in The Sciences</a:t>
            </a:r>
            <a:endParaRPr lang="en-GB" b="1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Welsh Second Language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B050"/>
                </a:solidFill>
              </a:rPr>
              <a:t>RS Short/Full Course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3 Options, which may include one college course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Skills Challenge Certificate – part of the Welsh Baccalaureate</a:t>
            </a:r>
          </a:p>
          <a:p>
            <a:endParaRPr lang="en-GB" dirty="0"/>
          </a:p>
          <a:p>
            <a:r>
              <a:rPr lang="en-GB" dirty="0"/>
              <a:t>This provides the opportunity for 12 qualifications for your child in total.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07427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E2351B-CBB7-80E1-2DC2-8994E71D1D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D54E6E3-2213-9D4A-B4BA-C7FD686E28E6}"/>
              </a:ext>
            </a:extLst>
          </p:cNvPr>
          <p:cNvSpPr txBox="1"/>
          <p:nvPr/>
        </p:nvSpPr>
        <p:spPr>
          <a:xfrm>
            <a:off x="11440" y="1340768"/>
            <a:ext cx="901589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u="sng" dirty="0"/>
              <a:t>Mock Exam</a:t>
            </a:r>
          </a:p>
          <a:p>
            <a:pPr algn="ctr"/>
            <a:endParaRPr lang="en-GB" sz="4800" b="1" u="sng" dirty="0"/>
          </a:p>
          <a:p>
            <a:pPr algn="ctr"/>
            <a:r>
              <a:rPr lang="en-GB" sz="3600" b="1" dirty="0">
                <a:solidFill>
                  <a:srgbClr val="FF0000"/>
                </a:solidFill>
              </a:rPr>
              <a:t>Wednesday 15</a:t>
            </a:r>
            <a:r>
              <a:rPr lang="en-GB" sz="3600" b="1" baseline="30000" dirty="0">
                <a:solidFill>
                  <a:srgbClr val="FF0000"/>
                </a:solidFill>
              </a:rPr>
              <a:t>th</a:t>
            </a:r>
            <a:r>
              <a:rPr lang="en-GB" sz="3600" b="1" dirty="0">
                <a:solidFill>
                  <a:srgbClr val="FF0000"/>
                </a:solidFill>
              </a:rPr>
              <a:t> April 2026</a:t>
            </a:r>
          </a:p>
          <a:p>
            <a:pPr algn="ctr"/>
            <a:endParaRPr lang="en-GB" sz="3600" dirty="0"/>
          </a:p>
          <a:p>
            <a:pPr algn="ctr"/>
            <a:r>
              <a:rPr lang="en-GB" sz="3600" dirty="0"/>
              <a:t>Revision Lists have been given on Google Classroom, Text messages sent to all parents. </a:t>
            </a:r>
          </a:p>
          <a:p>
            <a:pPr algn="ctr"/>
            <a:endParaRPr lang="en-GB" sz="3600" dirty="0"/>
          </a:p>
          <a:p>
            <a:pPr algn="ctr"/>
            <a:r>
              <a:rPr lang="en-GB" sz="3600" dirty="0"/>
              <a:t> Paper copies of the revision lists are available to collect tonight.  </a:t>
            </a:r>
            <a:endParaRPr lang="en-GB" dirty="0"/>
          </a:p>
        </p:txBody>
      </p:sp>
      <p:pic>
        <p:nvPicPr>
          <p:cNvPr id="4" name="Picture 2" descr="H:\Rhiwabon-header-newest.jpg">
            <a:extLst>
              <a:ext uri="{FF2B5EF4-FFF2-40B4-BE49-F238E27FC236}">
                <a16:creationId xmlns:a16="http://schemas.microsoft.com/office/drawing/2014/main" id="{2D284A00-C542-9938-3F6B-A951297CC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6" y="0"/>
            <a:ext cx="9145126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4841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D9623E-FCB5-CB8C-92B3-D19CAA8C5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009CE9-AFD4-BFB8-28A2-4A6B4BEE3EB7}"/>
              </a:ext>
            </a:extLst>
          </p:cNvPr>
          <p:cNvSpPr txBox="1"/>
          <p:nvPr/>
        </p:nvSpPr>
        <p:spPr>
          <a:xfrm>
            <a:off x="0" y="1220368"/>
            <a:ext cx="9015898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u="sng" dirty="0"/>
              <a:t>Revision Sessions</a:t>
            </a:r>
          </a:p>
          <a:p>
            <a:pPr algn="ctr"/>
            <a:r>
              <a:rPr lang="en-GB" sz="3200" dirty="0">
                <a:solidFill>
                  <a:srgbClr val="FF0000"/>
                </a:solidFill>
              </a:rPr>
              <a:t>Every Thursday after School </a:t>
            </a:r>
          </a:p>
          <a:p>
            <a:pPr algn="ctr"/>
            <a:endParaRPr lang="en-GB" sz="3200" dirty="0"/>
          </a:p>
          <a:p>
            <a:pPr algn="ctr"/>
            <a:r>
              <a:rPr lang="en-GB" sz="3200" dirty="0"/>
              <a:t>We will also run a long session in</a:t>
            </a:r>
          </a:p>
          <a:p>
            <a:pPr algn="ctr"/>
            <a:r>
              <a:rPr lang="en-GB" sz="3200" dirty="0"/>
              <a:t>the May half term holidays.  </a:t>
            </a:r>
          </a:p>
          <a:p>
            <a:pPr algn="ctr"/>
            <a:r>
              <a:rPr lang="en-GB" sz="3200" dirty="0"/>
              <a:t>This is the week before their exams.  </a:t>
            </a:r>
          </a:p>
          <a:p>
            <a:pPr algn="ctr"/>
            <a:endParaRPr lang="en-GB" sz="3200" dirty="0"/>
          </a:p>
          <a:p>
            <a:pPr algn="ctr"/>
            <a:r>
              <a:rPr lang="en-GB" sz="3200" dirty="0"/>
              <a:t>Revision Checklists have been produced and put on Google Classroom.  Paper copies of the checklists are available to collect tonight.  </a:t>
            </a:r>
          </a:p>
          <a:p>
            <a:pPr algn="ctr"/>
            <a:endParaRPr lang="en-GB" sz="4800" dirty="0"/>
          </a:p>
          <a:p>
            <a:endParaRPr lang="en-GB" dirty="0"/>
          </a:p>
        </p:txBody>
      </p:sp>
      <p:pic>
        <p:nvPicPr>
          <p:cNvPr id="4" name="Picture 2" descr="H:\Rhiwabon-header-newest.jpg">
            <a:extLst>
              <a:ext uri="{FF2B5EF4-FFF2-40B4-BE49-F238E27FC236}">
                <a16:creationId xmlns:a16="http://schemas.microsoft.com/office/drawing/2014/main" id="{04ADF0B9-7813-AFA3-01FE-109D4A47E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6" y="0"/>
            <a:ext cx="9145126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5188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Rhiwabon-header-newe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6" y="0"/>
            <a:ext cx="9145126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2945" y="1412776"/>
            <a:ext cx="885698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algn="ctr"/>
            <a:r>
              <a:rPr lang="en-GB" sz="4800" b="1" u="sng" dirty="0"/>
              <a:t>Science</a:t>
            </a:r>
            <a:endParaRPr lang="en-GB" sz="4400" b="1" u="sng" dirty="0"/>
          </a:p>
          <a:p>
            <a:pPr algn="ctr"/>
            <a:endParaRPr lang="en-GB" sz="4400" b="1" u="sng" dirty="0"/>
          </a:p>
          <a:p>
            <a:pPr algn="ctr"/>
            <a:r>
              <a:rPr lang="en-GB" sz="4400" b="1" u="sng" dirty="0"/>
              <a:t>Mr M Robinson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18231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8625" y="2914650"/>
            <a:ext cx="8009165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300" b="1" dirty="0">
                <a:solidFill>
                  <a:srgbClr val="002060"/>
                </a:solidFill>
              </a:rPr>
              <a:t>Science Double Award </a:t>
            </a:r>
          </a:p>
          <a:p>
            <a:pPr marL="428625" indent="-428625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GB" sz="3300" b="1" dirty="0">
                <a:solidFill>
                  <a:srgbClr val="C00000"/>
                </a:solidFill>
              </a:rPr>
              <a:t>Two GCSE grades </a:t>
            </a:r>
            <a:r>
              <a:rPr lang="en-GB" sz="3300" b="1" dirty="0">
                <a:solidFill>
                  <a:srgbClr val="002060"/>
                </a:solidFill>
              </a:rPr>
              <a:t>at the end of Year 11.</a:t>
            </a:r>
          </a:p>
          <a:p>
            <a:pPr marL="428625" indent="-428625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GB" sz="3300" b="1" dirty="0">
                <a:solidFill>
                  <a:srgbClr val="C00000"/>
                </a:solidFill>
              </a:rPr>
              <a:t>Best</a:t>
            </a:r>
            <a:r>
              <a:rPr lang="en-GB" sz="3300" b="1" dirty="0">
                <a:solidFill>
                  <a:srgbClr val="002060"/>
                </a:solidFill>
              </a:rPr>
              <a:t> of the two grades counts.</a:t>
            </a:r>
          </a:p>
          <a:p>
            <a:pPr marL="428625" indent="-428625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GB" sz="3300" b="1" dirty="0">
                <a:solidFill>
                  <a:srgbClr val="002060"/>
                </a:solidFill>
              </a:rPr>
              <a:t>Nearly </a:t>
            </a:r>
            <a:r>
              <a:rPr lang="en-GB" sz="3300" b="1" dirty="0">
                <a:solidFill>
                  <a:srgbClr val="C00000"/>
                </a:solidFill>
              </a:rPr>
              <a:t>half the marks </a:t>
            </a:r>
            <a:r>
              <a:rPr lang="en-GB" sz="3300" b="1" dirty="0">
                <a:solidFill>
                  <a:srgbClr val="002060"/>
                </a:solidFill>
              </a:rPr>
              <a:t>come from Year 10 GCSE exams.</a:t>
            </a:r>
          </a:p>
        </p:txBody>
      </p:sp>
      <p:pic>
        <p:nvPicPr>
          <p:cNvPr id="2" name="Picture 2" descr="H:\Rhiwabon-header-newest.jpg">
            <a:extLst>
              <a:ext uri="{FF2B5EF4-FFF2-40B4-BE49-F238E27FC236}">
                <a16:creationId xmlns:a16="http://schemas.microsoft.com/office/drawing/2014/main" id="{FBB94848-2293-1099-74AD-421AAAC38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6" y="0"/>
            <a:ext cx="9145126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71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8625" y="2914651"/>
            <a:ext cx="8168368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3300" b="1" dirty="0">
                <a:solidFill>
                  <a:srgbClr val="002060"/>
                </a:solidFill>
                <a:latin typeface="Calibri" panose="020F0502020204030204"/>
              </a:rPr>
              <a:t>Year 10 Exams</a:t>
            </a:r>
          </a:p>
          <a:p>
            <a:pPr defTabSz="685800">
              <a:defRPr/>
            </a:pPr>
            <a:r>
              <a:rPr lang="en-GB" sz="3300" b="1" dirty="0">
                <a:solidFill>
                  <a:srgbClr val="002060"/>
                </a:solidFill>
                <a:latin typeface="Calibri" panose="020F0502020204030204"/>
              </a:rPr>
              <a:t>All of the exams are in </a:t>
            </a:r>
            <a:r>
              <a:rPr lang="en-GB" sz="3300" b="1" dirty="0">
                <a:solidFill>
                  <a:srgbClr val="C00000"/>
                </a:solidFill>
                <a:latin typeface="Calibri" panose="020F0502020204030204"/>
              </a:rPr>
              <a:t>June</a:t>
            </a:r>
            <a:r>
              <a:rPr lang="en-GB" sz="3300" b="1" dirty="0">
                <a:solidFill>
                  <a:srgbClr val="002060"/>
                </a:solidFill>
                <a:latin typeface="Calibri" panose="020F0502020204030204"/>
              </a:rPr>
              <a:t> 2026.</a:t>
            </a:r>
          </a:p>
          <a:p>
            <a:pPr lvl="0">
              <a:defRPr/>
            </a:pPr>
            <a:r>
              <a:rPr lang="en-GB" sz="2400" b="1" dirty="0">
                <a:solidFill>
                  <a:srgbClr val="002060"/>
                </a:solidFill>
                <a:latin typeface="Calibri" panose="020F0502020204030204"/>
              </a:rPr>
              <a:t>1 Biology exam      </a:t>
            </a:r>
            <a:r>
              <a:rPr lang="en-GB" sz="2100" b="1" dirty="0">
                <a:solidFill>
                  <a:srgbClr val="FF0000"/>
                </a:solidFill>
              </a:rPr>
              <a:t>Monday 8</a:t>
            </a:r>
            <a:r>
              <a:rPr lang="en-GB" sz="2100" b="1" baseline="30000" dirty="0">
                <a:solidFill>
                  <a:srgbClr val="FF0000"/>
                </a:solidFill>
              </a:rPr>
              <a:t>th</a:t>
            </a:r>
            <a:r>
              <a:rPr lang="en-GB" sz="2100" b="1" dirty="0">
                <a:solidFill>
                  <a:srgbClr val="FF0000"/>
                </a:solidFill>
              </a:rPr>
              <a:t> June </a:t>
            </a:r>
            <a:endParaRPr lang="en-GB" sz="2400" b="1" dirty="0">
              <a:solidFill>
                <a:srgbClr val="FF0000"/>
              </a:solidFill>
              <a:latin typeface="Calibri" panose="020F0502020204030204"/>
            </a:endParaRPr>
          </a:p>
          <a:p>
            <a:pPr lvl="0">
              <a:defRPr/>
            </a:pPr>
            <a:r>
              <a:rPr lang="en-GB" sz="2400" b="1" dirty="0">
                <a:solidFill>
                  <a:srgbClr val="002060"/>
                </a:solidFill>
                <a:latin typeface="Calibri" panose="020F0502020204030204"/>
              </a:rPr>
              <a:t>1 Chemistry exam </a:t>
            </a:r>
            <a:r>
              <a:rPr lang="en-GB" sz="2100" b="1" dirty="0">
                <a:solidFill>
                  <a:srgbClr val="FF0000"/>
                </a:solidFill>
              </a:rPr>
              <a:t>Friday 12</a:t>
            </a:r>
            <a:r>
              <a:rPr lang="en-GB" sz="2100" b="1" baseline="30000" dirty="0">
                <a:solidFill>
                  <a:srgbClr val="FF0000"/>
                </a:solidFill>
              </a:rPr>
              <a:t>th</a:t>
            </a:r>
            <a:r>
              <a:rPr lang="en-GB" sz="2100" b="1" dirty="0">
                <a:solidFill>
                  <a:srgbClr val="FF0000"/>
                </a:solidFill>
              </a:rPr>
              <a:t> June                   </a:t>
            </a:r>
            <a:r>
              <a:rPr lang="en-GB" sz="2100" b="1" dirty="0">
                <a:solidFill>
                  <a:srgbClr val="002060"/>
                </a:solidFill>
              </a:rPr>
              <a:t>Worth 45% final grade</a:t>
            </a:r>
            <a:endParaRPr lang="en-GB" sz="2400" b="1" dirty="0">
              <a:solidFill>
                <a:srgbClr val="002060"/>
              </a:solidFill>
              <a:latin typeface="Calibri" panose="020F0502020204030204"/>
            </a:endParaRPr>
          </a:p>
          <a:p>
            <a:pPr lvl="0">
              <a:defRPr/>
            </a:pPr>
            <a:r>
              <a:rPr lang="en-GB" sz="2400" b="1" dirty="0">
                <a:solidFill>
                  <a:srgbClr val="002060"/>
                </a:solidFill>
                <a:latin typeface="Calibri" panose="020F0502020204030204"/>
              </a:rPr>
              <a:t>1 Physics exam</a:t>
            </a:r>
            <a:r>
              <a:rPr lang="en-GB" sz="1350" dirty="0"/>
              <a:t>           </a:t>
            </a:r>
            <a:r>
              <a:rPr lang="en-GB" sz="2100" b="1" dirty="0">
                <a:solidFill>
                  <a:srgbClr val="FF0000"/>
                </a:solidFill>
              </a:rPr>
              <a:t>Monday 15</a:t>
            </a:r>
            <a:r>
              <a:rPr lang="en-GB" sz="2100" b="1" baseline="30000" dirty="0">
                <a:solidFill>
                  <a:srgbClr val="FF0000"/>
                </a:solidFill>
              </a:rPr>
              <a:t>th</a:t>
            </a:r>
            <a:r>
              <a:rPr lang="en-GB" sz="2100" b="1" dirty="0">
                <a:solidFill>
                  <a:srgbClr val="FF0000"/>
                </a:solidFill>
              </a:rPr>
              <a:t> June</a:t>
            </a:r>
            <a:r>
              <a:rPr lang="en-GB" sz="3300" b="1" dirty="0">
                <a:solidFill>
                  <a:srgbClr val="FF0000"/>
                </a:solidFill>
                <a:latin typeface="Calibri" panose="020F0502020204030204"/>
              </a:rPr>
              <a:t> </a:t>
            </a:r>
            <a:endParaRPr lang="en-GB" sz="2400" b="1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2" name="Right Brace 1"/>
          <p:cNvSpPr/>
          <p:nvPr/>
        </p:nvSpPr>
        <p:spPr>
          <a:xfrm>
            <a:off x="4970007" y="3953789"/>
            <a:ext cx="428625" cy="1199936"/>
          </a:xfrm>
          <a:prstGeom prst="rightBrace">
            <a:avLst>
              <a:gd name="adj1" fmla="val 67280"/>
              <a:gd name="adj2" fmla="val 50000"/>
            </a:avLst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3" name="Picture 2" descr="H:\Rhiwabon-header-newest.jpg">
            <a:extLst>
              <a:ext uri="{FF2B5EF4-FFF2-40B4-BE49-F238E27FC236}">
                <a16:creationId xmlns:a16="http://schemas.microsoft.com/office/drawing/2014/main" id="{26FB60DC-B3A6-A003-DCDC-B5C5CC90D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6" y="0"/>
            <a:ext cx="9145126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95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8625" y="2914650"/>
            <a:ext cx="841329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3300" b="1" dirty="0">
                <a:solidFill>
                  <a:srgbClr val="002060"/>
                </a:solidFill>
                <a:latin typeface="Calibri" panose="020F0502020204030204"/>
              </a:rPr>
              <a:t>Support for Students</a:t>
            </a:r>
          </a:p>
          <a:p>
            <a:pPr marL="428625" indent="-428625" defTabSz="685800"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en-GB" sz="3300" b="1" dirty="0" err="1">
                <a:solidFill>
                  <a:srgbClr val="C00000"/>
                </a:solidFill>
                <a:latin typeface="Calibri" panose="020F0502020204030204"/>
              </a:rPr>
              <a:t>Tanio</a:t>
            </a:r>
            <a:r>
              <a:rPr lang="en-GB" sz="3300" b="1" dirty="0">
                <a:solidFill>
                  <a:srgbClr val="C00000"/>
                </a:solidFill>
                <a:latin typeface="Calibri" panose="020F0502020204030204"/>
              </a:rPr>
              <a:t>.</a:t>
            </a:r>
            <a:r>
              <a:rPr lang="en-GB" sz="3300" b="1" dirty="0" err="1">
                <a:solidFill>
                  <a:srgbClr val="C00000"/>
                </a:solidFill>
                <a:latin typeface="Calibri" panose="020F0502020204030204"/>
              </a:rPr>
              <a:t>cymru</a:t>
            </a:r>
            <a:r>
              <a:rPr lang="en-GB" sz="3300" b="1" dirty="0">
                <a:solidFill>
                  <a:srgbClr val="C00000"/>
                </a:solidFill>
                <a:latin typeface="Calibri" panose="020F0502020204030204"/>
              </a:rPr>
              <a:t> </a:t>
            </a:r>
            <a:r>
              <a:rPr lang="en-GB" sz="3300" b="1" dirty="0">
                <a:solidFill>
                  <a:srgbClr val="002060"/>
                </a:solidFill>
                <a:latin typeface="Calibri" panose="020F0502020204030204"/>
              </a:rPr>
              <a:t>on Google Classroom.</a:t>
            </a:r>
          </a:p>
          <a:p>
            <a:pPr marL="428625" indent="-428625" defTabSz="685800"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en-GB" sz="3300" b="1" dirty="0">
                <a:solidFill>
                  <a:srgbClr val="C00000"/>
                </a:solidFill>
                <a:latin typeface="Calibri" panose="020F0502020204030204"/>
              </a:rPr>
              <a:t>Knowledge organisers </a:t>
            </a:r>
            <a:r>
              <a:rPr lang="en-GB" sz="3300" b="1" dirty="0">
                <a:solidFill>
                  <a:srgbClr val="002060"/>
                </a:solidFill>
                <a:latin typeface="Calibri" panose="020F0502020204030204"/>
              </a:rPr>
              <a:t>to support revision.</a:t>
            </a:r>
          </a:p>
          <a:p>
            <a:pPr marL="428625" indent="-428625" defTabSz="685800"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en-GB" sz="3300" b="1" dirty="0">
                <a:solidFill>
                  <a:srgbClr val="002060"/>
                </a:solidFill>
                <a:latin typeface="Calibri" panose="020F0502020204030204"/>
              </a:rPr>
              <a:t>Regular </a:t>
            </a:r>
            <a:r>
              <a:rPr lang="en-GB" sz="3300" b="1" dirty="0">
                <a:solidFill>
                  <a:srgbClr val="C00000"/>
                </a:solidFill>
                <a:latin typeface="Calibri" panose="020F0502020204030204"/>
              </a:rPr>
              <a:t>tests</a:t>
            </a:r>
            <a:r>
              <a:rPr lang="en-GB" sz="3300" b="1" dirty="0">
                <a:solidFill>
                  <a:srgbClr val="002060"/>
                </a:solidFill>
                <a:latin typeface="Calibri" panose="020F0502020204030204"/>
              </a:rPr>
              <a:t>, </a:t>
            </a:r>
            <a:r>
              <a:rPr lang="en-GB" sz="3300" b="1" dirty="0">
                <a:solidFill>
                  <a:srgbClr val="C00000"/>
                </a:solidFill>
                <a:latin typeface="Calibri" panose="020F0502020204030204"/>
              </a:rPr>
              <a:t>assessments</a:t>
            </a:r>
            <a:r>
              <a:rPr lang="en-GB" sz="3300" b="1" dirty="0">
                <a:solidFill>
                  <a:srgbClr val="002060"/>
                </a:solidFill>
                <a:latin typeface="Calibri" panose="020F0502020204030204"/>
              </a:rPr>
              <a:t> and </a:t>
            </a:r>
            <a:r>
              <a:rPr lang="en-GB" sz="3300" b="1" dirty="0">
                <a:solidFill>
                  <a:srgbClr val="C00000"/>
                </a:solidFill>
                <a:latin typeface="Calibri" panose="020F0502020204030204"/>
              </a:rPr>
              <a:t>feedback.</a:t>
            </a:r>
          </a:p>
          <a:p>
            <a:pPr marL="428625" indent="-428625" defTabSz="685800"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en-GB" sz="3300" b="1" dirty="0">
                <a:solidFill>
                  <a:srgbClr val="C00000"/>
                </a:solidFill>
                <a:latin typeface="Calibri" panose="020F0502020204030204"/>
              </a:rPr>
              <a:t>Revision sessions </a:t>
            </a:r>
            <a:r>
              <a:rPr lang="en-GB" sz="3300" b="1" dirty="0">
                <a:solidFill>
                  <a:srgbClr val="002060"/>
                </a:solidFill>
                <a:latin typeface="Calibri" panose="020F0502020204030204"/>
              </a:rPr>
              <a:t>after school from March 10</a:t>
            </a:r>
            <a:r>
              <a:rPr lang="en-GB" sz="3300" b="1" baseline="30000" dirty="0">
                <a:solidFill>
                  <a:srgbClr val="002060"/>
                </a:solidFill>
                <a:latin typeface="Calibri" panose="020F0502020204030204"/>
              </a:rPr>
              <a:t>th</a:t>
            </a:r>
            <a:r>
              <a:rPr lang="en-GB" sz="3300" b="1" dirty="0">
                <a:solidFill>
                  <a:srgbClr val="002060"/>
                </a:solidFill>
                <a:latin typeface="Calibri" panose="020F0502020204030204"/>
              </a:rPr>
              <a:t>.</a:t>
            </a:r>
          </a:p>
        </p:txBody>
      </p:sp>
      <p:pic>
        <p:nvPicPr>
          <p:cNvPr id="2" name="Picture 2" descr="H:\Rhiwabon-header-newest.jpg">
            <a:extLst>
              <a:ext uri="{FF2B5EF4-FFF2-40B4-BE49-F238E27FC236}">
                <a16:creationId xmlns:a16="http://schemas.microsoft.com/office/drawing/2014/main" id="{1C59BC5E-43FB-A2F5-D6B9-16038D317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6" y="0"/>
            <a:ext cx="9145126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19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A20DAB-DC19-4566-BE46-68C9650F7E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156" y="2495799"/>
            <a:ext cx="5241476" cy="31680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2" descr="H:\Rhiwabon-header-newest.jpg">
            <a:extLst>
              <a:ext uri="{FF2B5EF4-FFF2-40B4-BE49-F238E27FC236}">
                <a16:creationId xmlns:a16="http://schemas.microsoft.com/office/drawing/2014/main" id="{F2FEB824-FE08-6F20-9AE3-11EDA925B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6" y="0"/>
            <a:ext cx="9145126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7554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2D6E2D-CA5C-4A38-93AB-54084C53D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415" y="2230355"/>
            <a:ext cx="5183171" cy="36111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2" descr="H:\Rhiwabon-header-newest.jpg">
            <a:extLst>
              <a:ext uri="{FF2B5EF4-FFF2-40B4-BE49-F238E27FC236}">
                <a16:creationId xmlns:a16="http://schemas.microsoft.com/office/drawing/2014/main" id="{F7102AC9-00C2-1515-46F2-0DA7804BD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6" y="0"/>
            <a:ext cx="9145126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9261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7C3E2B-E66D-4E2F-BC7A-0D603B0640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850" y="2451329"/>
            <a:ext cx="4022301" cy="32904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2" descr="H:\Rhiwabon-header-newest.jpg">
            <a:extLst>
              <a:ext uri="{FF2B5EF4-FFF2-40B4-BE49-F238E27FC236}">
                <a16:creationId xmlns:a16="http://schemas.microsoft.com/office/drawing/2014/main" id="{22E5159B-0533-721E-9899-341A492F5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6" y="0"/>
            <a:ext cx="9145126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3276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C9D6C4-5172-4F31-A2FB-0894B0F803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422" y="2314575"/>
            <a:ext cx="4997157" cy="35047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2" descr="H:\Rhiwabon-header-newest.jpg">
            <a:extLst>
              <a:ext uri="{FF2B5EF4-FFF2-40B4-BE49-F238E27FC236}">
                <a16:creationId xmlns:a16="http://schemas.microsoft.com/office/drawing/2014/main" id="{2AB5586A-F526-C220-D2C1-DE630F90A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6" y="0"/>
            <a:ext cx="9145126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654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C8648D-16DB-4407-85D2-A7A201F82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02"/>
            <a:ext cx="9144000" cy="121920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6BA7A58-A607-4911-AA61-D586F2078E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781625"/>
              </p:ext>
            </p:extLst>
          </p:nvPr>
        </p:nvGraphicFramePr>
        <p:xfrm>
          <a:off x="1331640" y="2459780"/>
          <a:ext cx="6768751" cy="3591788"/>
        </p:xfrm>
        <a:graphic>
          <a:graphicData uri="http://schemas.openxmlformats.org/drawingml/2006/table">
            <a:tbl>
              <a:tblPr firstRow="1" firstCol="1" bandRow="1"/>
              <a:tblGrid>
                <a:gridCol w="2006246">
                  <a:extLst>
                    <a:ext uri="{9D8B030D-6E8A-4147-A177-3AD203B41FA5}">
                      <a16:colId xmlns:a16="http://schemas.microsoft.com/office/drawing/2014/main" val="2049738881"/>
                    </a:ext>
                  </a:extLst>
                </a:gridCol>
                <a:gridCol w="2420850">
                  <a:extLst>
                    <a:ext uri="{9D8B030D-6E8A-4147-A177-3AD203B41FA5}">
                      <a16:colId xmlns:a16="http://schemas.microsoft.com/office/drawing/2014/main" val="31598054"/>
                    </a:ext>
                  </a:extLst>
                </a:gridCol>
                <a:gridCol w="2341655">
                  <a:extLst>
                    <a:ext uri="{9D8B030D-6E8A-4147-A177-3AD203B41FA5}">
                      <a16:colId xmlns:a16="http://schemas.microsoft.com/office/drawing/2014/main" val="584035804"/>
                    </a:ext>
                  </a:extLst>
                </a:gridCol>
              </a:tblGrid>
              <a:tr h="3507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Subject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Time</a:t>
                      </a:r>
                      <a:endParaRPr lang="en-GB" sz="24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9807699"/>
                  </a:ext>
                </a:extLst>
              </a:tr>
              <a:tr h="5640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Monday</a:t>
                      </a:r>
                      <a:endParaRPr lang="en-GB" sz="2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2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RS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3:15- 4pm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7135221"/>
                  </a:ext>
                </a:extLst>
              </a:tr>
              <a:tr h="6665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Tuesday</a:t>
                      </a:r>
                      <a:endParaRPr lang="en-GB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English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Science 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3:15- 4pm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3:15- 4pm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1419929"/>
                  </a:ext>
                </a:extLst>
              </a:tr>
              <a:tr h="5640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Wednesday</a:t>
                      </a:r>
                      <a:endParaRPr lang="en-GB" sz="2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2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Art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3:15- 4pm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0061719"/>
                  </a:ext>
                </a:extLst>
              </a:tr>
              <a:tr h="5640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Thursday</a:t>
                      </a:r>
                      <a:endParaRPr lang="en-GB" sz="2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2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Maths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3:15- 4pm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3609449"/>
                  </a:ext>
                </a:extLst>
              </a:tr>
              <a:tr h="5640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Friday</a:t>
                      </a:r>
                      <a:endParaRPr lang="en-GB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Art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3:15- 4pm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241684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F2B0FA9-9A3A-42F8-BC47-2708235C310C}"/>
              </a:ext>
            </a:extLst>
          </p:cNvPr>
          <p:cNvSpPr txBox="1"/>
          <p:nvPr/>
        </p:nvSpPr>
        <p:spPr>
          <a:xfrm>
            <a:off x="1331640" y="1628800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After School Revision Timetable</a:t>
            </a:r>
          </a:p>
        </p:txBody>
      </p:sp>
    </p:spTree>
    <p:extLst>
      <p:ext uri="{BB962C8B-B14F-4D97-AF65-F5344CB8AC3E}">
        <p14:creationId xmlns:p14="http://schemas.microsoft.com/office/powerpoint/2010/main" val="36192501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4911C1-1AF6-4FFF-B573-D553B93B4A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692" y="2405377"/>
            <a:ext cx="6107729" cy="33343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2" descr="H:\Rhiwabon-header-newest.jpg">
            <a:extLst>
              <a:ext uri="{FF2B5EF4-FFF2-40B4-BE49-F238E27FC236}">
                <a16:creationId xmlns:a16="http://schemas.microsoft.com/office/drawing/2014/main" id="{2C53A55C-ED8E-F024-0AFE-158FC7AB4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6" y="0"/>
            <a:ext cx="9145126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4802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Rhiwabon-header-newest.jpg">
            <a:extLst>
              <a:ext uri="{FF2B5EF4-FFF2-40B4-BE49-F238E27FC236}">
                <a16:creationId xmlns:a16="http://schemas.microsoft.com/office/drawing/2014/main" id="{CEFBB4F6-65FE-8071-09DD-77BEEBAF1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6" y="0"/>
            <a:ext cx="9145126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E4A204-2F10-4874-91B7-CC31231CD9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306665"/>
            <a:ext cx="4744112" cy="47226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9DF79B-04D0-4F4F-9BD1-805822DD42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7003">
            <a:off x="751817" y="2141193"/>
            <a:ext cx="3907211" cy="341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43525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8190" y="2314575"/>
            <a:ext cx="88174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>
                <a:srgbClr val="002060"/>
              </a:buClr>
              <a:defRPr/>
            </a:pPr>
            <a:r>
              <a:rPr lang="en-GB" sz="3300" b="1" dirty="0">
                <a:solidFill>
                  <a:srgbClr val="002060"/>
                </a:solidFill>
                <a:latin typeface="Calibri" panose="020F0502020204030204"/>
              </a:rPr>
              <a:t>Second Mock Exam before Half Term</a:t>
            </a:r>
          </a:p>
          <a:p>
            <a:pPr marL="428625" indent="-428625" defTabSz="685800"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en-GB" sz="3300" b="1" dirty="0">
                <a:solidFill>
                  <a:srgbClr val="C00000"/>
                </a:solidFill>
                <a:latin typeface="Calibri" panose="020F0502020204030204"/>
              </a:rPr>
              <a:t>There will be a formal mock exam in Biology, Chemistry and Physics in the last week before Easter.</a:t>
            </a:r>
          </a:p>
          <a:p>
            <a:pPr marL="428625" indent="-428625" defTabSz="685800"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en-GB" sz="3300" b="1" dirty="0">
                <a:solidFill>
                  <a:srgbClr val="C00000"/>
                </a:solidFill>
                <a:latin typeface="Calibri" panose="020F0502020204030204"/>
              </a:rPr>
              <a:t>All students have </a:t>
            </a:r>
            <a:r>
              <a:rPr lang="en-GB" sz="3300" b="1" u="sng" dirty="0">
                <a:solidFill>
                  <a:srgbClr val="C00000"/>
                </a:solidFill>
                <a:latin typeface="Calibri" panose="020F0502020204030204"/>
              </a:rPr>
              <a:t>knowledge organisers </a:t>
            </a:r>
            <a:r>
              <a:rPr lang="en-GB" sz="3300" b="1" dirty="0">
                <a:solidFill>
                  <a:srgbClr val="C00000"/>
                </a:solidFill>
                <a:latin typeface="Calibri" panose="020F0502020204030204"/>
              </a:rPr>
              <a:t>and example questions.</a:t>
            </a:r>
          </a:p>
        </p:txBody>
      </p:sp>
      <p:pic>
        <p:nvPicPr>
          <p:cNvPr id="2" name="Picture 2" descr="H:\Rhiwabon-header-newest.jpg">
            <a:extLst>
              <a:ext uri="{FF2B5EF4-FFF2-40B4-BE49-F238E27FC236}">
                <a16:creationId xmlns:a16="http://schemas.microsoft.com/office/drawing/2014/main" id="{56777FD3-7518-9499-638A-DF85E01C6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6" y="0"/>
            <a:ext cx="9145126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89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Rhiwabon-header-newe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6" y="0"/>
            <a:ext cx="9145126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1484784"/>
            <a:ext cx="8653303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u="sng" dirty="0"/>
              <a:t>Religious Studies</a:t>
            </a:r>
            <a:endParaRPr lang="en-GB" dirty="0"/>
          </a:p>
          <a:p>
            <a:endParaRPr lang="en-GB" sz="2400" b="1" dirty="0"/>
          </a:p>
          <a:p>
            <a:r>
              <a:rPr lang="en-GB" sz="2400" b="1" dirty="0"/>
              <a:t>Examinations</a:t>
            </a:r>
          </a:p>
          <a:p>
            <a:r>
              <a:rPr lang="en-GB" sz="2400" b="1" dirty="0">
                <a:solidFill>
                  <a:srgbClr val="FF0000"/>
                </a:solidFill>
              </a:rPr>
              <a:t>Full course</a:t>
            </a:r>
          </a:p>
          <a:p>
            <a:endParaRPr lang="en-GB" sz="2400" b="1" dirty="0"/>
          </a:p>
          <a:p>
            <a:r>
              <a:rPr lang="en-GB" sz="2400" b="1" dirty="0"/>
              <a:t>Unit 1- Year 9 Completed</a:t>
            </a:r>
          </a:p>
          <a:p>
            <a:r>
              <a:rPr lang="en-GB" sz="2400" b="1" dirty="0"/>
              <a:t>Unit 2- Year 10 Monday 1st June 1-3 pm</a:t>
            </a:r>
          </a:p>
          <a:p>
            <a:endParaRPr lang="en-GB" sz="2400" b="1" dirty="0"/>
          </a:p>
          <a:p>
            <a:r>
              <a:rPr lang="en-GB" sz="2400" b="1" dirty="0">
                <a:solidFill>
                  <a:srgbClr val="FF0000"/>
                </a:solidFill>
              </a:rPr>
              <a:t>Short Course</a:t>
            </a:r>
          </a:p>
          <a:p>
            <a:r>
              <a:rPr lang="en-GB" sz="2400" b="1" dirty="0"/>
              <a:t>Unit 1- Year 10 Tuesday 12</a:t>
            </a:r>
            <a:r>
              <a:rPr lang="en-GB" sz="2400" b="1" baseline="30000" dirty="0"/>
              <a:t>th</a:t>
            </a:r>
            <a:r>
              <a:rPr lang="en-GB" sz="2400" b="1" dirty="0"/>
              <a:t> May 9-11 am</a:t>
            </a:r>
            <a:endParaRPr lang="en-GB" sz="2400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F866B4-F637-43C8-99DE-7D746E5F76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1003" y="1484784"/>
            <a:ext cx="2016224" cy="7918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1EDA7C-3967-4DB5-B404-43471A6C6D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047" y="1484784"/>
            <a:ext cx="2017951" cy="786452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AF0199F-99C1-401E-988E-D4923C64DE79}"/>
              </a:ext>
            </a:extLst>
          </p:cNvPr>
          <p:cNvSpPr/>
          <p:nvPr/>
        </p:nvSpPr>
        <p:spPr>
          <a:xfrm>
            <a:off x="6192419" y="3136241"/>
            <a:ext cx="2771800" cy="10128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Revision Sessions  offered Every Monday after school 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7296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Rhiwabon-header-newe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6" y="0"/>
            <a:ext cx="9145126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3799" y="474940"/>
            <a:ext cx="885698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algn="ctr"/>
            <a:endParaRPr lang="en-GB" sz="4400" b="1" u="sng" dirty="0"/>
          </a:p>
          <a:p>
            <a:endParaRPr lang="en-GB" sz="4400" b="1" u="sng" dirty="0"/>
          </a:p>
          <a:p>
            <a:pPr algn="ctr"/>
            <a:endParaRPr lang="en-GB" sz="4400" b="1" u="sng" dirty="0"/>
          </a:p>
          <a:p>
            <a:pPr algn="ctr"/>
            <a:endParaRPr lang="en-GB" sz="4400" b="1" u="sng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F76D9D-328D-415F-A0B3-DFAF52F4686A}"/>
              </a:ext>
            </a:extLst>
          </p:cNvPr>
          <p:cNvSpPr txBox="1"/>
          <p:nvPr/>
        </p:nvSpPr>
        <p:spPr>
          <a:xfrm>
            <a:off x="263799" y="474940"/>
            <a:ext cx="8856984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algn="ctr"/>
            <a:endParaRPr lang="en-GB" sz="4400" b="1" u="sng" dirty="0"/>
          </a:p>
          <a:p>
            <a:endParaRPr lang="en-GB" sz="4400" b="1" u="sng" dirty="0"/>
          </a:p>
          <a:p>
            <a:pPr algn="ctr"/>
            <a:r>
              <a:rPr lang="en-GB" sz="4400" b="1" u="sng" dirty="0"/>
              <a:t>English</a:t>
            </a:r>
          </a:p>
          <a:p>
            <a:pPr algn="ctr"/>
            <a:endParaRPr lang="en-GB" sz="4400" b="1" u="sng" dirty="0"/>
          </a:p>
          <a:p>
            <a:pPr algn="ctr"/>
            <a:r>
              <a:rPr lang="en-GB" sz="4400" b="1" u="sng" dirty="0"/>
              <a:t>Ms A Wild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5013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CBE758E-DE1E-56BC-43D2-C77D8F50B5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528" y="2276872"/>
            <a:ext cx="8307977" cy="2734056"/>
          </a:xfrm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en-GB" sz="3000" b="1" dirty="0">
                <a:solidFill>
                  <a:schemeClr val="accent1">
                    <a:lumMod val="50000"/>
                  </a:schemeClr>
                </a:solidFill>
                <a:latin typeface="Microsoft Sans Serif"/>
                <a:ea typeface="Microsoft Sans Serif"/>
                <a:cs typeface="Microsoft Sans Serif"/>
              </a:rPr>
              <a:t>GCSE English Language and English Literature</a:t>
            </a:r>
          </a:p>
          <a:p>
            <a:r>
              <a:rPr lang="en-GB" sz="3000" dirty="0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New Specification from September 2025</a:t>
            </a:r>
          </a:p>
          <a:p>
            <a:endParaRPr lang="en-GB" sz="3000" b="1" dirty="0">
              <a:solidFill>
                <a:schemeClr val="accent1">
                  <a:lumMod val="50000"/>
                </a:schemeClr>
              </a:solidFill>
              <a:latin typeface="Microsoft Sans Serif"/>
              <a:ea typeface="Microsoft Sans Serif"/>
              <a:cs typeface="Microsoft Sans Serif"/>
            </a:endParaRPr>
          </a:p>
        </p:txBody>
      </p:sp>
      <p:pic>
        <p:nvPicPr>
          <p:cNvPr id="4" name="Picture 2" descr="H:\Rhiwabon-header-newest.jpg">
            <a:extLst>
              <a:ext uri="{FF2B5EF4-FFF2-40B4-BE49-F238E27FC236}">
                <a16:creationId xmlns:a16="http://schemas.microsoft.com/office/drawing/2014/main" id="{BDA35B9A-BFEA-D568-30C1-9D57B87BD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6" y="0"/>
            <a:ext cx="9145126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0408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0FEA2-97E8-6781-BF79-B1D4D7C00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465" y="3712759"/>
            <a:ext cx="4088407" cy="1910443"/>
          </a:xfrm>
          <a:ln>
            <a:solidFill>
              <a:schemeClr val="accent1">
                <a:lumMod val="50000"/>
              </a:schemeClr>
            </a:solidFill>
          </a:ln>
        </p:spPr>
        <p:txBody>
          <a:bodyPr vert="horz" lIns="68580" tIns="34290" rIns="68580" bIns="34290" rtlCol="0" anchor="t">
            <a:normAutofit fontScale="70000" lnSpcReduction="20000"/>
          </a:bodyPr>
          <a:lstStyle/>
          <a:p>
            <a:pPr marL="0" indent="0">
              <a:buNone/>
            </a:pP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Taught and assessed in Year 10:</a:t>
            </a:r>
            <a:endParaRPr lang="en-GB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dirty="0">
                <a:solidFill>
                  <a:srgbClr val="0070C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Unit 1 Context and Meaning</a:t>
            </a:r>
          </a:p>
          <a:p>
            <a:r>
              <a:rPr lang="en-US" dirty="0">
                <a:solidFill>
                  <a:srgbClr val="0070C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Unit 2 Belonging </a:t>
            </a:r>
          </a:p>
          <a:p>
            <a:r>
              <a:rPr lang="en-US" dirty="0">
                <a:solidFill>
                  <a:srgbClr val="0070C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Unit 3 Influence and Power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FD0178-48F5-8A81-A80F-FE2CC640D069}"/>
              </a:ext>
            </a:extLst>
          </p:cNvPr>
          <p:cNvSpPr txBox="1"/>
          <p:nvPr/>
        </p:nvSpPr>
        <p:spPr>
          <a:xfrm>
            <a:off x="4607538" y="3676178"/>
            <a:ext cx="4317007" cy="15465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100" b="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Taught and assessed in Year 11: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70C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Unit 4b Motivations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70C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Unit 5 Continuity and change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70C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Unit 6 Connections</a:t>
            </a:r>
            <a:endParaRPr lang="en-GB" sz="2100" dirty="0">
              <a:solidFill>
                <a:srgbClr val="0070C0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B10FA3-BD64-3A8D-5DD3-01586FC755EE}"/>
              </a:ext>
            </a:extLst>
          </p:cNvPr>
          <p:cNvSpPr txBox="1"/>
          <p:nvPr/>
        </p:nvSpPr>
        <p:spPr>
          <a:xfrm>
            <a:off x="704088" y="2815942"/>
            <a:ext cx="7123176" cy="5078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2700" b="1" dirty="0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The qualification consists of 6 units:</a:t>
            </a:r>
          </a:p>
        </p:txBody>
      </p:sp>
      <p:pic>
        <p:nvPicPr>
          <p:cNvPr id="2" name="Picture 2" descr="H:\Rhiwabon-header-newest.jpg">
            <a:extLst>
              <a:ext uri="{FF2B5EF4-FFF2-40B4-BE49-F238E27FC236}">
                <a16:creationId xmlns:a16="http://schemas.microsoft.com/office/drawing/2014/main" id="{D204B066-49DF-EE13-8798-C8BED5F9C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6" y="0"/>
            <a:ext cx="9145126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1201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1641</Words>
  <Application>Microsoft Office PowerPoint</Application>
  <PresentationFormat>On-screen Show (4:3)</PresentationFormat>
  <Paragraphs>412</Paragraphs>
  <Slides>52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8" baseType="lpstr">
      <vt:lpstr>Arial</vt:lpstr>
      <vt:lpstr>Calibri</vt:lpstr>
      <vt:lpstr>Gotham Rounded Book</vt:lpstr>
      <vt:lpstr>Microsoft Sans Serif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Rhosymedre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Williams</dc:creator>
  <cp:lastModifiedBy>H Savva (Ysgol Rhiwabon)</cp:lastModifiedBy>
  <cp:revision>49</cp:revision>
  <cp:lastPrinted>2018-02-26T13:06:27Z</cp:lastPrinted>
  <dcterms:created xsi:type="dcterms:W3CDTF">2018-02-26T12:26:45Z</dcterms:created>
  <dcterms:modified xsi:type="dcterms:W3CDTF">2026-03-20T09:05:50Z</dcterms:modified>
</cp:coreProperties>
</file>