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7"/>
  </p:notesMasterIdLst>
  <p:sldIdLst>
    <p:sldId id="256" r:id="rId2"/>
    <p:sldId id="271" r:id="rId3"/>
    <p:sldId id="272" r:id="rId4"/>
    <p:sldId id="258" r:id="rId5"/>
    <p:sldId id="259" r:id="rId6"/>
    <p:sldId id="261" r:id="rId7"/>
    <p:sldId id="260" r:id="rId8"/>
    <p:sldId id="263" r:id="rId9"/>
    <p:sldId id="268" r:id="rId10"/>
    <p:sldId id="262" r:id="rId11"/>
    <p:sldId id="264" r:id="rId12"/>
    <p:sldId id="265" r:id="rId13"/>
    <p:sldId id="269" r:id="rId14"/>
    <p:sldId id="267" r:id="rId15"/>
    <p:sldId id="270" r:id="rId16"/>
  </p:sldIdLst>
  <p:sldSz cx="6858000" cy="9906000" type="A4"/>
  <p:notesSz cx="6858000" cy="9144000"/>
  <p:embeddedFontLst>
    <p:embeddedFont>
      <p:font typeface="calendar note tfb" panose="020B0604020202020204" charset="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Math" panose="02040503050406030204" pitchFamily="18" charset="0"/>
      <p:regular r:id="rId25"/>
    </p:embeddedFont>
    <p:embeddedFont>
      <p:font typeface="Home" panose="020B0604020202020204" charset="0"/>
      <p:regular r:id="rId26"/>
    </p:embeddedFont>
    <p:embeddedFont>
      <p:font typeface="KG WhY yOu GoTtA Be So MeAn" panose="02000506000000020004" charset="0"/>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Henshaw" initials="JH" lastIdx="1" clrIdx="0">
    <p:extLst>
      <p:ext uri="{19B8F6BF-5375-455C-9EA6-DF929625EA0E}">
        <p15:presenceInfo xmlns:p15="http://schemas.microsoft.com/office/powerpoint/2012/main" userId="cc62039f0254a0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p:restoredTop sz="95853"/>
  </p:normalViewPr>
  <p:slideViewPr>
    <p:cSldViewPr snapToGrid="0" snapToObjects="1">
      <p:cViewPr>
        <p:scale>
          <a:sx n="60" d="100"/>
          <a:sy n="60" d="100"/>
        </p:scale>
        <p:origin x="2106" y="-10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everidge" userId="800298c09ba792ea" providerId="LiveId" clId="{BA314B72-FBDF-466A-954B-A73A669B4085}"/>
    <pc:docChg chg="modSld">
      <pc:chgData name="Emma Beveridge" userId="800298c09ba792ea" providerId="LiveId" clId="{BA314B72-FBDF-466A-954B-A73A669B4085}" dt="2020-06-12T12:33:19.064" v="15" actId="20577"/>
      <pc:docMkLst>
        <pc:docMk/>
      </pc:docMkLst>
      <pc:sldChg chg="modSp">
        <pc:chgData name="Emma Beveridge" userId="800298c09ba792ea" providerId="LiveId" clId="{BA314B72-FBDF-466A-954B-A73A669B4085}" dt="2020-06-12T12:31:29.200" v="9" actId="20577"/>
        <pc:sldMkLst>
          <pc:docMk/>
          <pc:sldMk cId="3587205839" sldId="264"/>
        </pc:sldMkLst>
        <pc:spChg chg="mod">
          <ac:chgData name="Emma Beveridge" userId="800298c09ba792ea" providerId="LiveId" clId="{BA314B72-FBDF-466A-954B-A73A669B4085}" dt="2020-06-12T12:31:29.200" v="9" actId="20577"/>
          <ac:spMkLst>
            <pc:docMk/>
            <pc:sldMk cId="3587205839" sldId="264"/>
            <ac:spMk id="9" creationId="{AA3EFEA2-1E53-BA4E-9EB8-C5B8FB6CAF12}"/>
          </ac:spMkLst>
        </pc:spChg>
      </pc:sldChg>
      <pc:sldChg chg="modSp">
        <pc:chgData name="Emma Beveridge" userId="800298c09ba792ea" providerId="LiveId" clId="{BA314B72-FBDF-466A-954B-A73A669B4085}" dt="2020-06-12T12:33:19.064" v="15" actId="20577"/>
        <pc:sldMkLst>
          <pc:docMk/>
          <pc:sldMk cId="3507087607" sldId="269"/>
        </pc:sldMkLst>
        <pc:spChg chg="mod">
          <ac:chgData name="Emma Beveridge" userId="800298c09ba792ea" providerId="LiveId" clId="{BA314B72-FBDF-466A-954B-A73A669B4085}" dt="2020-06-12T12:33:19.064" v="15" actId="20577"/>
          <ac:spMkLst>
            <pc:docMk/>
            <pc:sldMk cId="3507087607" sldId="269"/>
            <ac:spMk id="3" creationId="{D71E179C-6FC7-AB44-8C1F-E1D653670B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C68E0-3A06-C641-8400-B8C9A14ED733}" type="datetimeFigureOut">
              <a:rPr lang="en-GB" smtClean="0"/>
              <a:t>11/06/2020</a:t>
            </a:fld>
            <a:endParaRPr lang="en-GB"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C5175-A738-814F-A28D-F1C4BBD4AD38}" type="slidenum">
              <a:rPr lang="en-GB" smtClean="0"/>
              <a:t>‹#›</a:t>
            </a:fld>
            <a:endParaRPr lang="en-GB" dirty="0"/>
          </a:p>
        </p:txBody>
      </p:sp>
    </p:spTree>
    <p:extLst>
      <p:ext uri="{BB962C8B-B14F-4D97-AF65-F5344CB8AC3E}">
        <p14:creationId xmlns:p14="http://schemas.microsoft.com/office/powerpoint/2010/main" val="820841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BC5175-A738-814F-A28D-F1C4BBD4AD38}" type="slidenum">
              <a:rPr lang="en-GB" smtClean="0"/>
              <a:t>2</a:t>
            </a:fld>
            <a:endParaRPr lang="en-GB" dirty="0"/>
          </a:p>
        </p:txBody>
      </p:sp>
    </p:spTree>
    <p:extLst>
      <p:ext uri="{BB962C8B-B14F-4D97-AF65-F5344CB8AC3E}">
        <p14:creationId xmlns:p14="http://schemas.microsoft.com/office/powerpoint/2010/main" val="169465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BC5175-A738-814F-A28D-F1C4BBD4AD38}" type="slidenum">
              <a:rPr lang="en-GB" smtClean="0"/>
              <a:t>12</a:t>
            </a:fld>
            <a:endParaRPr lang="en-GB" dirty="0"/>
          </a:p>
        </p:txBody>
      </p:sp>
    </p:spTree>
    <p:extLst>
      <p:ext uri="{BB962C8B-B14F-4D97-AF65-F5344CB8AC3E}">
        <p14:creationId xmlns:p14="http://schemas.microsoft.com/office/powerpoint/2010/main" val="2591332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BC5175-A738-814F-A28D-F1C4BBD4AD38}" type="slidenum">
              <a:rPr lang="en-GB" smtClean="0"/>
              <a:t>14</a:t>
            </a:fld>
            <a:endParaRPr lang="en-GB" dirty="0"/>
          </a:p>
        </p:txBody>
      </p:sp>
    </p:spTree>
    <p:extLst>
      <p:ext uri="{BB962C8B-B14F-4D97-AF65-F5344CB8AC3E}">
        <p14:creationId xmlns:p14="http://schemas.microsoft.com/office/powerpoint/2010/main" val="43964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65143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389905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269938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535732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3101923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425718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193783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16725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183308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182349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4E2F1E15-359A-1443-9F88-B954E1715593}" type="datetimeFigureOut">
              <a:rPr lang="en-GB" smtClean="0"/>
              <a:t>11/06/2020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A952A19-C1A1-F34B-9745-ED433F6CEC26}" type="slidenum">
              <a:rPr lang="en-GB" smtClean="0"/>
              <a:t>‹#›</a:t>
            </a:fld>
            <a:endParaRPr lang="en-GB" dirty="0"/>
          </a:p>
        </p:txBody>
      </p:sp>
    </p:spTree>
    <p:extLst>
      <p:ext uri="{BB962C8B-B14F-4D97-AF65-F5344CB8AC3E}">
        <p14:creationId xmlns:p14="http://schemas.microsoft.com/office/powerpoint/2010/main" val="2656723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E2F1E15-359A-1443-9F88-B954E1715593}" type="datetimeFigureOut">
              <a:rPr lang="en-GB" smtClean="0"/>
              <a:t>11/06/2020</a:t>
            </a:fld>
            <a:endParaRPr lang="en-GB"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A952A19-C1A1-F34B-9745-ED433F6CEC26}" type="slidenum">
              <a:rPr lang="en-GB" smtClean="0"/>
              <a:t>‹#›</a:t>
            </a:fld>
            <a:endParaRPr lang="en-GB" dirty="0"/>
          </a:p>
        </p:txBody>
      </p:sp>
    </p:spTree>
    <p:extLst>
      <p:ext uri="{BB962C8B-B14F-4D97-AF65-F5344CB8AC3E}">
        <p14:creationId xmlns:p14="http://schemas.microsoft.com/office/powerpoint/2010/main" val="968131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tes.com/news/can-we-get-every-student-love-maths" TargetMode="External"/></Relationships>
</file>

<file path=ppt/slides/_rels/slide10.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12" Type="http://schemas.microsoft.com/office/2007/relationships/hdphoto" Target="../media/hdphoto21.wdp"/><Relationship Id="rId17" Type="http://schemas.openxmlformats.org/officeDocument/2006/relationships/image" Target="../media/image9.png"/><Relationship Id="rId2" Type="http://schemas.openxmlformats.org/officeDocument/2006/relationships/image" Target="../media/image35.png"/><Relationship Id="rId16" Type="http://schemas.microsoft.com/office/2007/relationships/hdphoto" Target="../media/hdphoto23.wdp"/><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2.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39.png"/><Relationship Id="rId14" Type="http://schemas.microsoft.com/office/2007/relationships/hdphoto" Target="../media/hdphoto22.wdp"/></Relationships>
</file>

<file path=ppt/slides/_rels/slide11.xml.rels><?xml version="1.0" encoding="UTF-8" standalone="yes"?>
<Relationships xmlns="http://schemas.openxmlformats.org/package/2006/relationships"><Relationship Id="rId3" Type="http://schemas.openxmlformats.org/officeDocument/2006/relationships/hyperlink" Target="http://crackingtheenigma.blogspot.com/2012/06/did-alan-turing-have-asperger-syndrome.html" TargetMode="External"/><Relationship Id="rId7" Type="http://schemas.openxmlformats.org/officeDocument/2006/relationships/image" Target="../media/image9.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cid:924ec7e6-5c7f-44ff-ae0e-ae5e895ad429" TargetMode="External"/><Relationship Id="rId3" Type="http://schemas.openxmlformats.org/officeDocument/2006/relationships/image" Target="../media/image3.png"/><Relationship Id="rId7" Type="http://schemas.openxmlformats.org/officeDocument/2006/relationships/image" Target="cid:24e573b0-cb88-44f4-a676-bb4ef60c5f7e@GBRP265.PROD.OUTLOOK.COM" TargetMode="External"/><Relationship Id="rId12"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cid:31380762-ea89-40f9-985d-abf8fbfdc938" TargetMode="External"/><Relationship Id="rId5" Type="http://schemas.openxmlformats.org/officeDocument/2006/relationships/image" Target="../media/image4.jpeg"/><Relationship Id="rId15" Type="http://schemas.openxmlformats.org/officeDocument/2006/relationships/image" Target="../media/image10.png"/><Relationship Id="rId10" Type="http://schemas.openxmlformats.org/officeDocument/2006/relationships/image" Target="../media/image7.jpeg"/><Relationship Id="rId4" Type="http://schemas.openxmlformats.org/officeDocument/2006/relationships/hyperlink" Target="https://en.wikipedia.org/wiki/Elementary_arithmetic" TargetMode="External"/><Relationship Id="rId9" Type="http://schemas.openxmlformats.org/officeDocument/2006/relationships/image" Target="cid:1c629f3f-750e-4d8f-a646-63e23be15f58" TargetMode="External"/><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cid:f2dc080e-bacd-4ff5-9688-099353adbe97" TargetMode="External"/><Relationship Id="rId18" Type="http://schemas.openxmlformats.org/officeDocument/2006/relationships/image" Target="../media/image19.jpeg"/><Relationship Id="rId3" Type="http://schemas.openxmlformats.org/officeDocument/2006/relationships/image" Target="cid:2aeed8d7-26f8-4cc4-aeea-78343df339e2" TargetMode="External"/><Relationship Id="rId7" Type="http://schemas.openxmlformats.org/officeDocument/2006/relationships/image" Target="cid:fafb785e-2a6c-4aa5-a2c8-8707fc79894e" TargetMode="External"/><Relationship Id="rId12" Type="http://schemas.openxmlformats.org/officeDocument/2006/relationships/image" Target="../media/image16.jpeg"/><Relationship Id="rId17" Type="http://schemas.openxmlformats.org/officeDocument/2006/relationships/image" Target="cid:ab07d115-6bd1-48e5-a3ff-146cdeaa7f75" TargetMode="External"/><Relationship Id="rId2" Type="http://schemas.openxmlformats.org/officeDocument/2006/relationships/image" Target="../media/image11.jpeg"/><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cid:8f88b48b-9512-4043-b54a-03a75d221283" TargetMode="External"/><Relationship Id="rId5" Type="http://schemas.openxmlformats.org/officeDocument/2006/relationships/image" Target="cid:5e4fdec9-0c24-4fe7-90df-7519aeb6cdb8" TargetMode="External"/><Relationship Id="rId15" Type="http://schemas.openxmlformats.org/officeDocument/2006/relationships/image" Target="cid:842f4f79-9902-4476-a3cf-1d3c9d106544" TargetMode="External"/><Relationship Id="rId10" Type="http://schemas.openxmlformats.org/officeDocument/2006/relationships/image" Target="../media/image15.jpeg"/><Relationship Id="rId19" Type="http://schemas.openxmlformats.org/officeDocument/2006/relationships/image" Target="cid:d79c8f1c-1263-4fb5-9c05-69af10244f55" TargetMode="External"/><Relationship Id="rId4" Type="http://schemas.openxmlformats.org/officeDocument/2006/relationships/image" Target="../media/image12.jpeg"/><Relationship Id="rId9" Type="http://schemas.openxmlformats.org/officeDocument/2006/relationships/image" Target="cid:4dc6ea30-2221-48d9-9ec5-c08e7dc45d3a" TargetMode="External"/><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2.wdp"/><Relationship Id="rId7"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10" Type="http://schemas.openxmlformats.org/officeDocument/2006/relationships/image" Target="../media/image9.png"/><Relationship Id="rId4" Type="http://schemas.microsoft.com/office/2007/relationships/hdphoto" Target="../media/hdphoto3.wdp"/><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5.wdp"/><Relationship Id="rId3" Type="http://schemas.microsoft.com/office/2007/relationships/hdphoto" Target="../media/hdphoto8.wdp"/><Relationship Id="rId7" Type="http://schemas.microsoft.com/office/2007/relationships/hdphoto" Target="../media/hdphoto11.wdp"/><Relationship Id="rId12"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14.wdp"/><Relationship Id="rId5" Type="http://schemas.microsoft.com/office/2007/relationships/hdphoto" Target="../media/hdphoto10.wdp"/><Relationship Id="rId10" Type="http://schemas.microsoft.com/office/2007/relationships/hdphoto" Target="../media/hdphoto13.wdp"/><Relationship Id="rId4" Type="http://schemas.microsoft.com/office/2007/relationships/hdphoto" Target="../media/hdphoto9.wdp"/><Relationship Id="rId9" Type="http://schemas.microsoft.com/office/2007/relationships/hdphoto" Target="../media/hdphoto12.wdp"/><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kids.kiddle.co/Pythagorean_theorem" TargetMode="External"/><Relationship Id="rId7"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en.wikipedia.org/wiki/Pythagoras" TargetMode="External"/><Relationship Id="rId5" Type="http://schemas.microsoft.com/office/2007/relationships/hdphoto" Target="../media/hdphoto16.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C09CB7E-B34B-664D-8B6E-758D7FDB8DCA}"/>
              </a:ext>
            </a:extLst>
          </p:cNvPr>
          <p:cNvSpPr txBox="1"/>
          <p:nvPr/>
        </p:nvSpPr>
        <p:spPr>
          <a:xfrm>
            <a:off x="-2272" y="1476445"/>
            <a:ext cx="6858000" cy="1446550"/>
          </a:xfrm>
          <a:prstGeom prst="rect">
            <a:avLst/>
          </a:prstGeom>
          <a:solidFill>
            <a:schemeClr val="bg1"/>
          </a:solidFill>
        </p:spPr>
        <p:txBody>
          <a:bodyPr wrap="square" rtlCol="0">
            <a:spAutoFit/>
          </a:bodyPr>
          <a:lstStyle/>
          <a:p>
            <a:pPr algn="ctr"/>
            <a:r>
              <a:rPr lang="en-GB" sz="8800" dirty="0">
                <a:latin typeface="Home" pitchFamily="2" charset="0"/>
              </a:rPr>
              <a:t>Maths</a:t>
            </a:r>
            <a:endParaRPr lang="en-GB" sz="8800" dirty="0">
              <a:latin typeface="KG WhY yOu GoTtA Be So MeAn" panose="02000506000000020004" pitchFamily="2" charset="77"/>
            </a:endParaRPr>
          </a:p>
        </p:txBody>
      </p:sp>
      <p:sp>
        <p:nvSpPr>
          <p:cNvPr id="10" name="Title 1">
            <a:extLst>
              <a:ext uri="{FF2B5EF4-FFF2-40B4-BE49-F238E27FC236}">
                <a16:creationId xmlns:a16="http://schemas.microsoft.com/office/drawing/2014/main" id="{1A4055E3-CECC-C14F-8CCE-206794C56094}"/>
              </a:ext>
            </a:extLst>
          </p:cNvPr>
          <p:cNvSpPr txBox="1">
            <a:spLocks/>
          </p:cNvSpPr>
          <p:nvPr/>
        </p:nvSpPr>
        <p:spPr>
          <a:xfrm>
            <a:off x="-351476" y="6674580"/>
            <a:ext cx="5915025" cy="84419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4400" dirty="0">
                <a:latin typeface="Home" pitchFamily="2" charset="0"/>
              </a:rPr>
              <a:t>We can’t wait to meet you…</a:t>
            </a:r>
          </a:p>
        </p:txBody>
      </p:sp>
      <p:sp>
        <p:nvSpPr>
          <p:cNvPr id="11" name="TextBox 10">
            <a:extLst>
              <a:ext uri="{FF2B5EF4-FFF2-40B4-BE49-F238E27FC236}">
                <a16:creationId xmlns:a16="http://schemas.microsoft.com/office/drawing/2014/main" id="{71932451-3C9C-194D-8711-B7441CD1181D}"/>
              </a:ext>
            </a:extLst>
          </p:cNvPr>
          <p:cNvSpPr txBox="1"/>
          <p:nvPr/>
        </p:nvSpPr>
        <p:spPr>
          <a:xfrm>
            <a:off x="184754" y="7564378"/>
            <a:ext cx="6488492" cy="2062103"/>
          </a:xfrm>
          <a:prstGeom prst="rect">
            <a:avLst/>
          </a:prstGeom>
          <a:noFill/>
        </p:spPr>
        <p:txBody>
          <a:bodyPr wrap="square" rtlCol="0">
            <a:spAutoFit/>
          </a:bodyPr>
          <a:lstStyle/>
          <a:p>
            <a:r>
              <a:rPr lang="en-GB" sz="1600" dirty="0"/>
              <a:t>All the Maths teachers at </a:t>
            </a:r>
            <a:r>
              <a:rPr lang="en-GB" sz="1600" dirty="0" err="1"/>
              <a:t>Ysgol</a:t>
            </a:r>
            <a:r>
              <a:rPr lang="en-GB" sz="1600" dirty="0"/>
              <a:t> </a:t>
            </a:r>
            <a:r>
              <a:rPr lang="en-GB" sz="1600" dirty="0" err="1"/>
              <a:t>Rhiwabon</a:t>
            </a:r>
            <a:r>
              <a:rPr lang="en-GB" sz="1600" dirty="0"/>
              <a:t> are very much looking forward to meeting you. Normally during transition weeks you find out about us, we find out about you and together we do some Maths. Unfortunately due to transition being slightly different this year, it is likely we may not meet in person before September.  Hopefully completing this booklet you will be able to find out some facts about the Maths teachers at Ysgol Rhiwabon, do some research into some of our favourite Mathematicians and do some Maths either on your own or with your family/carers.  </a:t>
            </a:r>
          </a:p>
        </p:txBody>
      </p:sp>
      <p:pic>
        <p:nvPicPr>
          <p:cNvPr id="25" name="Picture 24" descr="A close up of a map&#10;&#10;Description automatically generated">
            <a:extLst>
              <a:ext uri="{FF2B5EF4-FFF2-40B4-BE49-F238E27FC236}">
                <a16:creationId xmlns:a16="http://schemas.microsoft.com/office/drawing/2014/main" id="{180FCE71-87AD-774B-A45F-DCEAA271382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837473B0-CC2E-450A-ABE3-18F120FF3D39}">
                <a1611:picAttrSrcUrl xmlns:a1611="http://schemas.microsoft.com/office/drawing/2016/11/main" r:id="rId4"/>
              </a:ext>
            </a:extLst>
          </a:blip>
          <a:stretch>
            <a:fillRect/>
          </a:stretch>
        </p:blipFill>
        <p:spPr>
          <a:xfrm>
            <a:off x="0" y="2755156"/>
            <a:ext cx="6858000" cy="3856411"/>
          </a:xfrm>
          <a:prstGeom prst="rect">
            <a:avLst/>
          </a:prstGeom>
          <a:ln>
            <a:solidFill>
              <a:schemeClr val="tx1"/>
            </a:solidFill>
          </a:ln>
        </p:spPr>
      </p:pic>
      <p:pic>
        <p:nvPicPr>
          <p:cNvPr id="8" name="Picture 2" descr="H:\Rhiwabon header 2.jpg">
            <a:extLst>
              <a:ext uri="{FF2B5EF4-FFF2-40B4-BE49-F238E27FC236}">
                <a16:creationId xmlns:a16="http://schemas.microsoft.com/office/drawing/2014/main" id="{54BAF1DF-2658-4770-93E9-795803EE6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2" y="0"/>
            <a:ext cx="6858000" cy="124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23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580D-93B1-C64A-838A-C0A5BB1B704A}"/>
              </a:ext>
            </a:extLst>
          </p:cNvPr>
          <p:cNvSpPr>
            <a:spLocks noGrp="1"/>
          </p:cNvSpPr>
          <p:nvPr>
            <p:ph type="title"/>
          </p:nvPr>
        </p:nvSpPr>
        <p:spPr>
          <a:xfrm>
            <a:off x="211011" y="183658"/>
            <a:ext cx="6409944" cy="1100227"/>
          </a:xfrm>
        </p:spPr>
        <p:txBody>
          <a:bodyPr>
            <a:noAutofit/>
          </a:bodyPr>
          <a:lstStyle/>
          <a:p>
            <a:pPr algn="ctr"/>
            <a:r>
              <a:rPr lang="en-GB" sz="3600" dirty="0">
                <a:latin typeface="Delicious Adventures" pitchFamily="2" charset="0"/>
              </a:rPr>
              <a:t>The calculator transformation .</a:t>
            </a:r>
          </a:p>
        </p:txBody>
      </p:sp>
      <p:sp>
        <p:nvSpPr>
          <p:cNvPr id="4" name="Oval Callout 3">
            <a:extLst>
              <a:ext uri="{FF2B5EF4-FFF2-40B4-BE49-F238E27FC236}">
                <a16:creationId xmlns:a16="http://schemas.microsoft.com/office/drawing/2014/main" id="{8CF5E7A4-6906-EC48-8940-EDC93CF68C35}"/>
              </a:ext>
            </a:extLst>
          </p:cNvPr>
          <p:cNvSpPr/>
          <p:nvPr/>
        </p:nvSpPr>
        <p:spPr>
          <a:xfrm>
            <a:off x="4809744" y="8503919"/>
            <a:ext cx="1664208" cy="756739"/>
          </a:xfrm>
          <a:prstGeom prst="wedgeEllipseCallout">
            <a:avLst>
              <a:gd name="adj1" fmla="val 73948"/>
              <a:gd name="adj2" fmla="val 1421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Mr. Bingham’s favourite Mathematician</a:t>
            </a:r>
          </a:p>
        </p:txBody>
      </p:sp>
      <p:sp>
        <p:nvSpPr>
          <p:cNvPr id="5" name="Rectangle 4">
            <a:extLst>
              <a:ext uri="{FF2B5EF4-FFF2-40B4-BE49-F238E27FC236}">
                <a16:creationId xmlns:a16="http://schemas.microsoft.com/office/drawing/2014/main" id="{5A302E93-1781-AA48-9E26-936D76F25E4D}"/>
              </a:ext>
            </a:extLst>
          </p:cNvPr>
          <p:cNvSpPr/>
          <p:nvPr/>
        </p:nvSpPr>
        <p:spPr>
          <a:xfrm>
            <a:off x="224028" y="1077251"/>
            <a:ext cx="6409944" cy="1323439"/>
          </a:xfrm>
          <a:prstGeom prst="rect">
            <a:avLst/>
          </a:prstGeom>
        </p:spPr>
        <p:txBody>
          <a:bodyPr wrap="square">
            <a:spAutoFit/>
          </a:bodyPr>
          <a:lstStyle/>
          <a:p>
            <a:r>
              <a:rPr lang="en-GB" sz="1600" dirty="0">
                <a:solidFill>
                  <a:srgbClr val="222222"/>
                </a:solidFill>
                <a:latin typeface="arial" panose="020B0604020202020204" pitchFamily="34" charset="0"/>
              </a:rPr>
              <a:t>In his short 39 years of life, </a:t>
            </a:r>
            <a:r>
              <a:rPr lang="en-GB" sz="1600" b="1" dirty="0">
                <a:solidFill>
                  <a:srgbClr val="222222"/>
                </a:solidFill>
                <a:latin typeface="arial" panose="020B0604020202020204" pitchFamily="34" charset="0"/>
              </a:rPr>
              <a:t>Blaise Pascal </a:t>
            </a:r>
            <a:r>
              <a:rPr lang="en-GB" sz="1600" dirty="0">
                <a:solidFill>
                  <a:srgbClr val="222222"/>
                </a:solidFill>
                <a:latin typeface="arial" panose="020B0604020202020204" pitchFamily="34" charset="0"/>
              </a:rPr>
              <a:t>made many contributions and inventions in several fields. He is well known in both the Mathematics and Physics disciplines. In Mathematics, he is known for contributing to Pascal's triangle and probability theory. He also invented an early digital calculator and a roulette machine.</a:t>
            </a:r>
            <a:endParaRPr lang="en-GB" sz="1600" dirty="0"/>
          </a:p>
        </p:txBody>
      </p:sp>
      <p:pic>
        <p:nvPicPr>
          <p:cNvPr id="7" name="Picture 6" descr="A close up of a box&#10;&#10;Description automatically generated">
            <a:extLst>
              <a:ext uri="{FF2B5EF4-FFF2-40B4-BE49-F238E27FC236}">
                <a16:creationId xmlns:a16="http://schemas.microsoft.com/office/drawing/2014/main" id="{2EAA90AD-EBD6-D74A-97FD-C6DF3B51387A}"/>
              </a:ext>
            </a:extLst>
          </p:cNvPr>
          <p:cNvPicPr>
            <a:picLocks noChangeAspect="1"/>
          </p:cNvPicPr>
          <p:nvPr/>
        </p:nvPicPr>
        <p:blipFill>
          <a:blip r:embed="rId2"/>
          <a:stretch>
            <a:fillRect/>
          </a:stretch>
        </p:blipFill>
        <p:spPr>
          <a:xfrm>
            <a:off x="356585" y="2460779"/>
            <a:ext cx="2415673" cy="1258072"/>
          </a:xfrm>
          <a:prstGeom prst="rect">
            <a:avLst/>
          </a:prstGeom>
        </p:spPr>
      </p:pic>
      <p:sp>
        <p:nvSpPr>
          <p:cNvPr id="8" name="TextBox 7">
            <a:extLst>
              <a:ext uri="{FF2B5EF4-FFF2-40B4-BE49-F238E27FC236}">
                <a16:creationId xmlns:a16="http://schemas.microsoft.com/office/drawing/2014/main" id="{A449D780-5C2B-324C-9562-C4A35076F8C2}"/>
              </a:ext>
            </a:extLst>
          </p:cNvPr>
          <p:cNvSpPr txBox="1"/>
          <p:nvPr/>
        </p:nvSpPr>
        <p:spPr>
          <a:xfrm>
            <a:off x="1035974" y="3422144"/>
            <a:ext cx="1861407" cy="369332"/>
          </a:xfrm>
          <a:prstGeom prst="rect">
            <a:avLst/>
          </a:prstGeom>
          <a:solidFill>
            <a:schemeClr val="bg1"/>
          </a:solidFill>
          <a:ln>
            <a:solidFill>
              <a:schemeClr val="tx1"/>
            </a:solidFill>
          </a:ln>
        </p:spPr>
        <p:txBody>
          <a:bodyPr wrap="none" rtlCol="0">
            <a:spAutoFit/>
          </a:bodyPr>
          <a:lstStyle/>
          <a:p>
            <a:r>
              <a:rPr lang="en-GB" dirty="0"/>
              <a:t>Pascal’s calculator</a:t>
            </a:r>
          </a:p>
        </p:txBody>
      </p:sp>
      <p:pic>
        <p:nvPicPr>
          <p:cNvPr id="10" name="Picture 9" descr="A close up of a calculator&#10;&#10;Description automatically generated">
            <a:extLst>
              <a:ext uri="{FF2B5EF4-FFF2-40B4-BE49-F238E27FC236}">
                <a16:creationId xmlns:a16="http://schemas.microsoft.com/office/drawing/2014/main" id="{3B802243-2B39-E341-A0FD-ACA079D547F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328193" y="5823737"/>
            <a:ext cx="1215581" cy="2488534"/>
          </a:xfrm>
          <a:prstGeom prst="rect">
            <a:avLst/>
          </a:prstGeom>
        </p:spPr>
      </p:pic>
      <p:sp>
        <p:nvSpPr>
          <p:cNvPr id="11" name="TextBox 10">
            <a:extLst>
              <a:ext uri="{FF2B5EF4-FFF2-40B4-BE49-F238E27FC236}">
                <a16:creationId xmlns:a16="http://schemas.microsoft.com/office/drawing/2014/main" id="{F1F7128A-3E41-094A-AC61-106910AD7AFB}"/>
              </a:ext>
            </a:extLst>
          </p:cNvPr>
          <p:cNvSpPr txBox="1"/>
          <p:nvPr/>
        </p:nvSpPr>
        <p:spPr>
          <a:xfrm>
            <a:off x="4598399" y="7292182"/>
            <a:ext cx="1945375" cy="646331"/>
          </a:xfrm>
          <a:prstGeom prst="rect">
            <a:avLst/>
          </a:prstGeom>
          <a:solidFill>
            <a:schemeClr val="bg1"/>
          </a:solidFill>
          <a:ln>
            <a:solidFill>
              <a:schemeClr val="tx1"/>
            </a:solidFill>
          </a:ln>
        </p:spPr>
        <p:txBody>
          <a:bodyPr wrap="square" rtlCol="0">
            <a:spAutoFit/>
          </a:bodyPr>
          <a:lstStyle/>
          <a:p>
            <a:pPr algn="ctr"/>
            <a:r>
              <a:rPr lang="en-GB" dirty="0"/>
              <a:t>The calculator we use in school</a:t>
            </a:r>
          </a:p>
        </p:txBody>
      </p:sp>
      <p:sp>
        <p:nvSpPr>
          <p:cNvPr id="12" name="TextBox 11">
            <a:extLst>
              <a:ext uri="{FF2B5EF4-FFF2-40B4-BE49-F238E27FC236}">
                <a16:creationId xmlns:a16="http://schemas.microsoft.com/office/drawing/2014/main" id="{DA14159C-A5EC-5C47-8A6F-51D09571F2EE}"/>
              </a:ext>
            </a:extLst>
          </p:cNvPr>
          <p:cNvSpPr txBox="1"/>
          <p:nvPr/>
        </p:nvSpPr>
        <p:spPr>
          <a:xfrm>
            <a:off x="280230" y="8183440"/>
            <a:ext cx="4077010" cy="1569660"/>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The modern calculator can now be found everywhere (both mini and large versions) and is embedded into devices such as laptops and mobile phones. How many devices that have calculators can you find in your house?</a:t>
            </a:r>
          </a:p>
        </p:txBody>
      </p:sp>
      <p:pic>
        <p:nvPicPr>
          <p:cNvPr id="14" name="Picture 13" descr="A picture containing building, clock, sitting, black&#10;&#10;Description automatically generated">
            <a:extLst>
              <a:ext uri="{FF2B5EF4-FFF2-40B4-BE49-F238E27FC236}">
                <a16:creationId xmlns:a16="http://schemas.microsoft.com/office/drawing/2014/main" id="{A8AEEF51-1F15-4D46-AF3E-749397802274}"/>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219217" y="6312734"/>
            <a:ext cx="1945375" cy="1478280"/>
          </a:xfrm>
          <a:prstGeom prst="rect">
            <a:avLst/>
          </a:prstGeom>
        </p:spPr>
      </p:pic>
      <p:pic>
        <p:nvPicPr>
          <p:cNvPr id="16" name="Picture 15" descr="A calculator sitting on the keyboard of a computer&#10;&#10;Description automatically generated">
            <a:extLst>
              <a:ext uri="{FF2B5EF4-FFF2-40B4-BE49-F238E27FC236}">
                <a16:creationId xmlns:a16="http://schemas.microsoft.com/office/drawing/2014/main" id="{FABFB3F5-05F0-7047-B1D2-55269E93D4AE}"/>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219217" y="3879789"/>
            <a:ext cx="1215581" cy="1977150"/>
          </a:xfrm>
          <a:prstGeom prst="rect">
            <a:avLst/>
          </a:prstGeom>
        </p:spPr>
      </p:pic>
      <p:pic>
        <p:nvPicPr>
          <p:cNvPr id="18" name="Picture 17" descr="A calculator on a table&#10;&#10;Description automatically generated">
            <a:extLst>
              <a:ext uri="{FF2B5EF4-FFF2-40B4-BE49-F238E27FC236}">
                <a16:creationId xmlns:a16="http://schemas.microsoft.com/office/drawing/2014/main" id="{742A2752-9D3D-B14F-AB79-6CEFF1CDBCBB}"/>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280417" y="6426430"/>
            <a:ext cx="1977126" cy="1435134"/>
          </a:xfrm>
          <a:prstGeom prst="rect">
            <a:avLst/>
          </a:prstGeom>
        </p:spPr>
      </p:pic>
      <p:pic>
        <p:nvPicPr>
          <p:cNvPr id="20" name="Picture 19" descr="A picture containing table, indoor, sitting, food&#10;&#10;Description automatically generated">
            <a:extLst>
              <a:ext uri="{FF2B5EF4-FFF2-40B4-BE49-F238E27FC236}">
                <a16:creationId xmlns:a16="http://schemas.microsoft.com/office/drawing/2014/main" id="{9E611862-6B4D-2844-992A-CE60709CCA0F}"/>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3268980" y="2396265"/>
            <a:ext cx="2993393" cy="1796036"/>
          </a:xfrm>
          <a:prstGeom prst="rect">
            <a:avLst/>
          </a:prstGeom>
        </p:spPr>
      </p:pic>
      <p:pic>
        <p:nvPicPr>
          <p:cNvPr id="22" name="Picture 21" descr="A calculator on a table&#10;&#10;Description automatically generated">
            <a:extLst>
              <a:ext uri="{FF2B5EF4-FFF2-40B4-BE49-F238E27FC236}">
                <a16:creationId xmlns:a16="http://schemas.microsoft.com/office/drawing/2014/main" id="{DAC9C20F-059B-754D-84B9-F4A8B25870E3}"/>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1521666" y="4368130"/>
            <a:ext cx="1726189" cy="1307719"/>
          </a:xfrm>
          <a:prstGeom prst="rect">
            <a:avLst/>
          </a:prstGeom>
        </p:spPr>
      </p:pic>
      <p:pic>
        <p:nvPicPr>
          <p:cNvPr id="24" name="Picture 23" descr="A picture containing indoor, table, sitting, green&#10;&#10;Description automatically generated">
            <a:extLst>
              <a:ext uri="{FF2B5EF4-FFF2-40B4-BE49-F238E27FC236}">
                <a16:creationId xmlns:a16="http://schemas.microsoft.com/office/drawing/2014/main" id="{E281F761-70D5-BA4A-9507-CC153DE3B1D5}"/>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3568668" y="4268940"/>
            <a:ext cx="1712234" cy="2332482"/>
          </a:xfrm>
          <a:prstGeom prst="rect">
            <a:avLst/>
          </a:prstGeom>
        </p:spPr>
      </p:pic>
      <p:pic>
        <p:nvPicPr>
          <p:cNvPr id="17" name="irc_mi" descr="Image result for ysgol Rhiwab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217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B53204-39E4-834F-A258-AB5AB49F38B4}"/>
              </a:ext>
            </a:extLst>
          </p:cNvPr>
          <p:cNvSpPr txBox="1"/>
          <p:nvPr/>
        </p:nvSpPr>
        <p:spPr>
          <a:xfrm>
            <a:off x="347472" y="329184"/>
            <a:ext cx="3972562" cy="769441"/>
          </a:xfrm>
          <a:prstGeom prst="rect">
            <a:avLst/>
          </a:prstGeom>
          <a:noFill/>
        </p:spPr>
        <p:txBody>
          <a:bodyPr wrap="none" rtlCol="0">
            <a:spAutoFit/>
          </a:bodyPr>
          <a:lstStyle/>
          <a:p>
            <a:r>
              <a:rPr lang="en-GB" sz="4400" dirty="0">
                <a:latin typeface="Delicious Adventures" pitchFamily="2" charset="0"/>
              </a:rPr>
              <a:t>Code Breaking…</a:t>
            </a:r>
          </a:p>
        </p:txBody>
      </p:sp>
      <p:sp>
        <p:nvSpPr>
          <p:cNvPr id="9" name="TextBox 8">
            <a:extLst>
              <a:ext uri="{FF2B5EF4-FFF2-40B4-BE49-F238E27FC236}">
                <a16:creationId xmlns:a16="http://schemas.microsoft.com/office/drawing/2014/main" id="{AA3EFEA2-1E53-BA4E-9EB8-C5B8FB6CAF12}"/>
              </a:ext>
            </a:extLst>
          </p:cNvPr>
          <p:cNvSpPr txBox="1"/>
          <p:nvPr/>
        </p:nvSpPr>
        <p:spPr>
          <a:xfrm>
            <a:off x="347472" y="1195046"/>
            <a:ext cx="4709655" cy="1846659"/>
          </a:xfrm>
          <a:prstGeom prst="rect">
            <a:avLst/>
          </a:prstGeom>
          <a:noFill/>
          <a:ln w="12700">
            <a:solidFill>
              <a:schemeClr val="tx1"/>
            </a:solidFill>
          </a:ln>
        </p:spPr>
        <p:txBody>
          <a:bodyPr wrap="square" rtlCol="0">
            <a:spAutoFit/>
          </a:bodyPr>
          <a:lstStyle/>
          <a:p>
            <a:r>
              <a:rPr lang="en-GB" b="1" dirty="0"/>
              <a:t>Alan Turing</a:t>
            </a:r>
          </a:p>
          <a:p>
            <a:r>
              <a:rPr lang="en-GB" sz="1600" dirty="0"/>
              <a:t>Alan Turing was a British Mathematician. He made major contributions to the fields of Mathematics, Computer Science, and Artificial Intelligence. He worked for the British government during World War II, when he succeeded in breaking the secret code Germany used to communicate.</a:t>
            </a:r>
          </a:p>
        </p:txBody>
      </p:sp>
      <p:pic>
        <p:nvPicPr>
          <p:cNvPr id="7" name="Picture 6" descr="A person wearing a suit and tie&#10;&#10;Description automatically generated">
            <a:extLst>
              <a:ext uri="{FF2B5EF4-FFF2-40B4-BE49-F238E27FC236}">
                <a16:creationId xmlns:a16="http://schemas.microsoft.com/office/drawing/2014/main" id="{0910BB3D-9D66-7F4D-8A70-4F85CD712E7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79999" y="1486851"/>
            <a:ext cx="1167211" cy="1459014"/>
          </a:xfrm>
          <a:prstGeom prst="rect">
            <a:avLst/>
          </a:prstGeom>
        </p:spPr>
      </p:pic>
      <p:sp>
        <p:nvSpPr>
          <p:cNvPr id="10" name="Rectangle 9">
            <a:extLst>
              <a:ext uri="{FF2B5EF4-FFF2-40B4-BE49-F238E27FC236}">
                <a16:creationId xmlns:a16="http://schemas.microsoft.com/office/drawing/2014/main" id="{1E898AD2-BB74-364A-906A-B77CDFFB4006}"/>
              </a:ext>
            </a:extLst>
          </p:cNvPr>
          <p:cNvSpPr/>
          <p:nvPr/>
        </p:nvSpPr>
        <p:spPr>
          <a:xfrm>
            <a:off x="347472" y="3206942"/>
            <a:ext cx="6376471" cy="938719"/>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r>
              <a:rPr lang="en-GB" sz="1100" dirty="0">
                <a:solidFill>
                  <a:srgbClr val="333333"/>
                </a:solidFill>
                <a:latin typeface="Open Sans"/>
              </a:rPr>
              <a:t>In September 1939 Great Britain went to war against Germany. During the war, Turing worked at the Government Code and Cypher School at Bletchley Park. Turing and others designed a code-breaking machine known as the Bombe. They used the Bombe to learn German military secrets. By early 1942 the code breakers at Bletchley Park were decoding about 39,000 messages a month. At the end of the war, Turing was made an Officer of the Most Excellent Order of the British Empire.</a:t>
            </a:r>
            <a:endParaRPr lang="en-GB" sz="1100" dirty="0"/>
          </a:p>
        </p:txBody>
      </p:sp>
      <p:sp>
        <p:nvSpPr>
          <p:cNvPr id="11" name="TextBox 10">
            <a:extLst>
              <a:ext uri="{FF2B5EF4-FFF2-40B4-BE49-F238E27FC236}">
                <a16:creationId xmlns:a16="http://schemas.microsoft.com/office/drawing/2014/main" id="{49911289-D58B-A647-8210-DC3DC3A3ED66}"/>
              </a:ext>
            </a:extLst>
          </p:cNvPr>
          <p:cNvSpPr txBox="1"/>
          <p:nvPr/>
        </p:nvSpPr>
        <p:spPr>
          <a:xfrm>
            <a:off x="347472" y="4316308"/>
            <a:ext cx="6163056" cy="307777"/>
          </a:xfrm>
          <a:prstGeom prst="rect">
            <a:avLst/>
          </a:prstGeom>
          <a:noFill/>
        </p:spPr>
        <p:txBody>
          <a:bodyPr wrap="square" rtlCol="0">
            <a:spAutoFit/>
          </a:bodyPr>
          <a:lstStyle/>
          <a:p>
            <a:pPr algn="ctr"/>
            <a:r>
              <a:rPr lang="en-GB" sz="1400" dirty="0"/>
              <a:t>Can you crack the codes?</a:t>
            </a:r>
          </a:p>
        </p:txBody>
      </p:sp>
      <p:graphicFrame>
        <p:nvGraphicFramePr>
          <p:cNvPr id="12" name="Table 11">
            <a:extLst>
              <a:ext uri="{FF2B5EF4-FFF2-40B4-BE49-F238E27FC236}">
                <a16:creationId xmlns:a16="http://schemas.microsoft.com/office/drawing/2014/main" id="{3F05FC63-CCAF-C442-851C-7862A939DCC5}"/>
              </a:ext>
            </a:extLst>
          </p:cNvPr>
          <p:cNvGraphicFramePr>
            <a:graphicFrameLocks noGrp="1"/>
          </p:cNvGraphicFramePr>
          <p:nvPr>
            <p:extLst>
              <p:ext uri="{D42A27DB-BD31-4B8C-83A1-F6EECF244321}">
                <p14:modId xmlns:p14="http://schemas.microsoft.com/office/powerpoint/2010/main" val="2165671546"/>
              </p:ext>
            </p:extLst>
          </p:nvPr>
        </p:nvGraphicFramePr>
        <p:xfrm>
          <a:off x="508001" y="4612810"/>
          <a:ext cx="6082791" cy="1472148"/>
        </p:xfrm>
        <a:graphic>
          <a:graphicData uri="http://schemas.openxmlformats.org/drawingml/2006/table">
            <a:tbl>
              <a:tblPr firstRow="1" bandRow="1">
                <a:tableStyleId>{5C22544A-7EE6-4342-B048-85BDC9FD1C3A}</a:tableStyleId>
              </a:tblPr>
              <a:tblGrid>
                <a:gridCol w="467907">
                  <a:extLst>
                    <a:ext uri="{9D8B030D-6E8A-4147-A177-3AD203B41FA5}">
                      <a16:colId xmlns:a16="http://schemas.microsoft.com/office/drawing/2014/main" val="2838153964"/>
                    </a:ext>
                  </a:extLst>
                </a:gridCol>
                <a:gridCol w="467907">
                  <a:extLst>
                    <a:ext uri="{9D8B030D-6E8A-4147-A177-3AD203B41FA5}">
                      <a16:colId xmlns:a16="http://schemas.microsoft.com/office/drawing/2014/main" val="2969505709"/>
                    </a:ext>
                  </a:extLst>
                </a:gridCol>
                <a:gridCol w="467907">
                  <a:extLst>
                    <a:ext uri="{9D8B030D-6E8A-4147-A177-3AD203B41FA5}">
                      <a16:colId xmlns:a16="http://schemas.microsoft.com/office/drawing/2014/main" val="3734845201"/>
                    </a:ext>
                  </a:extLst>
                </a:gridCol>
                <a:gridCol w="467907">
                  <a:extLst>
                    <a:ext uri="{9D8B030D-6E8A-4147-A177-3AD203B41FA5}">
                      <a16:colId xmlns:a16="http://schemas.microsoft.com/office/drawing/2014/main" val="434325626"/>
                    </a:ext>
                  </a:extLst>
                </a:gridCol>
                <a:gridCol w="467907">
                  <a:extLst>
                    <a:ext uri="{9D8B030D-6E8A-4147-A177-3AD203B41FA5}">
                      <a16:colId xmlns:a16="http://schemas.microsoft.com/office/drawing/2014/main" val="2068293708"/>
                    </a:ext>
                  </a:extLst>
                </a:gridCol>
                <a:gridCol w="467907">
                  <a:extLst>
                    <a:ext uri="{9D8B030D-6E8A-4147-A177-3AD203B41FA5}">
                      <a16:colId xmlns:a16="http://schemas.microsoft.com/office/drawing/2014/main" val="135405066"/>
                    </a:ext>
                  </a:extLst>
                </a:gridCol>
                <a:gridCol w="467907">
                  <a:extLst>
                    <a:ext uri="{9D8B030D-6E8A-4147-A177-3AD203B41FA5}">
                      <a16:colId xmlns:a16="http://schemas.microsoft.com/office/drawing/2014/main" val="3005754007"/>
                    </a:ext>
                  </a:extLst>
                </a:gridCol>
                <a:gridCol w="467907">
                  <a:extLst>
                    <a:ext uri="{9D8B030D-6E8A-4147-A177-3AD203B41FA5}">
                      <a16:colId xmlns:a16="http://schemas.microsoft.com/office/drawing/2014/main" val="1932902725"/>
                    </a:ext>
                  </a:extLst>
                </a:gridCol>
                <a:gridCol w="467907">
                  <a:extLst>
                    <a:ext uri="{9D8B030D-6E8A-4147-A177-3AD203B41FA5}">
                      <a16:colId xmlns:a16="http://schemas.microsoft.com/office/drawing/2014/main" val="355947210"/>
                    </a:ext>
                  </a:extLst>
                </a:gridCol>
                <a:gridCol w="467907">
                  <a:extLst>
                    <a:ext uri="{9D8B030D-6E8A-4147-A177-3AD203B41FA5}">
                      <a16:colId xmlns:a16="http://schemas.microsoft.com/office/drawing/2014/main" val="3237654829"/>
                    </a:ext>
                  </a:extLst>
                </a:gridCol>
                <a:gridCol w="467907">
                  <a:extLst>
                    <a:ext uri="{9D8B030D-6E8A-4147-A177-3AD203B41FA5}">
                      <a16:colId xmlns:a16="http://schemas.microsoft.com/office/drawing/2014/main" val="4193821157"/>
                    </a:ext>
                  </a:extLst>
                </a:gridCol>
                <a:gridCol w="467907">
                  <a:extLst>
                    <a:ext uri="{9D8B030D-6E8A-4147-A177-3AD203B41FA5}">
                      <a16:colId xmlns:a16="http://schemas.microsoft.com/office/drawing/2014/main" val="3957057952"/>
                    </a:ext>
                  </a:extLst>
                </a:gridCol>
                <a:gridCol w="467907">
                  <a:extLst>
                    <a:ext uri="{9D8B030D-6E8A-4147-A177-3AD203B41FA5}">
                      <a16:colId xmlns:a16="http://schemas.microsoft.com/office/drawing/2014/main" val="3666055499"/>
                    </a:ext>
                  </a:extLst>
                </a:gridCol>
              </a:tblGrid>
              <a:tr h="368037">
                <a:tc>
                  <a:txBody>
                    <a:bodyPr/>
                    <a:lstStyle/>
                    <a:p>
                      <a:pPr algn="ctr"/>
                      <a:r>
                        <a:rPr lang="en-GB" sz="1800" dirty="0">
                          <a:solidFill>
                            <a:schemeClr val="tx1"/>
                          </a:solidFill>
                          <a:latin typeface="KG WhY yOu GoTtA Be So MeAn" panose="02000506000000020004" pitchFamily="2" charset="77"/>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51965164"/>
                  </a:ext>
                </a:extLst>
              </a:tr>
              <a:tr h="368037">
                <a:tc>
                  <a:txBody>
                    <a:bodyPr/>
                    <a:lstStyle/>
                    <a:p>
                      <a:pPr algn="ctr"/>
                      <a:r>
                        <a:rPr lang="en-GB" sz="1800" dirty="0">
                          <a:solidFill>
                            <a:schemeClr val="tx1"/>
                          </a:solidFill>
                          <a:latin typeface="KG WhY yOu GoTtA Be So MeAn" panose="02000506000000020004" pitchFamily="2" charset="77"/>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2374858"/>
                  </a:ext>
                </a:extLst>
              </a:tr>
              <a:tr h="368037">
                <a:tc>
                  <a:txBody>
                    <a:bodyPr/>
                    <a:lstStyle/>
                    <a:p>
                      <a:pPr algn="ctr"/>
                      <a:r>
                        <a:rPr lang="en-GB" sz="1800" dirty="0">
                          <a:solidFill>
                            <a:schemeClr val="tx1"/>
                          </a:solidFill>
                          <a:latin typeface="KG WhY yOu GoTtA Be So MeAn" panose="02000506000000020004" pitchFamily="2" charset="77"/>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GB" sz="1800" dirty="0">
                          <a:solidFill>
                            <a:schemeClr val="tx1"/>
                          </a:solidFill>
                          <a:latin typeface="KG WhY yOu GoTtA Be So MeAn" panose="02000506000000020004" pitchFamily="2" charset="77"/>
                        </a:rPr>
                        <a:t>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51113708"/>
                  </a:ext>
                </a:extLst>
              </a:tr>
              <a:tr h="368037">
                <a:tc>
                  <a:txBody>
                    <a:bodyPr/>
                    <a:lstStyle/>
                    <a:p>
                      <a:pPr algn="ctr"/>
                      <a:r>
                        <a:rPr lang="en-GB" sz="1800" dirty="0">
                          <a:solidFill>
                            <a:schemeClr val="tx1"/>
                          </a:solidFill>
                          <a:latin typeface="KG WhY yOu GoTtA Be So MeAn" panose="02000506000000020004" pitchFamily="2" charset="77"/>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dirty="0">
                          <a:solidFill>
                            <a:schemeClr val="tx1"/>
                          </a:solidFill>
                          <a:latin typeface="KG WhY yOu GoTtA Be So MeAn" panose="02000506000000020004" pitchFamily="2" charset="77"/>
                        </a:rPr>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7132301"/>
                  </a:ext>
                </a:extLst>
              </a:tr>
            </a:tbl>
          </a:graphicData>
        </a:graphic>
      </p:graphicFrame>
      <p:sp>
        <p:nvSpPr>
          <p:cNvPr id="13" name="TextBox 12">
            <a:extLst>
              <a:ext uri="{FF2B5EF4-FFF2-40B4-BE49-F238E27FC236}">
                <a16:creationId xmlns:a16="http://schemas.microsoft.com/office/drawing/2014/main" id="{C17EBF48-EA8B-4348-91EE-4775831B6687}"/>
              </a:ext>
            </a:extLst>
          </p:cNvPr>
          <p:cNvSpPr txBox="1"/>
          <p:nvPr/>
        </p:nvSpPr>
        <p:spPr>
          <a:xfrm>
            <a:off x="427736" y="8824237"/>
            <a:ext cx="6163056" cy="954107"/>
          </a:xfrm>
          <a:prstGeom prst="rect">
            <a:avLst/>
          </a:prstGeom>
          <a:noFill/>
        </p:spPr>
        <p:txBody>
          <a:bodyPr wrap="square" rtlCol="0">
            <a:spAutoFit/>
          </a:bodyPr>
          <a:lstStyle/>
          <a:p>
            <a:pPr algn="ctr"/>
            <a:r>
              <a:rPr lang="en-GB" sz="1400" dirty="0"/>
              <a:t>Can you make up some calculations to spell out your name using the same code breaker grid?</a:t>
            </a:r>
          </a:p>
          <a:p>
            <a:pPr algn="ctr"/>
            <a:endParaRPr lang="en-GB" sz="1400" dirty="0"/>
          </a:p>
          <a:p>
            <a:pPr algn="ctr"/>
            <a:r>
              <a:rPr lang="en-GB" sz="1400" dirty="0"/>
              <a:t>Can you make up your own message for a friend to decode?</a:t>
            </a:r>
          </a:p>
        </p:txBody>
      </p:sp>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BEA42086-3946-B745-83BD-882798DBE4B1}"/>
                  </a:ext>
                </a:extLst>
              </p:cNvPr>
              <p:cNvGraphicFramePr>
                <a:graphicFrameLocks noGrp="1"/>
              </p:cNvGraphicFramePr>
              <p:nvPr>
                <p:extLst>
                  <p:ext uri="{D42A27DB-BD31-4B8C-83A1-F6EECF244321}">
                    <p14:modId xmlns:p14="http://schemas.microsoft.com/office/powerpoint/2010/main" val="1809016312"/>
                  </p:ext>
                </p:extLst>
              </p:nvPr>
            </p:nvGraphicFramePr>
            <p:xfrm>
              <a:off x="508001" y="6474372"/>
              <a:ext cx="1609557" cy="168895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solidFill>
                                <a:schemeClr val="tx1"/>
                              </a:solidFill>
                              <a:latin typeface="Arial" panose="020B0604020202020204" pitchFamily="34" charset="0"/>
                              <a:cs typeface="Arial" panose="020B0604020202020204" pitchFamily="34" charset="0"/>
                            </a:rPr>
                            <a:t>5 </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11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252 </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r>
                            <a:rPr lang="en-GB" b="1" dirty="0">
                              <a:solidFill>
                                <a:schemeClr val="tx1"/>
                              </a:solidFill>
                              <a:latin typeface="Arial" panose="020B0604020202020204" pitchFamily="34" charset="0"/>
                              <a:cs typeface="Arial" panose="020B0604020202020204" pitchFamily="34" charset="0"/>
                            </a:rPr>
                            <a:t>107 – 15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r h="337790">
                    <a:tc>
                      <a:txBody>
                        <a:bodyPr/>
                        <a:lstStyle/>
                        <a:p>
                          <a:r>
                            <a:rPr lang="en-GB" b="1" dirty="0">
                              <a:solidFill>
                                <a:schemeClr val="tx1"/>
                              </a:solidFill>
                              <a:latin typeface="Arial" panose="020B0604020202020204" pitchFamily="34" charset="0"/>
                              <a:cs typeface="Arial" panose="020B0604020202020204" pitchFamily="34" charset="0"/>
                            </a:rPr>
                            <a:t>7 x 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394456"/>
                      </a:ext>
                    </a:extLst>
                  </a:tr>
                  <a:tr h="3377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solidFill>
                                <a:schemeClr val="tx1"/>
                              </a:solidFill>
                              <a:latin typeface="Arial" panose="020B0604020202020204" pitchFamily="34" charset="0"/>
                              <a:cs typeface="Arial" panose="020B0604020202020204" pitchFamily="34" charset="0"/>
                            </a:rPr>
                            <a:t>72 </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646715"/>
                      </a:ext>
                    </a:extLst>
                  </a:tr>
                </a:tbl>
              </a:graphicData>
            </a:graphic>
          </p:graphicFrame>
        </mc:Choice>
        <mc:Fallback xmlns="">
          <p:graphicFrame>
            <p:nvGraphicFramePr>
              <p:cNvPr id="14" name="Table 13">
                <a:extLst>
                  <a:ext uri="{FF2B5EF4-FFF2-40B4-BE49-F238E27FC236}">
                    <a16:creationId xmlns:a16="http://schemas.microsoft.com/office/drawing/2014/main" id="{BEA42086-3946-B745-83BD-882798DBE4B1}"/>
                  </a:ext>
                </a:extLst>
              </p:cNvPr>
              <p:cNvGraphicFramePr>
                <a:graphicFrameLocks noGrp="1"/>
              </p:cNvGraphicFramePr>
              <p:nvPr>
                <p:extLst>
                  <p:ext uri="{D42A27DB-BD31-4B8C-83A1-F6EECF244321}">
                    <p14:modId xmlns:p14="http://schemas.microsoft.com/office/powerpoint/2010/main" val="1809016312"/>
                  </p:ext>
                </p:extLst>
              </p:nvPr>
            </p:nvGraphicFramePr>
            <p:xfrm>
              <a:off x="508001" y="6474372"/>
              <a:ext cx="1609557" cy="168895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41" t="-1786" r="-44324" b="-401786"/>
                          </a:stretch>
                        </a:blipFill>
                      </a:tcPr>
                    </a:tc>
                    <a:tc>
                      <a:txBody>
                        <a:bodyPr/>
                        <a:lstStyle/>
                        <a:p>
                          <a:endParaRPr lang="en-GB"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41" t="-103636" r="-44324" b="-309091"/>
                          </a:stretch>
                        </a:blip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r>
                            <a:rPr lang="en-GB" b="1" dirty="0" smtClean="0">
                              <a:solidFill>
                                <a:schemeClr val="tx1"/>
                              </a:solidFill>
                              <a:latin typeface="Arial" panose="020B0604020202020204" pitchFamily="34" charset="0"/>
                              <a:cs typeface="Arial" panose="020B0604020202020204" pitchFamily="34" charset="0"/>
                            </a:rPr>
                            <a:t>107 </a:t>
                          </a:r>
                          <a:r>
                            <a:rPr lang="en-GB" b="1" dirty="0">
                              <a:solidFill>
                                <a:schemeClr val="tx1"/>
                              </a:solidFill>
                              <a:latin typeface="Arial" panose="020B0604020202020204" pitchFamily="34" charset="0"/>
                              <a:cs typeface="Arial" panose="020B0604020202020204" pitchFamily="34" charset="0"/>
                            </a:rPr>
                            <a:t>– </a:t>
                          </a:r>
                          <a:r>
                            <a:rPr lang="en-GB" b="1" dirty="0" smtClean="0">
                              <a:solidFill>
                                <a:schemeClr val="tx1"/>
                              </a:solidFill>
                              <a:latin typeface="Arial" panose="020B0604020202020204" pitchFamily="34" charset="0"/>
                              <a:cs typeface="Arial" panose="020B0604020202020204" pitchFamily="34" charset="0"/>
                            </a:rPr>
                            <a:t>15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r h="337790">
                    <a:tc>
                      <a:txBody>
                        <a:bodyPr/>
                        <a:lstStyle/>
                        <a:p>
                          <a:r>
                            <a:rPr lang="en-GB" b="1" dirty="0">
                              <a:solidFill>
                                <a:schemeClr val="tx1"/>
                              </a:solidFill>
                              <a:latin typeface="Arial" panose="020B0604020202020204" pitchFamily="34" charset="0"/>
                              <a:cs typeface="Arial" panose="020B0604020202020204" pitchFamily="34" charset="0"/>
                            </a:rPr>
                            <a:t>7</a:t>
                          </a:r>
                          <a:r>
                            <a:rPr lang="en-GB" b="1" dirty="0" smtClean="0">
                              <a:solidFill>
                                <a:schemeClr val="tx1"/>
                              </a:solidFill>
                              <a:latin typeface="Arial" panose="020B0604020202020204" pitchFamily="34" charset="0"/>
                              <a:cs typeface="Arial" panose="020B0604020202020204" pitchFamily="34" charset="0"/>
                            </a:rPr>
                            <a:t> </a:t>
                          </a:r>
                          <a:r>
                            <a:rPr lang="en-GB" b="1" dirty="0">
                              <a:solidFill>
                                <a:schemeClr val="tx1"/>
                              </a:solidFill>
                              <a:latin typeface="Arial" panose="020B0604020202020204" pitchFamily="34" charset="0"/>
                              <a:cs typeface="Arial" panose="020B0604020202020204" pitchFamily="34" charset="0"/>
                            </a:rPr>
                            <a:t>x 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394456"/>
                      </a:ext>
                    </a:extLst>
                  </a:tr>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541" t="-398214" r="-44324" b="-5357"/>
                          </a:stretch>
                        </a:blip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64671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97D9E758-D925-D74D-8581-79FC5BE3D9B2}"/>
                  </a:ext>
                </a:extLst>
              </p:cNvPr>
              <p:cNvGraphicFramePr>
                <a:graphicFrameLocks noGrp="1"/>
              </p:cNvGraphicFramePr>
              <p:nvPr>
                <p:extLst>
                  <p:ext uri="{D42A27DB-BD31-4B8C-83A1-F6EECF244321}">
                    <p14:modId xmlns:p14="http://schemas.microsoft.com/office/powerpoint/2010/main" val="3842222515"/>
                  </p:ext>
                </p:extLst>
              </p:nvPr>
            </p:nvGraphicFramePr>
            <p:xfrm>
              <a:off x="2702299" y="6146119"/>
              <a:ext cx="1609557" cy="270232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r>
                            <a:rPr lang="en-GB" b="1" dirty="0">
                              <a:solidFill>
                                <a:schemeClr val="tx1"/>
                              </a:solidFill>
                              <a:latin typeface="Arial" panose="020B0604020202020204" pitchFamily="34" charset="0"/>
                              <a:cs typeface="Arial" panose="020B0604020202020204" pitchFamily="34" charset="0"/>
                            </a:rPr>
                            <a:t>85</a:t>
                          </a:r>
                          <a:r>
                            <a:rPr lang="en-GB" b="1" baseline="0" dirty="0">
                              <a:solidFill>
                                <a:schemeClr val="tx1"/>
                              </a:solidFill>
                              <a:latin typeface="Arial" panose="020B0604020202020204" pitchFamily="34" charset="0"/>
                              <a:cs typeface="Arial" panose="020B0604020202020204" pitchFamily="34" charset="0"/>
                            </a:rPr>
                            <a:t> – 62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9 x 3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r>
                            <a:rPr lang="en-GB" b="1" dirty="0">
                              <a:solidFill>
                                <a:schemeClr val="tx1"/>
                              </a:solidFill>
                              <a:latin typeface="Arial" panose="020B0604020202020204" pitchFamily="34" charset="0"/>
                              <a:cs typeface="Arial" panose="020B0604020202020204" pitchFamily="34" charset="0"/>
                            </a:rPr>
                            <a:t>200 </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r h="337790">
                    <a:tc>
                      <a:txBody>
                        <a:bodyPr/>
                        <a:lstStyle/>
                        <a:p>
                          <a:r>
                            <a:rPr lang="en-GB" b="1" dirty="0">
                              <a:solidFill>
                                <a:schemeClr val="tx1"/>
                              </a:solidFill>
                              <a:latin typeface="Arial" panose="020B0604020202020204" pitchFamily="34" charset="0"/>
                              <a:cs typeface="Arial" panose="020B0604020202020204" pitchFamily="34" charset="0"/>
                            </a:rPr>
                            <a:t>18 + 45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394456"/>
                      </a:ext>
                    </a:extLst>
                  </a:tr>
                  <a:tr h="337790">
                    <a:tc>
                      <a:txBody>
                        <a:bodyPr/>
                        <a:lstStyle/>
                        <a:p>
                          <a:r>
                            <a:rPr lang="en-GB" b="1" dirty="0">
                              <a:solidFill>
                                <a:schemeClr val="tx1"/>
                              </a:solidFill>
                              <a:latin typeface="Arial" panose="020B0604020202020204" pitchFamily="34" charset="0"/>
                              <a:cs typeface="Arial" panose="020B0604020202020204" pitchFamily="34" charset="0"/>
                            </a:rPr>
                            <a:t>73 –</a:t>
                          </a:r>
                          <a:r>
                            <a:rPr lang="en-GB" b="1" baseline="0" dirty="0">
                              <a:solidFill>
                                <a:schemeClr val="tx1"/>
                              </a:solidFill>
                              <a:latin typeface="Arial" panose="020B0604020202020204" pitchFamily="34" charset="0"/>
                              <a:cs typeface="Arial" panose="020B0604020202020204" pitchFamily="34" charset="0"/>
                            </a:rPr>
                            <a:t> 14</a:t>
                          </a:r>
                          <a:r>
                            <a:rPr lang="en-GB" b="1"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646715"/>
                      </a:ext>
                    </a:extLst>
                  </a:tr>
                  <a:tr h="337790">
                    <a:tc>
                      <a:txBody>
                        <a:bodyPr/>
                        <a:lstStyle/>
                        <a:p>
                          <a:r>
                            <a:rPr lang="en-GB" b="1" dirty="0">
                              <a:solidFill>
                                <a:schemeClr val="tx1"/>
                              </a:solidFill>
                              <a:latin typeface="Arial" panose="020B0604020202020204" pitchFamily="34" charset="0"/>
                              <a:cs typeface="Arial" panose="020B0604020202020204" pitchFamily="34" charset="0"/>
                            </a:rPr>
                            <a:t>135 </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5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7297015"/>
                      </a:ext>
                    </a:extLst>
                  </a:tr>
                  <a:tr h="337790">
                    <a:tc>
                      <a:txBody>
                        <a:bodyPr/>
                        <a:lstStyle/>
                        <a:p>
                          <a:r>
                            <a:rPr lang="en-GB" b="1" dirty="0">
                              <a:solidFill>
                                <a:schemeClr val="tx1"/>
                              </a:solidFill>
                              <a:latin typeface="Arial" panose="020B0604020202020204" pitchFamily="34" charset="0"/>
                              <a:cs typeface="Arial" panose="020B0604020202020204" pitchFamily="34" charset="0"/>
                            </a:rPr>
                            <a:t>27.5 x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190057"/>
                      </a:ext>
                    </a:extLst>
                  </a:tr>
                  <a:tr h="337790">
                    <a:tc>
                      <a:txBody>
                        <a:bodyPr/>
                        <a:lstStyle/>
                        <a:p>
                          <a:r>
                            <a:rPr lang="en-GB" b="1" baseline="0" dirty="0">
                              <a:solidFill>
                                <a:schemeClr val="tx1"/>
                              </a:solidFill>
                              <a:latin typeface="Arial" panose="020B0604020202020204" pitchFamily="34" charset="0"/>
                              <a:cs typeface="Arial" panose="020B0604020202020204" pitchFamily="34" charset="0"/>
                            </a:rPr>
                            <a:t>6</a:t>
                          </a:r>
                          <a:r>
                            <a:rPr lang="en-GB" b="1" baseline="30000" dirty="0">
                              <a:solidFill>
                                <a:schemeClr val="tx1"/>
                              </a:solidFill>
                              <a:latin typeface="Arial" panose="020B0604020202020204" pitchFamily="34" charset="0"/>
                              <a:cs typeface="Arial" panose="020B0604020202020204" pitchFamily="34" charset="0"/>
                            </a:rPr>
                            <a:t>2</a:t>
                          </a:r>
                          <a:r>
                            <a:rPr lang="en-GB" b="1" baseline="0" dirty="0">
                              <a:solidFill>
                                <a:schemeClr val="tx1"/>
                              </a:solidFill>
                              <a:latin typeface="Arial" panose="020B0604020202020204" pitchFamily="34" charset="0"/>
                              <a:cs typeface="Arial" panose="020B0604020202020204" pitchFamily="34" charset="0"/>
                            </a:rPr>
                            <a:t> – 10 =</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9753389"/>
                      </a:ext>
                    </a:extLst>
                  </a:tr>
                </a:tbl>
              </a:graphicData>
            </a:graphic>
          </p:graphicFrame>
        </mc:Choice>
        <mc:Fallback xmlns="">
          <p:graphicFrame>
            <p:nvGraphicFramePr>
              <p:cNvPr id="15" name="Table 14">
                <a:extLst>
                  <a:ext uri="{FF2B5EF4-FFF2-40B4-BE49-F238E27FC236}">
                    <a16:creationId xmlns:a16="http://schemas.microsoft.com/office/drawing/2014/main" id="{97D9E758-D925-D74D-8581-79FC5BE3D9B2}"/>
                  </a:ext>
                </a:extLst>
              </p:cNvPr>
              <p:cNvGraphicFramePr>
                <a:graphicFrameLocks noGrp="1"/>
              </p:cNvGraphicFramePr>
              <p:nvPr>
                <p:extLst>
                  <p:ext uri="{D42A27DB-BD31-4B8C-83A1-F6EECF244321}">
                    <p14:modId xmlns:p14="http://schemas.microsoft.com/office/powerpoint/2010/main" val="3842222515"/>
                  </p:ext>
                </p:extLst>
              </p:nvPr>
            </p:nvGraphicFramePr>
            <p:xfrm>
              <a:off x="2702299" y="6146119"/>
              <a:ext cx="1609557" cy="270232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r>
                            <a:rPr lang="en-GB" b="1" dirty="0" smtClean="0">
                              <a:solidFill>
                                <a:schemeClr val="tx1"/>
                              </a:solidFill>
                              <a:latin typeface="Arial" panose="020B0604020202020204" pitchFamily="34" charset="0"/>
                              <a:cs typeface="Arial" panose="020B0604020202020204" pitchFamily="34" charset="0"/>
                            </a:rPr>
                            <a:t>85</a:t>
                          </a:r>
                          <a:r>
                            <a:rPr lang="en-GB" b="1" baseline="0" dirty="0" smtClean="0">
                              <a:solidFill>
                                <a:schemeClr val="tx1"/>
                              </a:solidFill>
                              <a:latin typeface="Arial" panose="020B0604020202020204" pitchFamily="34" charset="0"/>
                              <a:cs typeface="Arial" panose="020B0604020202020204" pitchFamily="34" charset="0"/>
                            </a:rPr>
                            <a:t> – 62 </a:t>
                          </a:r>
                          <a:r>
                            <a:rPr lang="en-GB" b="1" dirty="0" smtClean="0">
                              <a:solidFill>
                                <a:schemeClr val="tx1"/>
                              </a:solidFill>
                              <a:latin typeface="Arial" panose="020B0604020202020204" pitchFamily="34" charset="0"/>
                              <a:cs typeface="Arial" panose="020B0604020202020204" pitchFamily="34" charset="0"/>
                            </a:rPr>
                            <a:t>=</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9 x 3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41" t="-200000" r="-44324" b="-500000"/>
                          </a:stretch>
                        </a:blip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r h="337790">
                    <a:tc>
                      <a:txBody>
                        <a:bodyPr/>
                        <a:lstStyle/>
                        <a:p>
                          <a:r>
                            <a:rPr lang="en-GB" b="1" dirty="0">
                              <a:solidFill>
                                <a:schemeClr val="tx1"/>
                              </a:solidFill>
                              <a:latin typeface="Arial" panose="020B0604020202020204" pitchFamily="34" charset="0"/>
                              <a:cs typeface="Arial" panose="020B0604020202020204" pitchFamily="34" charset="0"/>
                            </a:rPr>
                            <a:t>18 + </a:t>
                          </a:r>
                          <a:r>
                            <a:rPr lang="en-GB" b="1" dirty="0" smtClean="0">
                              <a:solidFill>
                                <a:schemeClr val="tx1"/>
                              </a:solidFill>
                              <a:latin typeface="Arial" panose="020B0604020202020204" pitchFamily="34" charset="0"/>
                              <a:cs typeface="Arial" panose="020B0604020202020204" pitchFamily="34" charset="0"/>
                            </a:rPr>
                            <a:t>45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394456"/>
                      </a:ext>
                    </a:extLst>
                  </a:tr>
                  <a:tr h="337790">
                    <a:tc>
                      <a:txBody>
                        <a:bodyPr/>
                        <a:lstStyle/>
                        <a:p>
                          <a:r>
                            <a:rPr lang="en-GB" b="1" dirty="0" smtClean="0">
                              <a:solidFill>
                                <a:schemeClr val="tx1"/>
                              </a:solidFill>
                              <a:latin typeface="Arial" panose="020B0604020202020204" pitchFamily="34" charset="0"/>
                              <a:cs typeface="Arial" panose="020B0604020202020204" pitchFamily="34" charset="0"/>
                            </a:rPr>
                            <a:t>73 –</a:t>
                          </a:r>
                          <a:r>
                            <a:rPr lang="en-GB" b="1" baseline="0" dirty="0" smtClean="0">
                              <a:solidFill>
                                <a:schemeClr val="tx1"/>
                              </a:solidFill>
                              <a:latin typeface="Arial" panose="020B0604020202020204" pitchFamily="34" charset="0"/>
                              <a:cs typeface="Arial" panose="020B0604020202020204" pitchFamily="34" charset="0"/>
                            </a:rPr>
                            <a:t> 14</a:t>
                          </a:r>
                          <a:r>
                            <a:rPr lang="en-GB" b="1" dirty="0" smtClean="0">
                              <a:solidFill>
                                <a:schemeClr val="tx1"/>
                              </a:solidFill>
                              <a:latin typeface="Arial" panose="020B0604020202020204" pitchFamily="34" charset="0"/>
                              <a:cs typeface="Arial" panose="020B0604020202020204" pitchFamily="34" charset="0"/>
                            </a:rPr>
                            <a:t>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646715"/>
                      </a:ext>
                    </a:extLst>
                  </a:tr>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41" t="-507273" r="-44324" b="-207273"/>
                          </a:stretch>
                        </a:blip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7297015"/>
                      </a:ext>
                    </a:extLst>
                  </a:tr>
                  <a:tr h="337790">
                    <a:tc>
                      <a:txBody>
                        <a:bodyPr/>
                        <a:lstStyle/>
                        <a:p>
                          <a:r>
                            <a:rPr lang="en-GB" b="1" dirty="0" smtClean="0">
                              <a:solidFill>
                                <a:schemeClr val="tx1"/>
                              </a:solidFill>
                              <a:latin typeface="Arial" panose="020B0604020202020204" pitchFamily="34" charset="0"/>
                              <a:cs typeface="Arial" panose="020B0604020202020204" pitchFamily="34" charset="0"/>
                            </a:rPr>
                            <a:t>27.5 x 2 =</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190057"/>
                      </a:ext>
                    </a:extLst>
                  </a:tr>
                  <a:tr h="337790">
                    <a:tc>
                      <a:txBody>
                        <a:bodyPr/>
                        <a:lstStyle/>
                        <a:p>
                          <a:r>
                            <a:rPr lang="en-GB" b="1" baseline="0" dirty="0">
                              <a:solidFill>
                                <a:schemeClr val="tx1"/>
                              </a:solidFill>
                              <a:latin typeface="Arial" panose="020B0604020202020204" pitchFamily="34" charset="0"/>
                              <a:cs typeface="Arial" panose="020B0604020202020204" pitchFamily="34" charset="0"/>
                            </a:rPr>
                            <a:t>6</a:t>
                          </a:r>
                          <a:r>
                            <a:rPr lang="en-GB" b="1" baseline="30000" dirty="0" smtClean="0">
                              <a:solidFill>
                                <a:schemeClr val="tx1"/>
                              </a:solidFill>
                              <a:latin typeface="Arial" panose="020B0604020202020204" pitchFamily="34" charset="0"/>
                              <a:cs typeface="Arial" panose="020B0604020202020204" pitchFamily="34" charset="0"/>
                            </a:rPr>
                            <a:t>2</a:t>
                          </a:r>
                          <a:r>
                            <a:rPr lang="en-GB" b="1" baseline="0" dirty="0" smtClean="0">
                              <a:solidFill>
                                <a:schemeClr val="tx1"/>
                              </a:solidFill>
                              <a:latin typeface="Arial" panose="020B0604020202020204" pitchFamily="34" charset="0"/>
                              <a:cs typeface="Arial" panose="020B0604020202020204" pitchFamily="34" charset="0"/>
                            </a:rPr>
                            <a:t> </a:t>
                          </a:r>
                          <a:r>
                            <a:rPr lang="en-GB" b="1" baseline="0" dirty="0">
                              <a:solidFill>
                                <a:schemeClr val="tx1"/>
                              </a:solidFill>
                              <a:latin typeface="Arial" panose="020B0604020202020204" pitchFamily="34" charset="0"/>
                              <a:cs typeface="Arial" panose="020B0604020202020204" pitchFamily="34" charset="0"/>
                            </a:rPr>
                            <a:t>– </a:t>
                          </a:r>
                          <a:r>
                            <a:rPr lang="en-GB" b="1" baseline="0" dirty="0" smtClean="0">
                              <a:solidFill>
                                <a:schemeClr val="tx1"/>
                              </a:solidFill>
                              <a:latin typeface="Arial" panose="020B0604020202020204" pitchFamily="34" charset="0"/>
                              <a:cs typeface="Arial" panose="020B0604020202020204" pitchFamily="34" charset="0"/>
                            </a:rPr>
                            <a:t>10 </a:t>
                          </a:r>
                          <a:r>
                            <a:rPr lang="en-GB" b="1" baseline="0" dirty="0">
                              <a:solidFill>
                                <a:schemeClr val="tx1"/>
                              </a:solidFill>
                              <a:latin typeface="Arial" panose="020B0604020202020204" pitchFamily="34" charset="0"/>
                              <a:cs typeface="Arial" panose="020B0604020202020204" pitchFamily="34" charset="0"/>
                            </a:rPr>
                            <a:t>=</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975338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DAFB6DD1-E9FC-B347-A8E5-0FAFDB3CF13F}"/>
                  </a:ext>
                </a:extLst>
              </p:cNvPr>
              <p:cNvGraphicFramePr>
                <a:graphicFrameLocks noGrp="1"/>
              </p:cNvGraphicFramePr>
              <p:nvPr>
                <p:extLst>
                  <p:ext uri="{D42A27DB-BD31-4B8C-83A1-F6EECF244321}">
                    <p14:modId xmlns:p14="http://schemas.microsoft.com/office/powerpoint/2010/main" val="427062097"/>
                  </p:ext>
                </p:extLst>
              </p:nvPr>
            </p:nvGraphicFramePr>
            <p:xfrm>
              <a:off x="4900971" y="6504822"/>
              <a:ext cx="1609557" cy="202674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r>
                            <a:rPr lang="en-GB" b="1" dirty="0">
                              <a:solidFill>
                                <a:schemeClr val="tx1"/>
                              </a:solidFill>
                              <a:latin typeface="Arial" panose="020B0604020202020204" pitchFamily="34" charset="0"/>
                              <a:cs typeface="Arial" panose="020B0604020202020204" pitchFamily="34" charset="0"/>
                            </a:rPr>
                            <a:t>5 x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a:solidFill>
                                <a:schemeClr val="tx1"/>
                              </a:solidFill>
                              <a:latin typeface="Arial" panose="020B0604020202020204" pitchFamily="34" charset="0"/>
                              <a:cs typeface="Arial" panose="020B0604020202020204" pitchFamily="34" charset="0"/>
                            </a:rPr>
                            <a:t>19 + 13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r>
                            <a:rPr lang="en-GB" b="1" dirty="0">
                              <a:solidFill>
                                <a:schemeClr val="tx1"/>
                              </a:solidFill>
                              <a:latin typeface="Arial" panose="020B0604020202020204" pitchFamily="34" charset="0"/>
                              <a:cs typeface="Arial" panose="020B0604020202020204" pitchFamily="34" charset="0"/>
                            </a:rPr>
                            <a:t>36 </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r h="337790">
                    <a:tc>
                      <a:txBody>
                        <a:bodyPr/>
                        <a:lstStyle/>
                        <a:p>
                          <a:r>
                            <a:rPr lang="en-GB" b="1" dirty="0">
                              <a:solidFill>
                                <a:schemeClr val="tx1"/>
                              </a:solidFill>
                              <a:latin typeface="Arial" panose="020B0604020202020204" pitchFamily="34" charset="0"/>
                              <a:cs typeface="Arial" panose="020B0604020202020204" pitchFamily="34" charset="0"/>
                            </a:rPr>
                            <a:t>24 + 8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394456"/>
                      </a:ext>
                    </a:extLst>
                  </a:tr>
                  <a:tr h="337790">
                    <a:tc>
                      <a:txBody>
                        <a:bodyPr/>
                        <a:lstStyle/>
                        <a:p>
                          <a:r>
                            <a:rPr lang="en-GB" b="1" dirty="0">
                              <a:solidFill>
                                <a:schemeClr val="tx1"/>
                              </a:solidFill>
                              <a:latin typeface="Arial" panose="020B0604020202020204" pitchFamily="34" charset="0"/>
                              <a:cs typeface="Arial" panose="020B0604020202020204" pitchFamily="34" charset="0"/>
                            </a:rPr>
                            <a:t>60 </a:t>
                          </a:r>
                          <a14:m>
                            <m:oMath xmlns:m="http://schemas.openxmlformats.org/officeDocument/2006/math">
                              <m:r>
                                <a:rPr lang="en-GB" b="1"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GB" b="1" dirty="0">
                              <a:solidFill>
                                <a:schemeClr val="tx1"/>
                              </a:solidFill>
                              <a:latin typeface="Arial" panose="020B0604020202020204" pitchFamily="34" charset="0"/>
                              <a:cs typeface="Arial" panose="020B0604020202020204" pitchFamily="34" charset="0"/>
                            </a:rPr>
                            <a:t> 6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646715"/>
                      </a:ext>
                    </a:extLst>
                  </a:tr>
                  <a:tr h="337790">
                    <a:tc>
                      <a:txBody>
                        <a:bodyPr/>
                        <a:lstStyle/>
                        <a:p>
                          <a:r>
                            <a:rPr lang="en-GB" b="1" dirty="0">
                              <a:solidFill>
                                <a:schemeClr val="tx1"/>
                              </a:solidFill>
                              <a:latin typeface="Arial" panose="020B0604020202020204" pitchFamily="34" charset="0"/>
                              <a:cs typeface="Arial" panose="020B0604020202020204" pitchFamily="34" charset="0"/>
                            </a:rPr>
                            <a:t>28 –</a:t>
                          </a:r>
                          <a:r>
                            <a:rPr lang="en-GB" b="1" baseline="0" dirty="0">
                              <a:solidFill>
                                <a:schemeClr val="tx1"/>
                              </a:solidFill>
                              <a:latin typeface="Arial" panose="020B0604020202020204" pitchFamily="34" charset="0"/>
                              <a:cs typeface="Arial" panose="020B0604020202020204" pitchFamily="34" charset="0"/>
                            </a:rPr>
                            <a:t> 19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7297015"/>
                      </a:ext>
                    </a:extLst>
                  </a:tr>
                </a:tbl>
              </a:graphicData>
            </a:graphic>
          </p:graphicFrame>
        </mc:Choice>
        <mc:Fallback xmlns="">
          <p:graphicFrame>
            <p:nvGraphicFramePr>
              <p:cNvPr id="16" name="Table 15">
                <a:extLst>
                  <a:ext uri="{FF2B5EF4-FFF2-40B4-BE49-F238E27FC236}">
                    <a16:creationId xmlns:a16="http://schemas.microsoft.com/office/drawing/2014/main" id="{DAFB6DD1-E9FC-B347-A8E5-0FAFDB3CF13F}"/>
                  </a:ext>
                </a:extLst>
              </p:cNvPr>
              <p:cNvGraphicFramePr>
                <a:graphicFrameLocks noGrp="1"/>
              </p:cNvGraphicFramePr>
              <p:nvPr>
                <p:extLst>
                  <p:ext uri="{D42A27DB-BD31-4B8C-83A1-F6EECF244321}">
                    <p14:modId xmlns:p14="http://schemas.microsoft.com/office/powerpoint/2010/main" val="427062097"/>
                  </p:ext>
                </p:extLst>
              </p:nvPr>
            </p:nvGraphicFramePr>
            <p:xfrm>
              <a:off x="4900971" y="6504822"/>
              <a:ext cx="1609557" cy="2026740"/>
            </p:xfrm>
            <a:graphic>
              <a:graphicData uri="http://schemas.openxmlformats.org/drawingml/2006/table">
                <a:tbl>
                  <a:tblPr firstRow="1" bandRow="1">
                    <a:tableStyleId>{5C22544A-7EE6-4342-B048-85BDC9FD1C3A}</a:tableStyleId>
                  </a:tblPr>
                  <a:tblGrid>
                    <a:gridCol w="1122632">
                      <a:extLst>
                        <a:ext uri="{9D8B030D-6E8A-4147-A177-3AD203B41FA5}">
                          <a16:colId xmlns:a16="http://schemas.microsoft.com/office/drawing/2014/main" val="4077075289"/>
                        </a:ext>
                      </a:extLst>
                    </a:gridCol>
                    <a:gridCol w="486925">
                      <a:extLst>
                        <a:ext uri="{9D8B030D-6E8A-4147-A177-3AD203B41FA5}">
                          <a16:colId xmlns:a16="http://schemas.microsoft.com/office/drawing/2014/main" val="2150524584"/>
                        </a:ext>
                      </a:extLst>
                    </a:gridCol>
                  </a:tblGrid>
                  <a:tr h="337790">
                    <a:tc>
                      <a:txBody>
                        <a:bodyPr/>
                        <a:lstStyle/>
                        <a:p>
                          <a:r>
                            <a:rPr lang="en-GB" b="1" dirty="0">
                              <a:solidFill>
                                <a:schemeClr val="tx1"/>
                              </a:solidFill>
                              <a:latin typeface="Arial" panose="020B0604020202020204" pitchFamily="34" charset="0"/>
                              <a:cs typeface="Arial" panose="020B0604020202020204" pitchFamily="34" charset="0"/>
                            </a:rPr>
                            <a:t>5</a:t>
                          </a:r>
                          <a:r>
                            <a:rPr lang="en-GB" b="1" dirty="0" smtClean="0">
                              <a:solidFill>
                                <a:schemeClr val="tx1"/>
                              </a:solidFill>
                              <a:latin typeface="Arial" panose="020B0604020202020204" pitchFamily="34" charset="0"/>
                              <a:cs typeface="Arial" panose="020B0604020202020204" pitchFamily="34" charset="0"/>
                            </a:rPr>
                            <a:t> </a:t>
                          </a:r>
                          <a:r>
                            <a:rPr lang="en-GB" b="1" dirty="0">
                              <a:solidFill>
                                <a:schemeClr val="tx1"/>
                              </a:solidFill>
                              <a:latin typeface="Arial" panose="020B0604020202020204" pitchFamily="34" charset="0"/>
                              <a:cs typeface="Arial" panose="020B0604020202020204" pitchFamily="34" charset="0"/>
                            </a:rPr>
                            <a:t>x </a:t>
                          </a:r>
                          <a:r>
                            <a:rPr lang="en-GB" b="1" dirty="0" smtClean="0">
                              <a:solidFill>
                                <a:schemeClr val="tx1"/>
                              </a:solidFill>
                              <a:latin typeface="Arial" panose="020B0604020202020204" pitchFamily="34" charset="0"/>
                              <a:cs typeface="Arial" panose="020B0604020202020204" pitchFamily="34" charset="0"/>
                            </a:rPr>
                            <a:t>2 </a:t>
                          </a:r>
                          <a:r>
                            <a:rPr lang="en-GB" b="1"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4304140"/>
                      </a:ext>
                    </a:extLst>
                  </a:tr>
                  <a:tr h="337790">
                    <a:tc>
                      <a:txBody>
                        <a:bodyPr/>
                        <a:lstStyle/>
                        <a:p>
                          <a:r>
                            <a:rPr lang="en-GB" b="1" dirty="0" smtClean="0">
                              <a:solidFill>
                                <a:schemeClr val="tx1"/>
                              </a:solidFill>
                              <a:latin typeface="Arial" panose="020B0604020202020204" pitchFamily="34" charset="0"/>
                              <a:cs typeface="Arial" panose="020B0604020202020204" pitchFamily="34" charset="0"/>
                            </a:rPr>
                            <a:t>19 + 13 =</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828854"/>
                      </a:ext>
                    </a:extLst>
                  </a:tr>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41" t="-200000" r="-44865" b="-301786"/>
                          </a:stretch>
                        </a:blip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7024611"/>
                      </a:ext>
                    </a:extLst>
                  </a:tr>
                  <a:tr h="337790">
                    <a:tc>
                      <a:txBody>
                        <a:bodyPr/>
                        <a:lstStyle/>
                        <a:p>
                          <a:r>
                            <a:rPr lang="en-GB" b="1" dirty="0" smtClean="0">
                              <a:solidFill>
                                <a:schemeClr val="tx1"/>
                              </a:solidFill>
                              <a:latin typeface="Arial" panose="020B0604020202020204" pitchFamily="34" charset="0"/>
                              <a:cs typeface="Arial" panose="020B0604020202020204" pitchFamily="34" charset="0"/>
                            </a:rPr>
                            <a:t>24 </a:t>
                          </a:r>
                          <a:r>
                            <a:rPr lang="en-GB" b="1" dirty="0">
                              <a:solidFill>
                                <a:schemeClr val="tx1"/>
                              </a:solidFill>
                              <a:latin typeface="Arial" panose="020B0604020202020204" pitchFamily="34" charset="0"/>
                              <a:cs typeface="Arial" panose="020B0604020202020204" pitchFamily="34" charset="0"/>
                            </a:rPr>
                            <a:t>+ 8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394456"/>
                      </a:ext>
                    </a:extLst>
                  </a:tr>
                  <a:tr h="33779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541" t="-398214" r="-44865" b="-103571"/>
                          </a:stretch>
                        </a:blip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646715"/>
                      </a:ext>
                    </a:extLst>
                  </a:tr>
                  <a:tr h="337790">
                    <a:tc>
                      <a:txBody>
                        <a:bodyPr/>
                        <a:lstStyle/>
                        <a:p>
                          <a:r>
                            <a:rPr lang="en-GB" b="1" dirty="0" smtClean="0">
                              <a:solidFill>
                                <a:schemeClr val="tx1"/>
                              </a:solidFill>
                              <a:latin typeface="Arial" panose="020B0604020202020204" pitchFamily="34" charset="0"/>
                              <a:cs typeface="Arial" panose="020B0604020202020204" pitchFamily="34" charset="0"/>
                            </a:rPr>
                            <a:t>28 –</a:t>
                          </a:r>
                          <a:r>
                            <a:rPr lang="en-GB" b="1" baseline="0" dirty="0" smtClean="0">
                              <a:solidFill>
                                <a:schemeClr val="tx1"/>
                              </a:solidFill>
                              <a:latin typeface="Arial" panose="020B0604020202020204" pitchFamily="34" charset="0"/>
                              <a:cs typeface="Arial" panose="020B0604020202020204" pitchFamily="34" charset="0"/>
                            </a:rPr>
                            <a:t> 19 </a:t>
                          </a:r>
                          <a:r>
                            <a:rPr lang="en-GB" b="1" dirty="0" smtClean="0">
                              <a:solidFill>
                                <a:schemeClr val="tx1"/>
                              </a:solidFill>
                              <a:latin typeface="Arial" panose="020B0604020202020204" pitchFamily="34" charset="0"/>
                              <a:cs typeface="Arial" panose="020B0604020202020204" pitchFamily="34" charset="0"/>
                            </a:rPr>
                            <a:t>=</a:t>
                          </a:r>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7297015"/>
                      </a:ext>
                    </a:extLst>
                  </a:tr>
                </a:tbl>
              </a:graphicData>
            </a:graphic>
          </p:graphicFrame>
        </mc:Fallback>
      </mc:AlternateContent>
      <p:sp>
        <p:nvSpPr>
          <p:cNvPr id="17" name="Oval Callout 16">
            <a:extLst>
              <a:ext uri="{FF2B5EF4-FFF2-40B4-BE49-F238E27FC236}">
                <a16:creationId xmlns:a16="http://schemas.microsoft.com/office/drawing/2014/main" id="{50143083-A970-A344-86B8-156DEA684653}"/>
              </a:ext>
            </a:extLst>
          </p:cNvPr>
          <p:cNvSpPr/>
          <p:nvPr/>
        </p:nvSpPr>
        <p:spPr>
          <a:xfrm>
            <a:off x="4320034" y="256327"/>
            <a:ext cx="1613343" cy="917575"/>
          </a:xfrm>
          <a:prstGeom prst="wedgeEllipseCallout">
            <a:avLst>
              <a:gd name="adj1" fmla="val 73238"/>
              <a:gd name="adj2" fmla="val -987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Mr Tonks’ favourite Mathematician</a:t>
            </a:r>
          </a:p>
        </p:txBody>
      </p:sp>
      <p:pic>
        <p:nvPicPr>
          <p:cNvPr id="18" name="irc_mi" descr="Image result for ysgol Rhiwab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20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255844-B022-B940-A67A-F051FB1B0FE4}"/>
              </a:ext>
            </a:extLst>
          </p:cNvPr>
          <p:cNvSpPr txBox="1"/>
          <p:nvPr/>
        </p:nvSpPr>
        <p:spPr>
          <a:xfrm>
            <a:off x="347472" y="329184"/>
            <a:ext cx="4530407" cy="769441"/>
          </a:xfrm>
          <a:prstGeom prst="rect">
            <a:avLst/>
          </a:prstGeom>
          <a:noFill/>
        </p:spPr>
        <p:txBody>
          <a:bodyPr wrap="none" rtlCol="0">
            <a:spAutoFit/>
          </a:bodyPr>
          <a:lstStyle/>
          <a:p>
            <a:r>
              <a:rPr lang="en-GB" sz="4400" dirty="0">
                <a:latin typeface="Delicious Adventures" pitchFamily="2" charset="0"/>
              </a:rPr>
              <a:t>Maths Challenges…</a:t>
            </a:r>
          </a:p>
        </p:txBody>
      </p:sp>
      <p:sp>
        <p:nvSpPr>
          <p:cNvPr id="5" name="TextBox 4">
            <a:extLst>
              <a:ext uri="{FF2B5EF4-FFF2-40B4-BE49-F238E27FC236}">
                <a16:creationId xmlns:a16="http://schemas.microsoft.com/office/drawing/2014/main" id="{B15D681C-B23E-3D4B-A320-3BCCDE9BDDC2}"/>
              </a:ext>
            </a:extLst>
          </p:cNvPr>
          <p:cNvSpPr txBox="1"/>
          <p:nvPr/>
        </p:nvSpPr>
        <p:spPr>
          <a:xfrm>
            <a:off x="347472" y="1098624"/>
            <a:ext cx="6163056" cy="584775"/>
          </a:xfrm>
          <a:prstGeom prst="rect">
            <a:avLst/>
          </a:prstGeom>
          <a:noFill/>
        </p:spPr>
        <p:txBody>
          <a:bodyPr wrap="square" rtlCol="0">
            <a:spAutoFit/>
          </a:bodyPr>
          <a:lstStyle/>
          <a:p>
            <a:r>
              <a:rPr lang="en-GB" sz="1600" dirty="0"/>
              <a:t>Can you solve all the Maths challenges?</a:t>
            </a:r>
          </a:p>
          <a:p>
            <a:r>
              <a:rPr lang="en-GB" sz="1600" dirty="0"/>
              <a:t>They get more difficult as you go along...</a:t>
            </a:r>
          </a:p>
        </p:txBody>
      </p:sp>
      <p:graphicFrame>
        <p:nvGraphicFramePr>
          <p:cNvPr id="12" name="Table 11">
            <a:extLst>
              <a:ext uri="{FF2B5EF4-FFF2-40B4-BE49-F238E27FC236}">
                <a16:creationId xmlns:a16="http://schemas.microsoft.com/office/drawing/2014/main" id="{22D4ED6D-0808-8F4C-9111-1569F3709FE8}"/>
              </a:ext>
            </a:extLst>
          </p:cNvPr>
          <p:cNvGraphicFramePr>
            <a:graphicFrameLocks noGrp="1"/>
          </p:cNvGraphicFramePr>
          <p:nvPr>
            <p:extLst>
              <p:ext uri="{D42A27DB-BD31-4B8C-83A1-F6EECF244321}">
                <p14:modId xmlns:p14="http://schemas.microsoft.com/office/powerpoint/2010/main" val="1966445130"/>
              </p:ext>
            </p:extLst>
          </p:nvPr>
        </p:nvGraphicFramePr>
        <p:xfrm>
          <a:off x="347472" y="1819656"/>
          <a:ext cx="6163056" cy="7543801"/>
        </p:xfrm>
        <a:graphic>
          <a:graphicData uri="http://schemas.openxmlformats.org/drawingml/2006/table">
            <a:tbl>
              <a:tblPr firstRow="1" bandRow="1">
                <a:tableStyleId>{5C22544A-7EE6-4342-B048-85BDC9FD1C3A}</a:tableStyleId>
              </a:tblPr>
              <a:tblGrid>
                <a:gridCol w="6163056">
                  <a:extLst>
                    <a:ext uri="{9D8B030D-6E8A-4147-A177-3AD203B41FA5}">
                      <a16:colId xmlns:a16="http://schemas.microsoft.com/office/drawing/2014/main" val="4135352958"/>
                    </a:ext>
                  </a:extLst>
                </a:gridCol>
              </a:tblGrid>
              <a:tr h="217804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678615"/>
                  </a:ext>
                </a:extLst>
              </a:tr>
              <a:tr h="249289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495075"/>
                  </a:ext>
                </a:extLst>
              </a:tr>
              <a:tr h="287285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765449"/>
                  </a:ext>
                </a:extLst>
              </a:tr>
            </a:tbl>
          </a:graphicData>
        </a:graphic>
      </p:graphicFrame>
      <p:pic>
        <p:nvPicPr>
          <p:cNvPr id="7" name="Picture 6" descr="A close up of text on a white background&#10;&#10;Description automatically generated">
            <a:extLst>
              <a:ext uri="{FF2B5EF4-FFF2-40B4-BE49-F238E27FC236}">
                <a16:creationId xmlns:a16="http://schemas.microsoft.com/office/drawing/2014/main" id="{A92B8AC2-A515-6241-8FAD-9F42F4FCC15D}"/>
              </a:ext>
            </a:extLst>
          </p:cNvPr>
          <p:cNvPicPr>
            <a:picLocks noChangeAspect="1"/>
          </p:cNvPicPr>
          <p:nvPr/>
        </p:nvPicPr>
        <p:blipFill>
          <a:blip r:embed="rId3"/>
          <a:stretch>
            <a:fillRect/>
          </a:stretch>
        </p:blipFill>
        <p:spPr>
          <a:xfrm>
            <a:off x="504634" y="1899713"/>
            <a:ext cx="2081404" cy="199713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5069FFC-1AAB-B84B-9E44-8E526BFA9221}"/>
              </a:ext>
            </a:extLst>
          </p:cNvPr>
          <p:cNvPicPr>
            <a:picLocks noChangeAspect="1"/>
          </p:cNvPicPr>
          <p:nvPr/>
        </p:nvPicPr>
        <p:blipFill rotWithShape="1">
          <a:blip r:embed="rId4"/>
          <a:srcRect t="13420" r="18383"/>
          <a:stretch/>
        </p:blipFill>
        <p:spPr>
          <a:xfrm>
            <a:off x="3846197" y="4066965"/>
            <a:ext cx="2609467" cy="2174977"/>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7B37DC66-4EBC-A742-AD95-FBCE8774434A}"/>
              </a:ext>
            </a:extLst>
          </p:cNvPr>
          <p:cNvPicPr>
            <a:picLocks noChangeAspect="1"/>
          </p:cNvPicPr>
          <p:nvPr/>
        </p:nvPicPr>
        <p:blipFill>
          <a:blip r:embed="rId5"/>
          <a:stretch>
            <a:fillRect/>
          </a:stretch>
        </p:blipFill>
        <p:spPr>
          <a:xfrm>
            <a:off x="504634" y="6504388"/>
            <a:ext cx="2404873" cy="2721052"/>
          </a:xfrm>
          <a:prstGeom prst="rect">
            <a:avLst/>
          </a:prstGeom>
        </p:spPr>
      </p:pic>
      <p:pic>
        <p:nvPicPr>
          <p:cNvPr id="10" name="irc_mi" descr="Image result for ysgol Rhiwab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443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8FB97C-5767-664F-A2F7-909532771CCB}"/>
              </a:ext>
            </a:extLst>
          </p:cNvPr>
          <p:cNvSpPr txBox="1">
            <a:spLocks/>
          </p:cNvSpPr>
          <p:nvPr/>
        </p:nvSpPr>
        <p:spPr>
          <a:xfrm>
            <a:off x="312517" y="259337"/>
            <a:ext cx="4597574"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6000" b="1" dirty="0">
                <a:latin typeface="Delicious Adventures" pitchFamily="2" charset="0"/>
              </a:rPr>
              <a:t>Key Skills… </a:t>
            </a:r>
          </a:p>
        </p:txBody>
      </p:sp>
      <p:sp>
        <p:nvSpPr>
          <p:cNvPr id="9" name="TextBox 8">
            <a:extLst>
              <a:ext uri="{FF2B5EF4-FFF2-40B4-BE49-F238E27FC236}">
                <a16:creationId xmlns:a16="http://schemas.microsoft.com/office/drawing/2014/main" id="{C42A2150-761D-3747-A3E8-20F7BA5B1571}"/>
              </a:ext>
            </a:extLst>
          </p:cNvPr>
          <p:cNvSpPr txBox="1"/>
          <p:nvPr/>
        </p:nvSpPr>
        <p:spPr>
          <a:xfrm>
            <a:off x="393539" y="1220012"/>
            <a:ext cx="5399491" cy="584775"/>
          </a:xfrm>
          <a:prstGeom prst="rect">
            <a:avLst/>
          </a:prstGeom>
          <a:noFill/>
        </p:spPr>
        <p:txBody>
          <a:bodyPr wrap="none" rtlCol="0">
            <a:spAutoFit/>
          </a:bodyPr>
          <a:lstStyle/>
          <a:p>
            <a:r>
              <a:rPr lang="en-GB" sz="1600" dirty="0"/>
              <a:t>When you get to a page like this, spend 10 minutes completing</a:t>
            </a:r>
          </a:p>
          <a:p>
            <a:r>
              <a:rPr lang="en-GB" sz="1600" dirty="0"/>
              <a:t>the skills check questions based on topics from Y6. </a:t>
            </a:r>
          </a:p>
        </p:txBody>
      </p:sp>
      <p:sp>
        <p:nvSpPr>
          <p:cNvPr id="15" name="Oval Callout 14">
            <a:extLst>
              <a:ext uri="{FF2B5EF4-FFF2-40B4-BE49-F238E27FC236}">
                <a16:creationId xmlns:a16="http://schemas.microsoft.com/office/drawing/2014/main" id="{70DFC324-E028-0744-992D-A838E582BC58}"/>
              </a:ext>
            </a:extLst>
          </p:cNvPr>
          <p:cNvSpPr/>
          <p:nvPr/>
        </p:nvSpPr>
        <p:spPr>
          <a:xfrm>
            <a:off x="360452" y="8432702"/>
            <a:ext cx="1613343" cy="917575"/>
          </a:xfrm>
          <a:prstGeom prst="wedgeEllipseCallout">
            <a:avLst>
              <a:gd name="adj1" fmla="val -75989"/>
              <a:gd name="adj2" fmla="val 1169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solidFill>
                  <a:schemeClr val="tx1"/>
                </a:solidFill>
              </a:rPr>
              <a:t>Mr.Cowlinshaw’s</a:t>
            </a:r>
            <a:r>
              <a:rPr lang="en-GB" sz="1050" dirty="0">
                <a:solidFill>
                  <a:schemeClr val="tx1"/>
                </a:solidFill>
              </a:rPr>
              <a:t> favourite Mathematician</a:t>
            </a:r>
          </a:p>
        </p:txBody>
      </p:sp>
      <p:pic>
        <p:nvPicPr>
          <p:cNvPr id="4" name="Picture 3" descr="A screenshot of a cell phone&#10;&#10;Description automatically generated">
            <a:extLst>
              <a:ext uri="{FF2B5EF4-FFF2-40B4-BE49-F238E27FC236}">
                <a16:creationId xmlns:a16="http://schemas.microsoft.com/office/drawing/2014/main" id="{CFA2D750-3A85-DC47-9C0D-25E0124475F6}"/>
              </a:ext>
            </a:extLst>
          </p:cNvPr>
          <p:cNvPicPr>
            <a:picLocks noChangeAspect="1"/>
          </p:cNvPicPr>
          <p:nvPr/>
        </p:nvPicPr>
        <p:blipFill>
          <a:blip r:embed="rId2"/>
          <a:stretch>
            <a:fillRect/>
          </a:stretch>
        </p:blipFill>
        <p:spPr>
          <a:xfrm>
            <a:off x="0" y="1804787"/>
            <a:ext cx="6858000" cy="4962573"/>
          </a:xfrm>
          <a:prstGeom prst="rect">
            <a:avLst/>
          </a:prstGeom>
        </p:spPr>
      </p:pic>
      <p:sp>
        <p:nvSpPr>
          <p:cNvPr id="2" name="Rectangle 1">
            <a:extLst>
              <a:ext uri="{FF2B5EF4-FFF2-40B4-BE49-F238E27FC236}">
                <a16:creationId xmlns:a16="http://schemas.microsoft.com/office/drawing/2014/main" id="{2E33EB37-1FD2-2448-81B9-5B6C74089999}"/>
              </a:ext>
            </a:extLst>
          </p:cNvPr>
          <p:cNvSpPr/>
          <p:nvPr/>
        </p:nvSpPr>
        <p:spPr>
          <a:xfrm>
            <a:off x="2070543" y="7536267"/>
            <a:ext cx="1625317" cy="369332"/>
          </a:xfrm>
          <a:prstGeom prst="rect">
            <a:avLst/>
          </a:prstGeom>
        </p:spPr>
        <p:txBody>
          <a:bodyPr wrap="none">
            <a:spAutoFit/>
          </a:bodyPr>
          <a:lstStyle/>
          <a:p>
            <a:r>
              <a:rPr lang="en-GB" dirty="0">
                <a:solidFill>
                  <a:srgbClr val="000000"/>
                </a:solidFill>
                <a:latin typeface="Calibri" panose="020F0502020204030204" pitchFamily="34" charset="0"/>
              </a:rPr>
              <a:t>René Descartes</a:t>
            </a:r>
            <a:endParaRPr lang="en-GB" dirty="0"/>
          </a:p>
        </p:txBody>
      </p:sp>
      <p:sp>
        <p:nvSpPr>
          <p:cNvPr id="3" name="Rectangle 2">
            <a:extLst>
              <a:ext uri="{FF2B5EF4-FFF2-40B4-BE49-F238E27FC236}">
                <a16:creationId xmlns:a16="http://schemas.microsoft.com/office/drawing/2014/main" id="{D71E179C-6FC7-AB44-8C1F-E1D653670BC3}"/>
              </a:ext>
            </a:extLst>
          </p:cNvPr>
          <p:cNvSpPr/>
          <p:nvPr/>
        </p:nvSpPr>
        <p:spPr>
          <a:xfrm>
            <a:off x="2298218" y="7830781"/>
            <a:ext cx="4167407" cy="1815882"/>
          </a:xfrm>
          <a:prstGeom prst="rect">
            <a:avLst/>
          </a:prstGeom>
        </p:spPr>
        <p:txBody>
          <a:bodyPr wrap="square">
            <a:spAutoFit/>
          </a:bodyPr>
          <a:lstStyle/>
          <a:p>
            <a:r>
              <a:rPr lang="en-GB" sz="1600" dirty="0">
                <a:solidFill>
                  <a:srgbClr val="5F6368"/>
                </a:solidFill>
                <a:latin typeface="arial" panose="020B0604020202020204" pitchFamily="34" charset="0"/>
              </a:rPr>
              <a:t>Descartes</a:t>
            </a:r>
            <a:r>
              <a:rPr lang="en-GB" sz="1600" dirty="0">
                <a:solidFill>
                  <a:srgbClr val="4D5156"/>
                </a:solidFill>
                <a:latin typeface="arial" panose="020B0604020202020204" pitchFamily="34" charset="0"/>
              </a:rPr>
              <a:t> is considered the father </a:t>
            </a:r>
            <a:r>
              <a:rPr lang="en-GB" sz="1600" dirty="0">
                <a:solidFill>
                  <a:srgbClr val="5F6368"/>
                </a:solidFill>
                <a:latin typeface="arial" panose="020B0604020202020204" pitchFamily="34" charset="0"/>
              </a:rPr>
              <a:t>of</a:t>
            </a:r>
            <a:r>
              <a:rPr lang="en-GB" sz="1600" dirty="0">
                <a:solidFill>
                  <a:srgbClr val="4D5156"/>
                </a:solidFill>
                <a:latin typeface="arial" panose="020B0604020202020204" pitchFamily="34" charset="0"/>
              </a:rPr>
              <a:t> </a:t>
            </a:r>
            <a:r>
              <a:rPr lang="en-GB" sz="1600">
                <a:solidFill>
                  <a:srgbClr val="4D5156"/>
                </a:solidFill>
                <a:latin typeface="arial" panose="020B0604020202020204" pitchFamily="34" charset="0"/>
              </a:rPr>
              <a:t>modern Philosophy</a:t>
            </a:r>
            <a:r>
              <a:rPr lang="en-GB" sz="1600" dirty="0">
                <a:solidFill>
                  <a:srgbClr val="4D5156"/>
                </a:solidFill>
                <a:latin typeface="arial" panose="020B0604020202020204" pitchFamily="34" charset="0"/>
              </a:rPr>
              <a:t>, a key figure in the scientific revolution </a:t>
            </a:r>
            <a:r>
              <a:rPr lang="en-GB" sz="1600" dirty="0">
                <a:solidFill>
                  <a:srgbClr val="5F6368"/>
                </a:solidFill>
                <a:latin typeface="arial" panose="020B0604020202020204" pitchFamily="34" charset="0"/>
              </a:rPr>
              <a:t>of</a:t>
            </a:r>
            <a:r>
              <a:rPr lang="en-GB" sz="1600" dirty="0">
                <a:solidFill>
                  <a:srgbClr val="4D5156"/>
                </a:solidFill>
                <a:latin typeface="arial" panose="020B0604020202020204" pitchFamily="34" charset="0"/>
              </a:rPr>
              <a:t> the </a:t>
            </a:r>
            <a:r>
              <a:rPr lang="en-GB" sz="1600">
                <a:solidFill>
                  <a:srgbClr val="4D5156"/>
                </a:solidFill>
                <a:latin typeface="arial" panose="020B0604020202020204" pitchFamily="34" charset="0"/>
              </a:rPr>
              <a:t>17th century</a:t>
            </a:r>
            <a:r>
              <a:rPr lang="en-GB" sz="1600" dirty="0">
                <a:solidFill>
                  <a:srgbClr val="4D5156"/>
                </a:solidFill>
                <a:latin typeface="arial" panose="020B0604020202020204" pitchFamily="34" charset="0"/>
              </a:rPr>
              <a:t>, and a pioneer </a:t>
            </a:r>
            <a:r>
              <a:rPr lang="en-GB" sz="1600" dirty="0">
                <a:solidFill>
                  <a:srgbClr val="5F6368"/>
                </a:solidFill>
                <a:latin typeface="arial" panose="020B0604020202020204" pitchFamily="34" charset="0"/>
              </a:rPr>
              <a:t>of</a:t>
            </a:r>
            <a:r>
              <a:rPr lang="en-GB" sz="1600" dirty="0">
                <a:solidFill>
                  <a:srgbClr val="4D5156"/>
                </a:solidFill>
                <a:latin typeface="arial" panose="020B0604020202020204" pitchFamily="34" charset="0"/>
              </a:rPr>
              <a:t> modern</a:t>
            </a:r>
            <a:r>
              <a:rPr lang="en-GB" sz="1600">
                <a:solidFill>
                  <a:srgbClr val="4D5156"/>
                </a:solidFill>
                <a:latin typeface="arial" panose="020B0604020202020204" pitchFamily="34" charset="0"/>
              </a:rPr>
              <a:t> </a:t>
            </a:r>
            <a:r>
              <a:rPr lang="en-GB" sz="1600" dirty="0">
                <a:solidFill>
                  <a:srgbClr val="5F6368"/>
                </a:solidFill>
                <a:latin typeface="arial" panose="020B0604020202020204" pitchFamily="34" charset="0"/>
              </a:rPr>
              <a:t>M</a:t>
            </a:r>
            <a:r>
              <a:rPr lang="en-GB" sz="1600">
                <a:solidFill>
                  <a:srgbClr val="5F6368"/>
                </a:solidFill>
                <a:latin typeface="arial" panose="020B0604020202020204" pitchFamily="34" charset="0"/>
              </a:rPr>
              <a:t>athematics</a:t>
            </a:r>
            <a:r>
              <a:rPr lang="en-GB" sz="1600" dirty="0">
                <a:solidFill>
                  <a:srgbClr val="4D5156"/>
                </a:solidFill>
                <a:latin typeface="arial" panose="020B0604020202020204" pitchFamily="34" charset="0"/>
              </a:rPr>
              <a:t>. Many people also call him the father </a:t>
            </a:r>
            <a:r>
              <a:rPr lang="en-GB" sz="1600" dirty="0">
                <a:solidFill>
                  <a:srgbClr val="5F6368"/>
                </a:solidFill>
                <a:latin typeface="arial" panose="020B0604020202020204" pitchFamily="34" charset="0"/>
              </a:rPr>
              <a:t>of</a:t>
            </a:r>
            <a:r>
              <a:rPr lang="en-GB" sz="1600" dirty="0">
                <a:solidFill>
                  <a:srgbClr val="4D5156"/>
                </a:solidFill>
                <a:latin typeface="arial" panose="020B0604020202020204" pitchFamily="34" charset="0"/>
              </a:rPr>
              <a:t> analytic </a:t>
            </a:r>
            <a:r>
              <a:rPr lang="en-GB" sz="1600" dirty="0">
                <a:solidFill>
                  <a:srgbClr val="5F6368"/>
                </a:solidFill>
                <a:latin typeface="arial" panose="020B0604020202020204" pitchFamily="34" charset="0"/>
              </a:rPr>
              <a:t>geometry</a:t>
            </a:r>
            <a:r>
              <a:rPr lang="en-GB" sz="1600" dirty="0">
                <a:solidFill>
                  <a:srgbClr val="4D5156"/>
                </a:solidFill>
                <a:latin typeface="arial" panose="020B0604020202020204" pitchFamily="34" charset="0"/>
              </a:rPr>
              <a:t>, which connects the fields </a:t>
            </a:r>
            <a:r>
              <a:rPr lang="en-GB" sz="1600" dirty="0">
                <a:solidFill>
                  <a:srgbClr val="5F6368"/>
                </a:solidFill>
                <a:latin typeface="arial" panose="020B0604020202020204" pitchFamily="34" charset="0"/>
              </a:rPr>
              <a:t>of algebra</a:t>
            </a:r>
            <a:r>
              <a:rPr lang="en-GB" sz="1600" dirty="0">
                <a:solidFill>
                  <a:srgbClr val="4D5156"/>
                </a:solidFill>
                <a:latin typeface="arial" panose="020B0604020202020204" pitchFamily="34" charset="0"/>
              </a:rPr>
              <a:t> and </a:t>
            </a:r>
            <a:r>
              <a:rPr lang="en-GB" sz="1600" dirty="0">
                <a:solidFill>
                  <a:srgbClr val="5F6368"/>
                </a:solidFill>
                <a:latin typeface="arial" panose="020B0604020202020204" pitchFamily="34" charset="0"/>
              </a:rPr>
              <a:t>geometry</a:t>
            </a:r>
            <a:r>
              <a:rPr lang="en-GB" sz="1600" dirty="0">
                <a:solidFill>
                  <a:srgbClr val="4D5156"/>
                </a:solidFill>
                <a:latin typeface="arial" panose="020B0604020202020204" pitchFamily="34" charset="0"/>
              </a:rPr>
              <a:t>.</a:t>
            </a:r>
            <a:endParaRPr lang="en-GB" sz="1600" dirty="0"/>
          </a:p>
        </p:txBody>
      </p:sp>
      <p:sp>
        <p:nvSpPr>
          <p:cNvPr id="6" name="Rectangle 5">
            <a:extLst>
              <a:ext uri="{FF2B5EF4-FFF2-40B4-BE49-F238E27FC236}">
                <a16:creationId xmlns:a16="http://schemas.microsoft.com/office/drawing/2014/main" id="{A74CACE2-A7B3-BA46-9FA0-72C0B473E8BA}"/>
              </a:ext>
            </a:extLst>
          </p:cNvPr>
          <p:cNvSpPr/>
          <p:nvPr/>
        </p:nvSpPr>
        <p:spPr>
          <a:xfrm>
            <a:off x="2070543" y="7523556"/>
            <a:ext cx="4427005" cy="21393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rc_mi" descr="Image result for ysgol Rhiwa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08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255844-B022-B940-A67A-F051FB1B0FE4}"/>
              </a:ext>
            </a:extLst>
          </p:cNvPr>
          <p:cNvSpPr txBox="1"/>
          <p:nvPr/>
        </p:nvSpPr>
        <p:spPr>
          <a:xfrm>
            <a:off x="347472" y="329184"/>
            <a:ext cx="4530407" cy="769441"/>
          </a:xfrm>
          <a:prstGeom prst="rect">
            <a:avLst/>
          </a:prstGeom>
          <a:noFill/>
        </p:spPr>
        <p:txBody>
          <a:bodyPr wrap="none" rtlCol="0">
            <a:spAutoFit/>
          </a:bodyPr>
          <a:lstStyle/>
          <a:p>
            <a:r>
              <a:rPr lang="en-GB" sz="4400" dirty="0">
                <a:latin typeface="Delicious Adventures" pitchFamily="2" charset="0"/>
              </a:rPr>
              <a:t>Maths Challenges…</a:t>
            </a:r>
          </a:p>
        </p:txBody>
      </p:sp>
      <p:sp>
        <p:nvSpPr>
          <p:cNvPr id="5" name="TextBox 4">
            <a:extLst>
              <a:ext uri="{FF2B5EF4-FFF2-40B4-BE49-F238E27FC236}">
                <a16:creationId xmlns:a16="http://schemas.microsoft.com/office/drawing/2014/main" id="{B15D681C-B23E-3D4B-A320-3BCCDE9BDDC2}"/>
              </a:ext>
            </a:extLst>
          </p:cNvPr>
          <p:cNvSpPr txBox="1"/>
          <p:nvPr/>
        </p:nvSpPr>
        <p:spPr>
          <a:xfrm>
            <a:off x="347472" y="1098624"/>
            <a:ext cx="6163056" cy="584775"/>
          </a:xfrm>
          <a:prstGeom prst="rect">
            <a:avLst/>
          </a:prstGeom>
          <a:noFill/>
        </p:spPr>
        <p:txBody>
          <a:bodyPr wrap="square" rtlCol="0">
            <a:spAutoFit/>
          </a:bodyPr>
          <a:lstStyle/>
          <a:p>
            <a:r>
              <a:rPr lang="en-GB" sz="1600" dirty="0"/>
              <a:t>Can you solve all the Maths challenges?</a:t>
            </a:r>
          </a:p>
          <a:p>
            <a:r>
              <a:rPr lang="en-GB" sz="1600" dirty="0"/>
              <a:t>They get more difficult as you get them..</a:t>
            </a:r>
          </a:p>
        </p:txBody>
      </p:sp>
      <p:graphicFrame>
        <p:nvGraphicFramePr>
          <p:cNvPr id="12" name="Table 11">
            <a:extLst>
              <a:ext uri="{FF2B5EF4-FFF2-40B4-BE49-F238E27FC236}">
                <a16:creationId xmlns:a16="http://schemas.microsoft.com/office/drawing/2014/main" id="{22D4ED6D-0808-8F4C-9111-1569F3709FE8}"/>
              </a:ext>
            </a:extLst>
          </p:cNvPr>
          <p:cNvGraphicFramePr>
            <a:graphicFrameLocks noGrp="1"/>
          </p:cNvGraphicFramePr>
          <p:nvPr/>
        </p:nvGraphicFramePr>
        <p:xfrm>
          <a:off x="347472" y="1819656"/>
          <a:ext cx="6163056" cy="7767257"/>
        </p:xfrm>
        <a:graphic>
          <a:graphicData uri="http://schemas.openxmlformats.org/drawingml/2006/table">
            <a:tbl>
              <a:tblPr firstRow="1" bandRow="1">
                <a:tableStyleId>{5C22544A-7EE6-4342-B048-85BDC9FD1C3A}</a:tableStyleId>
              </a:tblPr>
              <a:tblGrid>
                <a:gridCol w="6163056">
                  <a:extLst>
                    <a:ext uri="{9D8B030D-6E8A-4147-A177-3AD203B41FA5}">
                      <a16:colId xmlns:a16="http://schemas.microsoft.com/office/drawing/2014/main" val="4135352958"/>
                    </a:ext>
                  </a:extLst>
                </a:gridCol>
              </a:tblGrid>
              <a:tr h="210940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678615"/>
                  </a:ext>
                </a:extLst>
              </a:tr>
              <a:tr h="241432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495075"/>
                  </a:ext>
                </a:extLst>
              </a:tr>
              <a:tr h="324352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765449"/>
                  </a:ext>
                </a:extLst>
              </a:tr>
            </a:tbl>
          </a:graphicData>
        </a:graphic>
      </p:graphicFrame>
      <p:pic>
        <p:nvPicPr>
          <p:cNvPr id="8" name="Picture 7" descr="A screenshot of a cell phone&#10;&#10;Description automatically generated">
            <a:extLst>
              <a:ext uri="{FF2B5EF4-FFF2-40B4-BE49-F238E27FC236}">
                <a16:creationId xmlns:a16="http://schemas.microsoft.com/office/drawing/2014/main" id="{FB01ADD4-4B0B-8346-93CC-3BAE5076F1EA}"/>
              </a:ext>
            </a:extLst>
          </p:cNvPr>
          <p:cNvPicPr>
            <a:picLocks noChangeAspect="1"/>
          </p:cNvPicPr>
          <p:nvPr/>
        </p:nvPicPr>
        <p:blipFill>
          <a:blip r:embed="rId3"/>
          <a:stretch>
            <a:fillRect/>
          </a:stretch>
        </p:blipFill>
        <p:spPr>
          <a:xfrm>
            <a:off x="2731021" y="4256152"/>
            <a:ext cx="3740990" cy="1447132"/>
          </a:xfrm>
          <a:prstGeom prst="rect">
            <a:avLst/>
          </a:prstGeom>
        </p:spPr>
      </p:pic>
      <p:pic>
        <p:nvPicPr>
          <p:cNvPr id="13" name="Picture 12" descr="A close up of a map&#10;&#10;Description automatically generated">
            <a:extLst>
              <a:ext uri="{FF2B5EF4-FFF2-40B4-BE49-F238E27FC236}">
                <a16:creationId xmlns:a16="http://schemas.microsoft.com/office/drawing/2014/main" id="{3A319E16-D576-7248-8119-6A2AC9427194}"/>
              </a:ext>
            </a:extLst>
          </p:cNvPr>
          <p:cNvPicPr>
            <a:picLocks noChangeAspect="1"/>
          </p:cNvPicPr>
          <p:nvPr/>
        </p:nvPicPr>
        <p:blipFill>
          <a:blip r:embed="rId4"/>
          <a:stretch>
            <a:fillRect/>
          </a:stretch>
        </p:blipFill>
        <p:spPr>
          <a:xfrm>
            <a:off x="404879" y="6397914"/>
            <a:ext cx="2867709" cy="3109432"/>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2C9623AB-4B12-8049-B742-6453E63437E1}"/>
              </a:ext>
            </a:extLst>
          </p:cNvPr>
          <p:cNvPicPr>
            <a:picLocks noChangeAspect="1"/>
          </p:cNvPicPr>
          <p:nvPr/>
        </p:nvPicPr>
        <p:blipFill rotWithShape="1">
          <a:blip r:embed="rId5"/>
          <a:srcRect b="59221"/>
          <a:stretch/>
        </p:blipFill>
        <p:spPr>
          <a:xfrm>
            <a:off x="404879" y="1949702"/>
            <a:ext cx="3492500" cy="1242948"/>
          </a:xfrm>
          <a:prstGeom prst="rect">
            <a:avLst/>
          </a:prstGeom>
        </p:spPr>
      </p:pic>
      <p:pic>
        <p:nvPicPr>
          <p:cNvPr id="9" name="irc_mi" descr="Image result for ysgol Rhiwab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12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ADD07E-E4CD-B54E-B693-DD8B87D92CA3}"/>
              </a:ext>
            </a:extLst>
          </p:cNvPr>
          <p:cNvSpPr txBox="1">
            <a:spLocks/>
          </p:cNvSpPr>
          <p:nvPr/>
        </p:nvSpPr>
        <p:spPr>
          <a:xfrm>
            <a:off x="471486" y="184150"/>
            <a:ext cx="5915025"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dirty="0">
                <a:latin typeface="Delicious Adventures" pitchFamily="2" charset="0"/>
              </a:rPr>
              <a:t>Cross Number…</a:t>
            </a:r>
          </a:p>
        </p:txBody>
      </p:sp>
      <p:sp>
        <p:nvSpPr>
          <p:cNvPr id="5" name="TextBox 4">
            <a:extLst>
              <a:ext uri="{FF2B5EF4-FFF2-40B4-BE49-F238E27FC236}">
                <a16:creationId xmlns:a16="http://schemas.microsoft.com/office/drawing/2014/main" id="{267AF72E-89CD-B34C-9E5C-3FB7595B68E7}"/>
              </a:ext>
            </a:extLst>
          </p:cNvPr>
          <p:cNvSpPr txBox="1"/>
          <p:nvPr/>
        </p:nvSpPr>
        <p:spPr>
          <a:xfrm>
            <a:off x="-571848" y="977022"/>
            <a:ext cx="6375230" cy="338554"/>
          </a:xfrm>
          <a:prstGeom prst="rect">
            <a:avLst/>
          </a:prstGeom>
          <a:noFill/>
        </p:spPr>
        <p:txBody>
          <a:bodyPr wrap="square" rtlCol="0">
            <a:spAutoFit/>
          </a:bodyPr>
          <a:lstStyle/>
          <a:p>
            <a:pPr algn="ctr"/>
            <a:r>
              <a:rPr lang="en-GB" sz="1600" dirty="0">
                <a:latin typeface="KG WhY yOu GoTtA Be So MeAn" panose="02000506000000020004" pitchFamily="2" charset="77"/>
              </a:rPr>
              <a:t>Use the questions below to complete the cross number. </a:t>
            </a:r>
          </a:p>
        </p:txBody>
      </p:sp>
      <p:pic>
        <p:nvPicPr>
          <p:cNvPr id="3" name="Picture 2" descr="A picture containing crossword, text, pizza, fruit&#10;&#10;Description automatically generated">
            <a:extLst>
              <a:ext uri="{FF2B5EF4-FFF2-40B4-BE49-F238E27FC236}">
                <a16:creationId xmlns:a16="http://schemas.microsoft.com/office/drawing/2014/main" id="{022CE574-7C4D-F14C-8628-51893F350A35}"/>
              </a:ext>
            </a:extLst>
          </p:cNvPr>
          <p:cNvPicPr>
            <a:picLocks noChangeAspect="1"/>
          </p:cNvPicPr>
          <p:nvPr/>
        </p:nvPicPr>
        <p:blipFill>
          <a:blip r:embed="rId2"/>
          <a:stretch>
            <a:fillRect/>
          </a:stretch>
        </p:blipFill>
        <p:spPr>
          <a:xfrm>
            <a:off x="1377948" y="1346158"/>
            <a:ext cx="4102100" cy="4064000"/>
          </a:xfrm>
          <a:prstGeom prst="rect">
            <a:avLst/>
          </a:prstGeom>
        </p:spPr>
      </p:pic>
      <p:pic>
        <p:nvPicPr>
          <p:cNvPr id="11" name="Picture 10" descr="A close up of a newspaper&#10;&#10;Description automatically generated">
            <a:extLst>
              <a:ext uri="{FF2B5EF4-FFF2-40B4-BE49-F238E27FC236}">
                <a16:creationId xmlns:a16="http://schemas.microsoft.com/office/drawing/2014/main" id="{C48D084C-4B82-2846-957C-FC2CCB436A12}"/>
              </a:ext>
            </a:extLst>
          </p:cNvPr>
          <p:cNvPicPr>
            <a:picLocks noChangeAspect="1"/>
          </p:cNvPicPr>
          <p:nvPr/>
        </p:nvPicPr>
        <p:blipFill>
          <a:blip r:embed="rId3"/>
          <a:stretch>
            <a:fillRect/>
          </a:stretch>
        </p:blipFill>
        <p:spPr>
          <a:xfrm>
            <a:off x="1056471" y="5679226"/>
            <a:ext cx="4746911" cy="4114800"/>
          </a:xfrm>
          <a:prstGeom prst="rect">
            <a:avLst/>
          </a:prstGeom>
        </p:spPr>
      </p:pic>
      <p:sp>
        <p:nvSpPr>
          <p:cNvPr id="19" name="TextBox 18">
            <a:extLst>
              <a:ext uri="{FF2B5EF4-FFF2-40B4-BE49-F238E27FC236}">
                <a16:creationId xmlns:a16="http://schemas.microsoft.com/office/drawing/2014/main" id="{C4883117-5B45-8745-AEB8-927E9149CBCE}"/>
              </a:ext>
            </a:extLst>
          </p:cNvPr>
          <p:cNvSpPr txBox="1"/>
          <p:nvPr/>
        </p:nvSpPr>
        <p:spPr>
          <a:xfrm>
            <a:off x="1667934" y="5393851"/>
            <a:ext cx="793294" cy="369332"/>
          </a:xfrm>
          <a:prstGeom prst="rect">
            <a:avLst/>
          </a:prstGeom>
          <a:noFill/>
        </p:spPr>
        <p:txBody>
          <a:bodyPr wrap="none" rtlCol="0">
            <a:spAutoFit/>
          </a:bodyPr>
          <a:lstStyle/>
          <a:p>
            <a:r>
              <a:rPr lang="en-GB" dirty="0">
                <a:latin typeface="KG WhY yOu GoTtA Be So MeAn" panose="02000506000000020004" pitchFamily="2" charset="77"/>
              </a:rPr>
              <a:t>Across</a:t>
            </a:r>
          </a:p>
        </p:txBody>
      </p:sp>
      <p:sp>
        <p:nvSpPr>
          <p:cNvPr id="21" name="TextBox 20">
            <a:extLst>
              <a:ext uri="{FF2B5EF4-FFF2-40B4-BE49-F238E27FC236}">
                <a16:creationId xmlns:a16="http://schemas.microsoft.com/office/drawing/2014/main" id="{3E955A78-5D17-0F43-81A3-22AC2D7BEF44}"/>
              </a:ext>
            </a:extLst>
          </p:cNvPr>
          <p:cNvSpPr txBox="1"/>
          <p:nvPr/>
        </p:nvSpPr>
        <p:spPr>
          <a:xfrm>
            <a:off x="4241801" y="5360026"/>
            <a:ext cx="664734" cy="369332"/>
          </a:xfrm>
          <a:prstGeom prst="rect">
            <a:avLst/>
          </a:prstGeom>
          <a:noFill/>
        </p:spPr>
        <p:txBody>
          <a:bodyPr wrap="none" rtlCol="0">
            <a:spAutoFit/>
          </a:bodyPr>
          <a:lstStyle/>
          <a:p>
            <a:r>
              <a:rPr lang="en-GB" dirty="0">
                <a:latin typeface="KG WhY yOu GoTtA Be So MeAn" panose="02000506000000020004" pitchFamily="2" charset="77"/>
              </a:rPr>
              <a:t>down</a:t>
            </a:r>
          </a:p>
        </p:txBody>
      </p:sp>
      <p:sp>
        <p:nvSpPr>
          <p:cNvPr id="22" name="TextBox 21">
            <a:extLst>
              <a:ext uri="{FF2B5EF4-FFF2-40B4-BE49-F238E27FC236}">
                <a16:creationId xmlns:a16="http://schemas.microsoft.com/office/drawing/2014/main" id="{49711B01-39FA-BE44-A26E-83FD34FF68EE}"/>
              </a:ext>
            </a:extLst>
          </p:cNvPr>
          <p:cNvSpPr txBox="1"/>
          <p:nvPr/>
        </p:nvSpPr>
        <p:spPr>
          <a:xfrm>
            <a:off x="1600201" y="1526642"/>
            <a:ext cx="301686" cy="369332"/>
          </a:xfrm>
          <a:prstGeom prst="rect">
            <a:avLst/>
          </a:prstGeom>
          <a:noFill/>
        </p:spPr>
        <p:txBody>
          <a:bodyPr wrap="none" rtlCol="0">
            <a:spAutoFit/>
          </a:bodyPr>
          <a:lstStyle/>
          <a:p>
            <a:r>
              <a:rPr lang="en-GB" dirty="0"/>
              <a:t>2</a:t>
            </a:r>
          </a:p>
        </p:txBody>
      </p:sp>
      <p:sp>
        <p:nvSpPr>
          <p:cNvPr id="23" name="TextBox 22">
            <a:extLst>
              <a:ext uri="{FF2B5EF4-FFF2-40B4-BE49-F238E27FC236}">
                <a16:creationId xmlns:a16="http://schemas.microsoft.com/office/drawing/2014/main" id="{BBC1F80C-AB36-3F4F-A305-63EC56A45D0E}"/>
              </a:ext>
            </a:extLst>
          </p:cNvPr>
          <p:cNvSpPr txBox="1"/>
          <p:nvPr/>
        </p:nvSpPr>
        <p:spPr>
          <a:xfrm>
            <a:off x="1973297" y="1526642"/>
            <a:ext cx="301686" cy="369332"/>
          </a:xfrm>
          <a:prstGeom prst="rect">
            <a:avLst/>
          </a:prstGeom>
          <a:noFill/>
        </p:spPr>
        <p:txBody>
          <a:bodyPr wrap="none" rtlCol="0">
            <a:spAutoFit/>
          </a:bodyPr>
          <a:lstStyle/>
          <a:p>
            <a:r>
              <a:rPr lang="en-GB" dirty="0"/>
              <a:t>1</a:t>
            </a:r>
          </a:p>
        </p:txBody>
      </p:sp>
      <p:pic>
        <p:nvPicPr>
          <p:cNvPr id="10" name="irc_mi" descr="Image result for ysgol Rhiwa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66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object, kit, clock&#10;&#10;Description automatically generated">
            <a:extLst>
              <a:ext uri="{FF2B5EF4-FFF2-40B4-BE49-F238E27FC236}">
                <a16:creationId xmlns:a16="http://schemas.microsoft.com/office/drawing/2014/main" id="{EDF0D0AE-F4D8-46E8-B8E3-48AC020BF71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9190322">
            <a:off x="-361782" y="1626776"/>
            <a:ext cx="7482174" cy="7482174"/>
          </a:xfrm>
          <a:prstGeom prst="rect">
            <a:avLst/>
          </a:prstGeom>
        </p:spPr>
      </p:pic>
      <p:sp>
        <p:nvSpPr>
          <p:cNvPr id="2" name="Title 1">
            <a:extLst>
              <a:ext uri="{FF2B5EF4-FFF2-40B4-BE49-F238E27FC236}">
                <a16:creationId xmlns:a16="http://schemas.microsoft.com/office/drawing/2014/main" id="{518D3516-2C2A-476D-B2E2-677C6DC9A134}"/>
              </a:ext>
            </a:extLst>
          </p:cNvPr>
          <p:cNvSpPr>
            <a:spLocks noGrp="1"/>
          </p:cNvSpPr>
          <p:nvPr>
            <p:ph type="title"/>
          </p:nvPr>
        </p:nvSpPr>
        <p:spPr/>
        <p:txBody>
          <a:bodyPr/>
          <a:lstStyle/>
          <a:p>
            <a:r>
              <a:rPr lang="en-GB" dirty="0"/>
              <a:t> </a:t>
            </a:r>
          </a:p>
        </p:txBody>
      </p:sp>
      <p:pic>
        <p:nvPicPr>
          <p:cNvPr id="5" name="Content Placeholder 4" descr="A person wearing glasses and smiling at the camera&#10;&#10;Description automatically generated">
            <a:extLst>
              <a:ext uri="{FF2B5EF4-FFF2-40B4-BE49-F238E27FC236}">
                <a16:creationId xmlns:a16="http://schemas.microsoft.com/office/drawing/2014/main" id="{B1BBF885-DC54-4201-9B68-4436605AE621}"/>
              </a:ext>
            </a:extLst>
          </p:cNvPr>
          <p:cNvPicPr>
            <a:picLocks noGrp="1" noChangeAspect="1"/>
          </p:cNvPicPr>
          <p:nvPr>
            <p:ph idx="1"/>
          </p:nvPr>
        </p:nvPicPr>
        <p:blipFill rotWithShape="1">
          <a:blip r:embed="rId5"/>
          <a:srcRect b="8441"/>
          <a:stretch/>
        </p:blipFill>
        <p:spPr>
          <a:xfrm rot="20696316">
            <a:off x="343956" y="1385467"/>
            <a:ext cx="1904579" cy="2325080"/>
          </a:xfrm>
        </p:spPr>
      </p:pic>
      <p:pic>
        <p:nvPicPr>
          <p:cNvPr id="6" name="Picture 5">
            <a:extLst>
              <a:ext uri="{FF2B5EF4-FFF2-40B4-BE49-F238E27FC236}">
                <a16:creationId xmlns:a16="http://schemas.microsoft.com/office/drawing/2014/main" id="{2B669EAA-AA0F-4E4F-8228-559FB93A7FD3}"/>
              </a:ext>
            </a:extLst>
          </p:cNvPr>
          <p:cNvPicPr/>
          <p:nvPr/>
        </p:nvPicPr>
        <p:blipFill rotWithShape="1">
          <a:blip r:embed="rId6" r:link="rId7">
            <a:extLst>
              <a:ext uri="{28A0092B-C50C-407E-A947-70E740481C1C}">
                <a14:useLocalDpi xmlns:a14="http://schemas.microsoft.com/office/drawing/2010/main" val="0"/>
              </a:ext>
            </a:extLst>
          </a:blip>
          <a:srcRect t="8441"/>
          <a:stretch>
            <a:fillRect/>
          </a:stretch>
        </p:blipFill>
        <p:spPr bwMode="auto">
          <a:xfrm rot="268980">
            <a:off x="4303063" y="6184118"/>
            <a:ext cx="1826779" cy="2330740"/>
          </a:xfrm>
          <a:prstGeom prst="rect">
            <a:avLst/>
          </a:prstGeom>
          <a:noFill/>
          <a:ln>
            <a:noFill/>
          </a:ln>
        </p:spPr>
      </p:pic>
      <p:pic>
        <p:nvPicPr>
          <p:cNvPr id="7" name="1c629f3f-750e-4d8f-a646-63e23be15f58" descr="Image">
            <a:extLst>
              <a:ext uri="{FF2B5EF4-FFF2-40B4-BE49-F238E27FC236}">
                <a16:creationId xmlns:a16="http://schemas.microsoft.com/office/drawing/2014/main" id="{A17579EB-DC88-4B91-9BFA-BBFCF9A769C6}"/>
              </a:ext>
            </a:extLst>
          </p:cNvPr>
          <p:cNvPicPr/>
          <p:nvPr/>
        </p:nvPicPr>
        <p:blipFill>
          <a:blip r:embed="rId8" r:link="rId9">
            <a:extLst>
              <a:ext uri="{28A0092B-C50C-407E-A947-70E740481C1C}">
                <a14:useLocalDpi xmlns:a14="http://schemas.microsoft.com/office/drawing/2010/main" val="0"/>
              </a:ext>
            </a:extLst>
          </a:blip>
          <a:srcRect/>
          <a:stretch>
            <a:fillRect/>
          </a:stretch>
        </p:blipFill>
        <p:spPr bwMode="auto">
          <a:xfrm rot="677056">
            <a:off x="4199834" y="1215670"/>
            <a:ext cx="2059037" cy="2077610"/>
          </a:xfrm>
          <a:prstGeom prst="rect">
            <a:avLst/>
          </a:prstGeom>
          <a:noFill/>
          <a:ln>
            <a:noFill/>
          </a:ln>
        </p:spPr>
      </p:pic>
      <p:pic>
        <p:nvPicPr>
          <p:cNvPr id="8" name="31380762-ea89-40f9-985d-abf8fbfdc938" descr="Image">
            <a:extLst>
              <a:ext uri="{FF2B5EF4-FFF2-40B4-BE49-F238E27FC236}">
                <a16:creationId xmlns:a16="http://schemas.microsoft.com/office/drawing/2014/main" id="{FD79AF78-B582-473E-97CE-A073F7DA439C}"/>
              </a:ext>
            </a:extLst>
          </p:cNvPr>
          <p:cNvPicPr/>
          <p:nvPr/>
        </p:nvPicPr>
        <p:blipFill rotWithShape="1">
          <a:blip r:embed="rId10" r:link="rId11">
            <a:extLst>
              <a:ext uri="{28A0092B-C50C-407E-A947-70E740481C1C}">
                <a14:useLocalDpi xmlns:a14="http://schemas.microsoft.com/office/drawing/2010/main" val="0"/>
              </a:ext>
            </a:extLst>
          </a:blip>
          <a:srcRect t="5975" b="5884"/>
          <a:stretch>
            <a:fillRect/>
          </a:stretch>
        </p:blipFill>
        <p:spPr bwMode="auto">
          <a:xfrm rot="692397">
            <a:off x="837999" y="5602944"/>
            <a:ext cx="1571369" cy="2165122"/>
          </a:xfrm>
          <a:prstGeom prst="rect">
            <a:avLst/>
          </a:prstGeom>
          <a:noFill/>
          <a:ln>
            <a:noFill/>
          </a:ln>
        </p:spPr>
      </p:pic>
      <p:pic>
        <p:nvPicPr>
          <p:cNvPr id="9" name="924ec7e6-5c7f-44ff-ae0e-ae5e895ad429" descr="Image">
            <a:extLst>
              <a:ext uri="{FF2B5EF4-FFF2-40B4-BE49-F238E27FC236}">
                <a16:creationId xmlns:a16="http://schemas.microsoft.com/office/drawing/2014/main" id="{CFB47A4E-7BE7-4B32-9A02-E741CC72F282}"/>
              </a:ext>
            </a:extLst>
          </p:cNvPr>
          <p:cNvPicPr/>
          <p:nvPr/>
        </p:nvPicPr>
        <p:blipFill rotWithShape="1">
          <a:blip r:embed="rId12" r:link="rId13">
            <a:extLst>
              <a:ext uri="{28A0092B-C50C-407E-A947-70E740481C1C}">
                <a14:useLocalDpi xmlns:a14="http://schemas.microsoft.com/office/drawing/2010/main" val="0"/>
              </a:ext>
            </a:extLst>
          </a:blip>
          <a:srcRect l="1" t="16598" r="542" b="13108"/>
          <a:stretch>
            <a:fillRect/>
          </a:stretch>
        </p:blipFill>
        <p:spPr bwMode="auto">
          <a:xfrm rot="21114648">
            <a:off x="2723887" y="3782549"/>
            <a:ext cx="1657647" cy="2356089"/>
          </a:xfrm>
          <a:prstGeom prst="rect">
            <a:avLst/>
          </a:prstGeom>
          <a:noFill/>
          <a:ln>
            <a:noFill/>
          </a:ln>
        </p:spPr>
      </p:pic>
      <p:sp>
        <p:nvSpPr>
          <p:cNvPr id="10" name="Title 1">
            <a:extLst>
              <a:ext uri="{FF2B5EF4-FFF2-40B4-BE49-F238E27FC236}">
                <a16:creationId xmlns:a16="http://schemas.microsoft.com/office/drawing/2014/main" id="{A7BE9953-A784-46E7-991B-3D24102B4D8C}"/>
              </a:ext>
            </a:extLst>
          </p:cNvPr>
          <p:cNvSpPr txBox="1">
            <a:spLocks/>
          </p:cNvSpPr>
          <p:nvPr/>
        </p:nvSpPr>
        <p:spPr>
          <a:xfrm>
            <a:off x="233916" y="189238"/>
            <a:ext cx="5915025" cy="84419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dirty="0">
                <a:latin typeface="Delicious Adventures" pitchFamily="2" charset="0"/>
              </a:rPr>
              <a:t>Meet the department… </a:t>
            </a:r>
          </a:p>
        </p:txBody>
      </p:sp>
      <p:pic>
        <p:nvPicPr>
          <p:cNvPr id="11" name="irc_mi" descr="Image result for ysgol Rhiwabon">
            <a:extLst>
              <a:ext uri="{FF2B5EF4-FFF2-40B4-BE49-F238E27FC236}">
                <a16:creationId xmlns:a16="http://schemas.microsoft.com/office/drawing/2014/main" id="{6BF6EE29-C0ED-49D1-AB72-FC4C115C45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picture containing monitor, photo, screen, television&#10;&#10;Description automatically generated">
            <a:extLst>
              <a:ext uri="{FF2B5EF4-FFF2-40B4-BE49-F238E27FC236}">
                <a16:creationId xmlns:a16="http://schemas.microsoft.com/office/drawing/2014/main" id="{ADB880F5-6A14-4581-A9CB-EA9D8E4C25EF}"/>
              </a:ext>
            </a:extLst>
          </p:cNvPr>
          <p:cNvPicPr>
            <a:picLocks noChangeAspect="1"/>
          </p:cNvPicPr>
          <p:nvPr/>
        </p:nvPicPr>
        <p:blipFill>
          <a:blip r:embed="rId15"/>
          <a:stretch>
            <a:fillRect/>
          </a:stretch>
        </p:blipFill>
        <p:spPr>
          <a:xfrm rot="20721403">
            <a:off x="302701" y="1327408"/>
            <a:ext cx="2135316" cy="2669146"/>
          </a:xfrm>
          <a:prstGeom prst="rect">
            <a:avLst/>
          </a:prstGeom>
        </p:spPr>
      </p:pic>
      <p:sp>
        <p:nvSpPr>
          <p:cNvPr id="12" name="TextBox 11">
            <a:extLst>
              <a:ext uri="{FF2B5EF4-FFF2-40B4-BE49-F238E27FC236}">
                <a16:creationId xmlns:a16="http://schemas.microsoft.com/office/drawing/2014/main" id="{E8D37BD9-878D-4D9C-A788-D7F57437269C}"/>
              </a:ext>
            </a:extLst>
          </p:cNvPr>
          <p:cNvSpPr txBox="1"/>
          <p:nvPr/>
        </p:nvSpPr>
        <p:spPr>
          <a:xfrm rot="20718854">
            <a:off x="884727" y="3444457"/>
            <a:ext cx="2073349" cy="369332"/>
          </a:xfrm>
          <a:prstGeom prst="rect">
            <a:avLst/>
          </a:prstGeom>
          <a:noFill/>
        </p:spPr>
        <p:txBody>
          <a:bodyPr wrap="square" rtlCol="0">
            <a:spAutoFit/>
          </a:bodyPr>
          <a:lstStyle/>
          <a:p>
            <a:r>
              <a:rPr lang="en-GB" dirty="0"/>
              <a:t>Mrs Williams</a:t>
            </a:r>
          </a:p>
        </p:txBody>
      </p:sp>
      <p:pic>
        <p:nvPicPr>
          <p:cNvPr id="23" name="Picture 22" descr="A picture containing monitor, photo, screen, television&#10;&#10;Description automatically generated">
            <a:extLst>
              <a:ext uri="{FF2B5EF4-FFF2-40B4-BE49-F238E27FC236}">
                <a16:creationId xmlns:a16="http://schemas.microsoft.com/office/drawing/2014/main" id="{18457175-2FA0-4DBE-86C4-D72CE3F45439}"/>
              </a:ext>
            </a:extLst>
          </p:cNvPr>
          <p:cNvPicPr>
            <a:picLocks noChangeAspect="1"/>
          </p:cNvPicPr>
          <p:nvPr/>
        </p:nvPicPr>
        <p:blipFill>
          <a:blip r:embed="rId15"/>
          <a:stretch>
            <a:fillRect/>
          </a:stretch>
        </p:blipFill>
        <p:spPr>
          <a:xfrm rot="310353">
            <a:off x="4161694" y="6154351"/>
            <a:ext cx="2135316" cy="2669146"/>
          </a:xfrm>
          <a:prstGeom prst="rect">
            <a:avLst/>
          </a:prstGeom>
        </p:spPr>
      </p:pic>
      <p:pic>
        <p:nvPicPr>
          <p:cNvPr id="24" name="Picture 23" descr="A picture containing monitor, photo, screen, television&#10;&#10;Description automatically generated">
            <a:extLst>
              <a:ext uri="{FF2B5EF4-FFF2-40B4-BE49-F238E27FC236}">
                <a16:creationId xmlns:a16="http://schemas.microsoft.com/office/drawing/2014/main" id="{03AE85A0-8672-4CD3-88F4-79F998C55172}"/>
              </a:ext>
            </a:extLst>
          </p:cNvPr>
          <p:cNvPicPr>
            <a:picLocks noChangeAspect="1"/>
          </p:cNvPicPr>
          <p:nvPr/>
        </p:nvPicPr>
        <p:blipFill>
          <a:blip r:embed="rId15"/>
          <a:stretch>
            <a:fillRect/>
          </a:stretch>
        </p:blipFill>
        <p:spPr>
          <a:xfrm rot="661933">
            <a:off x="648037" y="5540041"/>
            <a:ext cx="1890163" cy="2669146"/>
          </a:xfrm>
          <a:prstGeom prst="rect">
            <a:avLst/>
          </a:prstGeom>
        </p:spPr>
      </p:pic>
      <p:pic>
        <p:nvPicPr>
          <p:cNvPr id="25" name="Picture 24" descr="A picture containing monitor, photo, screen, television&#10;&#10;Description automatically generated">
            <a:extLst>
              <a:ext uri="{FF2B5EF4-FFF2-40B4-BE49-F238E27FC236}">
                <a16:creationId xmlns:a16="http://schemas.microsoft.com/office/drawing/2014/main" id="{0020220A-FA3E-4198-85E6-A1C7CE1118E7}"/>
              </a:ext>
            </a:extLst>
          </p:cNvPr>
          <p:cNvPicPr>
            <a:picLocks noChangeAspect="1"/>
          </p:cNvPicPr>
          <p:nvPr/>
        </p:nvPicPr>
        <p:blipFill>
          <a:blip r:embed="rId15"/>
          <a:stretch>
            <a:fillRect/>
          </a:stretch>
        </p:blipFill>
        <p:spPr>
          <a:xfrm rot="21071341">
            <a:off x="2599246" y="3686915"/>
            <a:ext cx="1970521" cy="2669146"/>
          </a:xfrm>
          <a:prstGeom prst="rect">
            <a:avLst/>
          </a:prstGeom>
        </p:spPr>
      </p:pic>
      <p:pic>
        <p:nvPicPr>
          <p:cNvPr id="26" name="Picture 25" descr="A picture containing monitor, photo, screen, television&#10;&#10;Description automatically generated">
            <a:extLst>
              <a:ext uri="{FF2B5EF4-FFF2-40B4-BE49-F238E27FC236}">
                <a16:creationId xmlns:a16="http://schemas.microsoft.com/office/drawing/2014/main" id="{3D7833AE-14AF-4E8C-9E53-EFAA3500225B}"/>
              </a:ext>
            </a:extLst>
          </p:cNvPr>
          <p:cNvPicPr>
            <a:picLocks noChangeAspect="1"/>
          </p:cNvPicPr>
          <p:nvPr/>
        </p:nvPicPr>
        <p:blipFill>
          <a:blip r:embed="rId15"/>
          <a:stretch>
            <a:fillRect/>
          </a:stretch>
        </p:blipFill>
        <p:spPr>
          <a:xfrm rot="605679">
            <a:off x="4145260" y="1064515"/>
            <a:ext cx="2135316" cy="2669146"/>
          </a:xfrm>
          <a:prstGeom prst="rect">
            <a:avLst/>
          </a:prstGeom>
        </p:spPr>
      </p:pic>
      <p:sp>
        <p:nvSpPr>
          <p:cNvPr id="14" name="TextBox 13">
            <a:extLst>
              <a:ext uri="{FF2B5EF4-FFF2-40B4-BE49-F238E27FC236}">
                <a16:creationId xmlns:a16="http://schemas.microsoft.com/office/drawing/2014/main" id="{BC882DB4-8A08-45F2-923C-A83F5DD6376A}"/>
              </a:ext>
            </a:extLst>
          </p:cNvPr>
          <p:cNvSpPr txBox="1"/>
          <p:nvPr/>
        </p:nvSpPr>
        <p:spPr>
          <a:xfrm rot="634496">
            <a:off x="4465856" y="3316569"/>
            <a:ext cx="1733107" cy="369332"/>
          </a:xfrm>
          <a:prstGeom prst="rect">
            <a:avLst/>
          </a:prstGeom>
          <a:noFill/>
        </p:spPr>
        <p:txBody>
          <a:bodyPr wrap="square" rtlCol="0">
            <a:spAutoFit/>
          </a:bodyPr>
          <a:lstStyle/>
          <a:p>
            <a:r>
              <a:rPr lang="en-GB" dirty="0"/>
              <a:t>Mr Tonks</a:t>
            </a:r>
          </a:p>
        </p:txBody>
      </p:sp>
      <p:sp>
        <p:nvSpPr>
          <p:cNvPr id="16" name="TextBox 15">
            <a:extLst>
              <a:ext uri="{FF2B5EF4-FFF2-40B4-BE49-F238E27FC236}">
                <a16:creationId xmlns:a16="http://schemas.microsoft.com/office/drawing/2014/main" id="{474BBD37-1788-4DD8-B99D-C982EEB8E256}"/>
              </a:ext>
            </a:extLst>
          </p:cNvPr>
          <p:cNvSpPr txBox="1"/>
          <p:nvPr/>
        </p:nvSpPr>
        <p:spPr>
          <a:xfrm rot="21158286">
            <a:off x="2985555" y="5821199"/>
            <a:ext cx="2200940" cy="369332"/>
          </a:xfrm>
          <a:prstGeom prst="rect">
            <a:avLst/>
          </a:prstGeom>
          <a:noFill/>
        </p:spPr>
        <p:txBody>
          <a:bodyPr wrap="square" rtlCol="0">
            <a:spAutoFit/>
          </a:bodyPr>
          <a:lstStyle/>
          <a:p>
            <a:r>
              <a:rPr lang="en-GB" dirty="0"/>
              <a:t>Mrs Beveridge</a:t>
            </a:r>
          </a:p>
        </p:txBody>
      </p:sp>
      <p:sp>
        <p:nvSpPr>
          <p:cNvPr id="15" name="TextBox 14">
            <a:extLst>
              <a:ext uri="{FF2B5EF4-FFF2-40B4-BE49-F238E27FC236}">
                <a16:creationId xmlns:a16="http://schemas.microsoft.com/office/drawing/2014/main" id="{70F5C211-3EB3-4807-8D45-C823A74C88A8}"/>
              </a:ext>
            </a:extLst>
          </p:cNvPr>
          <p:cNvSpPr txBox="1"/>
          <p:nvPr/>
        </p:nvSpPr>
        <p:spPr>
          <a:xfrm rot="687334">
            <a:off x="835882" y="7827112"/>
            <a:ext cx="2200940" cy="369332"/>
          </a:xfrm>
          <a:prstGeom prst="rect">
            <a:avLst/>
          </a:prstGeom>
          <a:noFill/>
        </p:spPr>
        <p:txBody>
          <a:bodyPr wrap="square" rtlCol="0">
            <a:spAutoFit/>
          </a:bodyPr>
          <a:lstStyle/>
          <a:p>
            <a:r>
              <a:rPr lang="en-GB" dirty="0"/>
              <a:t>Mrs Lewis</a:t>
            </a:r>
          </a:p>
        </p:txBody>
      </p:sp>
      <p:sp>
        <p:nvSpPr>
          <p:cNvPr id="13" name="TextBox 12">
            <a:extLst>
              <a:ext uri="{FF2B5EF4-FFF2-40B4-BE49-F238E27FC236}">
                <a16:creationId xmlns:a16="http://schemas.microsoft.com/office/drawing/2014/main" id="{7586A2CF-9449-4515-97DE-F1017748F2F0}"/>
              </a:ext>
            </a:extLst>
          </p:cNvPr>
          <p:cNvSpPr txBox="1"/>
          <p:nvPr/>
        </p:nvSpPr>
        <p:spPr>
          <a:xfrm rot="292516">
            <a:off x="4446681" y="8378891"/>
            <a:ext cx="1412422" cy="369332"/>
          </a:xfrm>
          <a:prstGeom prst="rect">
            <a:avLst/>
          </a:prstGeom>
          <a:noFill/>
        </p:spPr>
        <p:txBody>
          <a:bodyPr wrap="square" rtlCol="0">
            <a:spAutoFit/>
          </a:bodyPr>
          <a:lstStyle/>
          <a:p>
            <a:r>
              <a:rPr lang="en-GB" dirty="0"/>
              <a:t>Mr Bingham</a:t>
            </a:r>
          </a:p>
        </p:txBody>
      </p:sp>
    </p:spTree>
    <p:extLst>
      <p:ext uri="{BB962C8B-B14F-4D97-AF65-F5344CB8AC3E}">
        <p14:creationId xmlns:p14="http://schemas.microsoft.com/office/powerpoint/2010/main" val="2213930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D1AB-6951-4F1F-9FCC-A35D6C8E78C9}"/>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06DA905-05A2-4614-8151-1EE2B9BB378B}"/>
              </a:ext>
            </a:extLst>
          </p:cNvPr>
          <p:cNvSpPr>
            <a:spLocks noGrp="1"/>
          </p:cNvSpPr>
          <p:nvPr>
            <p:ph idx="1"/>
          </p:nvPr>
        </p:nvSpPr>
        <p:spPr/>
        <p:txBody>
          <a:bodyPr/>
          <a:lstStyle/>
          <a:p>
            <a:endParaRPr lang="en-GB" dirty="0"/>
          </a:p>
        </p:txBody>
      </p:sp>
      <p:pic>
        <p:nvPicPr>
          <p:cNvPr id="5" name="2aeed8d7-26f8-4cc4-aeea-78343df339e2" descr="Image">
            <a:extLst>
              <a:ext uri="{FF2B5EF4-FFF2-40B4-BE49-F238E27FC236}">
                <a16:creationId xmlns:a16="http://schemas.microsoft.com/office/drawing/2014/main" id="{1AE0398A-39EC-412E-A448-A61E275C86A9}"/>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rot="314819">
            <a:off x="-20942" y="7167059"/>
            <a:ext cx="2913396" cy="2042741"/>
          </a:xfrm>
          <a:prstGeom prst="rect">
            <a:avLst/>
          </a:prstGeom>
          <a:noFill/>
          <a:ln>
            <a:noFill/>
          </a:ln>
        </p:spPr>
      </p:pic>
      <p:pic>
        <p:nvPicPr>
          <p:cNvPr id="7" name="5e4fdec9-0c24-4fe7-90df-7519aeb6cdb8" descr="Image">
            <a:extLst>
              <a:ext uri="{FF2B5EF4-FFF2-40B4-BE49-F238E27FC236}">
                <a16:creationId xmlns:a16="http://schemas.microsoft.com/office/drawing/2014/main" id="{6631187E-AB7F-4899-B902-1111DB170620}"/>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rot="20992824">
            <a:off x="3938897" y="7321919"/>
            <a:ext cx="2913397" cy="2042741"/>
          </a:xfrm>
          <a:prstGeom prst="rect">
            <a:avLst/>
          </a:prstGeom>
          <a:noFill/>
          <a:ln>
            <a:noFill/>
          </a:ln>
        </p:spPr>
      </p:pic>
      <p:pic>
        <p:nvPicPr>
          <p:cNvPr id="8" name="fafb785e-2a6c-4aa5-a2c8-8707fc79894e" descr="Image">
            <a:extLst>
              <a:ext uri="{FF2B5EF4-FFF2-40B4-BE49-F238E27FC236}">
                <a16:creationId xmlns:a16="http://schemas.microsoft.com/office/drawing/2014/main" id="{A20EB1D2-58FD-4583-8F68-9991563B4C81}"/>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rot="977866">
            <a:off x="3128712" y="646241"/>
            <a:ext cx="2913397" cy="2027542"/>
          </a:xfrm>
          <a:prstGeom prst="rect">
            <a:avLst/>
          </a:prstGeom>
          <a:noFill/>
          <a:ln>
            <a:noFill/>
          </a:ln>
        </p:spPr>
      </p:pic>
      <p:pic>
        <p:nvPicPr>
          <p:cNvPr id="9" name="4dc6ea30-2221-48d9-9ec5-c08e7dc45d3a" descr="Image">
            <a:extLst>
              <a:ext uri="{FF2B5EF4-FFF2-40B4-BE49-F238E27FC236}">
                <a16:creationId xmlns:a16="http://schemas.microsoft.com/office/drawing/2014/main" id="{2F655FAC-C3E7-48C8-A833-14849B0AF2FD}"/>
              </a:ext>
            </a:extLst>
          </p:cNvPr>
          <p:cNvPicPr/>
          <p:nvPr/>
        </p:nvPicPr>
        <p:blipFill>
          <a:blip r:embed="rId8" r:link="rId9">
            <a:extLst>
              <a:ext uri="{28A0092B-C50C-407E-A947-70E740481C1C}">
                <a14:useLocalDpi xmlns:a14="http://schemas.microsoft.com/office/drawing/2010/main" val="0"/>
              </a:ext>
            </a:extLst>
          </a:blip>
          <a:srcRect/>
          <a:stretch>
            <a:fillRect/>
          </a:stretch>
        </p:blipFill>
        <p:spPr bwMode="auto">
          <a:xfrm rot="21354364">
            <a:off x="206465" y="4824342"/>
            <a:ext cx="2913397" cy="2027542"/>
          </a:xfrm>
          <a:prstGeom prst="rect">
            <a:avLst/>
          </a:prstGeom>
          <a:noFill/>
          <a:ln>
            <a:noFill/>
          </a:ln>
        </p:spPr>
      </p:pic>
      <p:pic>
        <p:nvPicPr>
          <p:cNvPr id="10" name="8f88b48b-9512-4043-b54a-03a75d221283" descr="Image">
            <a:extLst>
              <a:ext uri="{FF2B5EF4-FFF2-40B4-BE49-F238E27FC236}">
                <a16:creationId xmlns:a16="http://schemas.microsoft.com/office/drawing/2014/main" id="{85001D82-0DBF-4D7C-A5FE-AC20178FBB56}"/>
              </a:ext>
            </a:extLst>
          </p:cNvPr>
          <p:cNvPicPr/>
          <p:nvPr/>
        </p:nvPicPr>
        <p:blipFill>
          <a:blip r:embed="rId10" r:link="rId11">
            <a:extLst>
              <a:ext uri="{28A0092B-C50C-407E-A947-70E740481C1C}">
                <a14:useLocalDpi xmlns:a14="http://schemas.microsoft.com/office/drawing/2010/main" val="0"/>
              </a:ext>
            </a:extLst>
          </a:blip>
          <a:srcRect/>
          <a:stretch>
            <a:fillRect/>
          </a:stretch>
        </p:blipFill>
        <p:spPr bwMode="auto">
          <a:xfrm rot="21210627">
            <a:off x="3326330" y="2966997"/>
            <a:ext cx="2913395" cy="2042741"/>
          </a:xfrm>
          <a:prstGeom prst="rect">
            <a:avLst/>
          </a:prstGeom>
          <a:noFill/>
          <a:ln>
            <a:noFill/>
          </a:ln>
        </p:spPr>
      </p:pic>
      <p:pic>
        <p:nvPicPr>
          <p:cNvPr id="12" name="f2dc080e-bacd-4ff5-9688-099353adbe97" descr="Image">
            <a:extLst>
              <a:ext uri="{FF2B5EF4-FFF2-40B4-BE49-F238E27FC236}">
                <a16:creationId xmlns:a16="http://schemas.microsoft.com/office/drawing/2014/main" id="{5A3E9C29-1DCF-4348-846D-DBEA07875674}"/>
              </a:ext>
            </a:extLst>
          </p:cNvPr>
          <p:cNvPicPr/>
          <p:nvPr/>
        </p:nvPicPr>
        <p:blipFill>
          <a:blip r:embed="rId12" r:link="rId13">
            <a:extLst>
              <a:ext uri="{28A0092B-C50C-407E-A947-70E740481C1C}">
                <a14:useLocalDpi xmlns:a14="http://schemas.microsoft.com/office/drawing/2010/main" val="0"/>
              </a:ext>
            </a:extLst>
          </a:blip>
          <a:srcRect/>
          <a:stretch>
            <a:fillRect/>
          </a:stretch>
        </p:blipFill>
        <p:spPr bwMode="auto">
          <a:xfrm rot="20735354">
            <a:off x="206466" y="481001"/>
            <a:ext cx="2913397" cy="2027542"/>
          </a:xfrm>
          <a:prstGeom prst="rect">
            <a:avLst/>
          </a:prstGeom>
          <a:noFill/>
          <a:ln>
            <a:noFill/>
          </a:ln>
        </p:spPr>
      </p:pic>
      <p:pic>
        <p:nvPicPr>
          <p:cNvPr id="13" name="842f4f79-9902-4476-a3cf-1d3c9d106544" descr="Image">
            <a:extLst>
              <a:ext uri="{FF2B5EF4-FFF2-40B4-BE49-F238E27FC236}">
                <a16:creationId xmlns:a16="http://schemas.microsoft.com/office/drawing/2014/main" id="{76B02638-7737-4D49-A5F5-CFD69EB4110F}"/>
              </a:ext>
            </a:extLst>
          </p:cNvPr>
          <p:cNvPicPr/>
          <p:nvPr/>
        </p:nvPicPr>
        <p:blipFill>
          <a:blip r:embed="rId14" r:link="rId15">
            <a:extLst>
              <a:ext uri="{28A0092B-C50C-407E-A947-70E740481C1C}">
                <a14:useLocalDpi xmlns:a14="http://schemas.microsoft.com/office/drawing/2010/main" val="0"/>
              </a:ext>
            </a:extLst>
          </a:blip>
          <a:srcRect/>
          <a:stretch>
            <a:fillRect/>
          </a:stretch>
        </p:blipFill>
        <p:spPr bwMode="auto">
          <a:xfrm rot="734619">
            <a:off x="3220226" y="5010077"/>
            <a:ext cx="2913397" cy="1914702"/>
          </a:xfrm>
          <a:prstGeom prst="rect">
            <a:avLst/>
          </a:prstGeom>
          <a:noFill/>
          <a:ln>
            <a:noFill/>
          </a:ln>
        </p:spPr>
      </p:pic>
      <p:pic>
        <p:nvPicPr>
          <p:cNvPr id="14" name="ab07d115-6bd1-48e5-a3ff-146cdeaa7f75" descr="Image">
            <a:extLst>
              <a:ext uri="{FF2B5EF4-FFF2-40B4-BE49-F238E27FC236}">
                <a16:creationId xmlns:a16="http://schemas.microsoft.com/office/drawing/2014/main" id="{938849A3-929D-4CB3-A6F2-E784162900D8}"/>
              </a:ext>
            </a:extLst>
          </p:cNvPr>
          <p:cNvPicPr/>
          <p:nvPr/>
        </p:nvPicPr>
        <p:blipFill rotWithShape="1">
          <a:blip r:embed="rId16" r:link="rId17">
            <a:extLst>
              <a:ext uri="{28A0092B-C50C-407E-A947-70E740481C1C}">
                <a14:useLocalDpi xmlns:a14="http://schemas.microsoft.com/office/drawing/2010/main" val="0"/>
              </a:ext>
            </a:extLst>
          </a:blip>
          <a:srcRect l="13584" r="23093"/>
          <a:stretch>
            <a:fillRect/>
          </a:stretch>
        </p:blipFill>
        <p:spPr bwMode="auto">
          <a:xfrm>
            <a:off x="2307598" y="6402968"/>
            <a:ext cx="1844842" cy="3374490"/>
          </a:xfrm>
          <a:prstGeom prst="rect">
            <a:avLst/>
          </a:prstGeom>
          <a:noFill/>
          <a:ln>
            <a:noFill/>
          </a:ln>
        </p:spPr>
      </p:pic>
      <p:pic>
        <p:nvPicPr>
          <p:cNvPr id="15" name="d79c8f1c-1263-4fb5-9c05-69af10244f55" descr="Image">
            <a:extLst>
              <a:ext uri="{FF2B5EF4-FFF2-40B4-BE49-F238E27FC236}">
                <a16:creationId xmlns:a16="http://schemas.microsoft.com/office/drawing/2014/main" id="{9025B437-C3B2-4518-A3CA-C0B4D26E37DD}"/>
              </a:ext>
            </a:extLst>
          </p:cNvPr>
          <p:cNvPicPr/>
          <p:nvPr/>
        </p:nvPicPr>
        <p:blipFill>
          <a:blip r:embed="rId18" r:link="rId19">
            <a:extLst>
              <a:ext uri="{28A0092B-C50C-407E-A947-70E740481C1C}">
                <a14:useLocalDpi xmlns:a14="http://schemas.microsoft.com/office/drawing/2010/main" val="0"/>
              </a:ext>
            </a:extLst>
          </a:blip>
          <a:srcRect/>
          <a:stretch>
            <a:fillRect/>
          </a:stretch>
        </p:blipFill>
        <p:spPr bwMode="auto">
          <a:xfrm rot="753340">
            <a:off x="328405" y="2631642"/>
            <a:ext cx="2913397" cy="2042741"/>
          </a:xfrm>
          <a:prstGeom prst="rect">
            <a:avLst/>
          </a:prstGeom>
          <a:noFill/>
          <a:ln>
            <a:noFill/>
          </a:ln>
        </p:spPr>
      </p:pic>
    </p:spTree>
    <p:extLst>
      <p:ext uri="{BB962C8B-B14F-4D97-AF65-F5344CB8AC3E}">
        <p14:creationId xmlns:p14="http://schemas.microsoft.com/office/powerpoint/2010/main" val="2516802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D3E28-7C0B-954B-8A0B-97E30B4F2703}"/>
              </a:ext>
            </a:extLst>
          </p:cNvPr>
          <p:cNvSpPr>
            <a:spLocks noGrp="1"/>
          </p:cNvSpPr>
          <p:nvPr>
            <p:ph idx="1"/>
          </p:nvPr>
        </p:nvSpPr>
        <p:spPr>
          <a:xfrm>
            <a:off x="214314" y="1101724"/>
            <a:ext cx="6500812" cy="4962191"/>
          </a:xfrm>
        </p:spPr>
        <p:txBody>
          <a:bodyPr>
            <a:normAutofit/>
          </a:bodyPr>
          <a:lstStyle/>
          <a:p>
            <a:pPr marL="0" indent="0">
              <a:buNone/>
            </a:pPr>
            <a:r>
              <a:rPr lang="en-GB" sz="1600" dirty="0"/>
              <a:t>One of our favourite things to do on transition is to play the 24 game. The aim of the game is to be the first person to make the number 24. </a:t>
            </a:r>
          </a:p>
          <a:p>
            <a:pPr marL="0" indent="0">
              <a:buNone/>
            </a:pPr>
            <a:r>
              <a:rPr lang="en-GB" sz="1600" dirty="0"/>
              <a:t>For each game you have 4 numbers, you have to use </a:t>
            </a:r>
            <a:r>
              <a:rPr lang="en-GB" sz="1600" b="1" u="sng" dirty="0"/>
              <a:t>ALL </a:t>
            </a:r>
            <a:r>
              <a:rPr lang="en-GB" sz="1600" dirty="0"/>
              <a:t>four numbers, you can add, subtract, multiply or divide these to make 24. </a:t>
            </a:r>
          </a:p>
          <a:p>
            <a:pPr marL="0" indent="0">
              <a:buNone/>
            </a:pPr>
            <a:r>
              <a:rPr lang="en-GB" sz="1600" dirty="0"/>
              <a:t>Example:</a:t>
            </a:r>
          </a:p>
          <a:p>
            <a:pPr marL="0" indent="0" algn="ctr">
              <a:buNone/>
            </a:pPr>
            <a:r>
              <a:rPr lang="en-GB" sz="1600" dirty="0">
                <a:latin typeface="calendar note tfb" panose="02000500000000000000" pitchFamily="2" charset="77"/>
              </a:rPr>
              <a:t>2 2 6 8</a:t>
            </a:r>
          </a:p>
          <a:p>
            <a:pPr marL="0" indent="0" algn="ctr">
              <a:buNone/>
            </a:pPr>
            <a:r>
              <a:rPr lang="en-GB" sz="1600" dirty="0"/>
              <a:t>To make 24, I can do (8 - 2) x (6 – 2)</a:t>
            </a:r>
          </a:p>
          <a:p>
            <a:pPr marL="0" indent="0" algn="ctr">
              <a:buNone/>
            </a:pPr>
            <a:r>
              <a:rPr lang="en-GB" sz="1600" dirty="0"/>
              <a:t>8 -2 = 6 </a:t>
            </a:r>
          </a:p>
          <a:p>
            <a:pPr marL="0" indent="0" algn="ctr">
              <a:buNone/>
            </a:pPr>
            <a:r>
              <a:rPr lang="en-GB" sz="1600" dirty="0"/>
              <a:t>6 -2 = 4</a:t>
            </a:r>
          </a:p>
          <a:p>
            <a:pPr marL="0" indent="0" algn="ctr">
              <a:buNone/>
            </a:pPr>
            <a:r>
              <a:rPr lang="en-GB" sz="1600" dirty="0"/>
              <a:t>6 x 4 = 24</a:t>
            </a:r>
          </a:p>
          <a:p>
            <a:pPr marL="0" indent="0">
              <a:buNone/>
            </a:pPr>
            <a:r>
              <a:rPr lang="en-GB" sz="1600" dirty="0"/>
              <a:t>Now it’s your turn, the 24 cards are below they get harder as you go through.</a:t>
            </a:r>
          </a:p>
          <a:p>
            <a:pPr marL="0" indent="0" algn="ctr">
              <a:buNone/>
            </a:pPr>
            <a:endParaRPr lang="en-GB" sz="4600" dirty="0"/>
          </a:p>
        </p:txBody>
      </p:sp>
      <p:sp>
        <p:nvSpPr>
          <p:cNvPr id="4" name="Title 1">
            <a:extLst>
              <a:ext uri="{FF2B5EF4-FFF2-40B4-BE49-F238E27FC236}">
                <a16:creationId xmlns:a16="http://schemas.microsoft.com/office/drawing/2014/main" id="{D8E6D316-4B43-D642-B956-FEF1052D9C69}"/>
              </a:ext>
            </a:extLst>
          </p:cNvPr>
          <p:cNvSpPr txBox="1">
            <a:spLocks noGrp="1"/>
          </p:cNvSpPr>
          <p:nvPr>
            <p:ph type="title"/>
          </p:nvPr>
        </p:nvSpPr>
        <p:spPr>
          <a:xfrm>
            <a:off x="471486" y="184150"/>
            <a:ext cx="5915025"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dirty="0">
                <a:latin typeface="Delicious Adventures" pitchFamily="2" charset="0"/>
              </a:rPr>
              <a:t>The 24 game… </a:t>
            </a:r>
          </a:p>
        </p:txBody>
      </p:sp>
      <p:sp>
        <p:nvSpPr>
          <p:cNvPr id="5" name="Oval Callout 4">
            <a:extLst>
              <a:ext uri="{FF2B5EF4-FFF2-40B4-BE49-F238E27FC236}">
                <a16:creationId xmlns:a16="http://schemas.microsoft.com/office/drawing/2014/main" id="{5E207A66-A9BC-514E-95E5-CBA5DB38C18C}"/>
              </a:ext>
            </a:extLst>
          </p:cNvPr>
          <p:cNvSpPr/>
          <p:nvPr/>
        </p:nvSpPr>
        <p:spPr>
          <a:xfrm>
            <a:off x="3866147" y="8113932"/>
            <a:ext cx="2710865" cy="1396336"/>
          </a:xfrm>
          <a:prstGeom prst="wedgeEllipseCallout">
            <a:avLst>
              <a:gd name="adj1" fmla="val 71913"/>
              <a:gd name="adj2" fmla="val 11546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Mrs Williams’ favourite number is the sum of 4 + 7 </a:t>
            </a:r>
          </a:p>
        </p:txBody>
      </p:sp>
      <p:pic>
        <p:nvPicPr>
          <p:cNvPr id="7" name="Picture 6" descr="A close up of a sign&#10;&#10;Description automatically generated">
            <a:extLst>
              <a:ext uri="{FF2B5EF4-FFF2-40B4-BE49-F238E27FC236}">
                <a16:creationId xmlns:a16="http://schemas.microsoft.com/office/drawing/2014/main" id="{B541141B-8BBD-9B48-9886-931BD91A8B4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66875"/>
          <a:stretch/>
        </p:blipFill>
        <p:spPr>
          <a:xfrm>
            <a:off x="471486" y="2512448"/>
            <a:ext cx="1228727" cy="1228667"/>
          </a:xfrm>
          <a:prstGeom prst="rect">
            <a:avLst/>
          </a:prstGeom>
        </p:spPr>
      </p:pic>
      <p:pic>
        <p:nvPicPr>
          <p:cNvPr id="8" name="Picture 7" descr="A close up of a sign&#10;&#10;Description automatically generated">
            <a:extLst>
              <a:ext uri="{FF2B5EF4-FFF2-40B4-BE49-F238E27FC236}">
                <a16:creationId xmlns:a16="http://schemas.microsoft.com/office/drawing/2014/main" id="{9ADF25F7-DA4E-894E-94B9-918660CB8EA7}"/>
              </a:ext>
            </a:extLst>
          </p:cNvPr>
          <p:cNvPicPr>
            <a:picLocks noChangeAspect="1"/>
          </p:cNvPicPr>
          <p:nvPr/>
        </p:nvPicPr>
        <p:blipFill rotWithShape="1">
          <a:blip r:embed="rId2">
            <a:extLst>
              <a:ext uri="{BEBA8EAE-BF5A-486C-A8C5-ECC9F3942E4B}">
                <a14:imgProps xmlns:a14="http://schemas.microsoft.com/office/drawing/2010/main">
                  <a14:imgLayer r:embed="rId4">
                    <a14:imgEffect>
                      <a14:saturation sat="0"/>
                    </a14:imgEffect>
                  </a14:imgLayer>
                </a14:imgProps>
              </a:ext>
            </a:extLst>
          </a:blip>
          <a:srcRect l="32640" r="33819"/>
          <a:stretch/>
        </p:blipFill>
        <p:spPr>
          <a:xfrm>
            <a:off x="312888" y="4415744"/>
            <a:ext cx="1387325" cy="1370027"/>
          </a:xfrm>
          <a:prstGeom prst="rect">
            <a:avLst/>
          </a:prstGeom>
        </p:spPr>
      </p:pic>
      <p:pic>
        <p:nvPicPr>
          <p:cNvPr id="10" name="Picture 9" descr="A close up of a sign&#10;&#10;Description automatically generated">
            <a:extLst>
              <a:ext uri="{FF2B5EF4-FFF2-40B4-BE49-F238E27FC236}">
                <a16:creationId xmlns:a16="http://schemas.microsoft.com/office/drawing/2014/main" id="{F337C960-9480-B040-B627-5AD161DFED38}"/>
              </a:ext>
            </a:extLst>
          </p:cNvPr>
          <p:cNvPicPr>
            <a:picLocks noChangeAspect="1"/>
          </p:cNvPicPr>
          <p:nvPr/>
        </p:nvPicPr>
        <p:blipFill rotWithShape="1">
          <a:blip r:embed="rId2">
            <a:extLst>
              <a:ext uri="{BEBA8EAE-BF5A-486C-A8C5-ECC9F3942E4B}">
                <a14:imgProps xmlns:a14="http://schemas.microsoft.com/office/drawing/2010/main">
                  <a14:imgLayer r:embed="rId5">
                    <a14:imgEffect>
                      <a14:saturation sat="0"/>
                    </a14:imgEffect>
                  </a14:imgLayer>
                </a14:imgProps>
              </a:ext>
            </a:extLst>
          </a:blip>
          <a:srcRect l="65417"/>
          <a:stretch/>
        </p:blipFill>
        <p:spPr>
          <a:xfrm>
            <a:off x="3334291" y="4415744"/>
            <a:ext cx="1457880" cy="1396336"/>
          </a:xfrm>
          <a:prstGeom prst="rect">
            <a:avLst/>
          </a:prstGeom>
        </p:spPr>
      </p:pic>
      <p:sp>
        <p:nvSpPr>
          <p:cNvPr id="11" name="Oval Callout 10">
            <a:extLst>
              <a:ext uri="{FF2B5EF4-FFF2-40B4-BE49-F238E27FC236}">
                <a16:creationId xmlns:a16="http://schemas.microsoft.com/office/drawing/2014/main" id="{7714D055-91EB-2548-BD54-600EB88888FF}"/>
              </a:ext>
            </a:extLst>
          </p:cNvPr>
          <p:cNvSpPr/>
          <p:nvPr/>
        </p:nvSpPr>
        <p:spPr>
          <a:xfrm>
            <a:off x="4147280" y="3234722"/>
            <a:ext cx="1779078" cy="769829"/>
          </a:xfrm>
          <a:prstGeom prst="wedgeEllipseCallout">
            <a:avLst>
              <a:gd name="adj1" fmla="val 90856"/>
              <a:gd name="adj2" fmla="val -770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Try this with your family – who is the quickest?</a:t>
            </a:r>
          </a:p>
        </p:txBody>
      </p:sp>
      <p:pic>
        <p:nvPicPr>
          <p:cNvPr id="13" name="Picture 12" descr="A close up of a sign&#10;&#10;Description automatically generated">
            <a:extLst>
              <a:ext uri="{FF2B5EF4-FFF2-40B4-BE49-F238E27FC236}">
                <a16:creationId xmlns:a16="http://schemas.microsoft.com/office/drawing/2014/main" id="{8D479F1E-66C3-C940-9969-555F3540819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r="66875"/>
          <a:stretch/>
        </p:blipFill>
        <p:spPr>
          <a:xfrm>
            <a:off x="404262" y="6358615"/>
            <a:ext cx="1363173" cy="1396336"/>
          </a:xfrm>
          <a:prstGeom prst="rect">
            <a:avLst/>
          </a:prstGeom>
        </p:spPr>
      </p:pic>
      <p:pic>
        <p:nvPicPr>
          <p:cNvPr id="14" name="Picture 13" descr="A close up of a sign&#10;&#10;Description automatically generated">
            <a:extLst>
              <a:ext uri="{FF2B5EF4-FFF2-40B4-BE49-F238E27FC236}">
                <a16:creationId xmlns:a16="http://schemas.microsoft.com/office/drawing/2014/main" id="{DA47085B-B9FE-754D-AA6F-67FA5B35943E}"/>
              </a:ext>
            </a:extLst>
          </p:cNvPr>
          <p:cNvPicPr>
            <a:picLocks noChangeAspect="1"/>
          </p:cNvPicPr>
          <p:nvPr/>
        </p:nvPicPr>
        <p:blipFill rotWithShape="1">
          <a:blip r:embed="rId6">
            <a:grayscl/>
            <a:extLst>
              <a:ext uri="{BEBA8EAE-BF5A-486C-A8C5-ECC9F3942E4B}">
                <a14:imgProps xmlns:a14="http://schemas.microsoft.com/office/drawing/2010/main">
                  <a14:imgLayer r:embed="rId8">
                    <a14:imgEffect>
                      <a14:saturation sat="0"/>
                    </a14:imgEffect>
                  </a14:imgLayer>
                </a14:imgProps>
              </a:ext>
            </a:extLst>
          </a:blip>
          <a:srcRect l="33194" r="33681"/>
          <a:stretch/>
        </p:blipFill>
        <p:spPr>
          <a:xfrm>
            <a:off x="3334291" y="6358615"/>
            <a:ext cx="1363173" cy="1396336"/>
          </a:xfrm>
          <a:prstGeom prst="rect">
            <a:avLst/>
          </a:prstGeom>
        </p:spPr>
      </p:pic>
      <p:pic>
        <p:nvPicPr>
          <p:cNvPr id="15" name="Picture 14" descr="A close up of a sign&#10;&#10;Description automatically generated">
            <a:extLst>
              <a:ext uri="{FF2B5EF4-FFF2-40B4-BE49-F238E27FC236}">
                <a16:creationId xmlns:a16="http://schemas.microsoft.com/office/drawing/2014/main" id="{2A836785-C353-EC48-9221-233320A1C36F}"/>
              </a:ext>
            </a:extLst>
          </p:cNvPr>
          <p:cNvPicPr>
            <a:picLocks noChangeAspect="1"/>
          </p:cNvPicPr>
          <p:nvPr/>
        </p:nvPicPr>
        <p:blipFill rotWithShape="1">
          <a:blip r:embed="rId6">
            <a:grayscl/>
            <a:extLst>
              <a:ext uri="{BEBA8EAE-BF5A-486C-A8C5-ECC9F3942E4B}">
                <a14:imgProps xmlns:a14="http://schemas.microsoft.com/office/drawing/2010/main">
                  <a14:imgLayer r:embed="rId9">
                    <a14:imgEffect>
                      <a14:saturation sat="0"/>
                    </a14:imgEffect>
                  </a14:imgLayer>
                </a14:imgProps>
              </a:ext>
            </a:extLst>
          </a:blip>
          <a:srcRect l="66877" t="1274" r="-1" b="-1274"/>
          <a:stretch/>
        </p:blipFill>
        <p:spPr>
          <a:xfrm>
            <a:off x="404262" y="8281822"/>
            <a:ext cx="1363173" cy="1396336"/>
          </a:xfrm>
          <a:prstGeom prst="rect">
            <a:avLst/>
          </a:prstGeom>
        </p:spPr>
      </p:pic>
      <p:sp>
        <p:nvSpPr>
          <p:cNvPr id="16" name="TextBox 15">
            <a:extLst>
              <a:ext uri="{FF2B5EF4-FFF2-40B4-BE49-F238E27FC236}">
                <a16:creationId xmlns:a16="http://schemas.microsoft.com/office/drawing/2014/main" id="{D701C517-FE50-AC4C-89F3-C9F68E1C9DB7}"/>
              </a:ext>
            </a:extLst>
          </p:cNvPr>
          <p:cNvSpPr txBox="1"/>
          <p:nvPr/>
        </p:nvSpPr>
        <p:spPr>
          <a:xfrm>
            <a:off x="117011" y="3835274"/>
            <a:ext cx="1779078" cy="338554"/>
          </a:xfrm>
          <a:prstGeom prst="rect">
            <a:avLst/>
          </a:prstGeom>
          <a:noFill/>
        </p:spPr>
        <p:txBody>
          <a:bodyPr wrap="square" rtlCol="0">
            <a:spAutoFit/>
          </a:bodyPr>
          <a:lstStyle/>
          <a:p>
            <a:pPr algn="ctr"/>
            <a:r>
              <a:rPr lang="en-GB" sz="1600" dirty="0">
                <a:latin typeface="KG WhY yOu GoTtA Be So MeAn" panose="02000506000000020004" pitchFamily="2" charset="77"/>
              </a:rPr>
              <a:t>One  Dot - Easiest</a:t>
            </a:r>
          </a:p>
        </p:txBody>
      </p:sp>
      <p:pic>
        <p:nvPicPr>
          <p:cNvPr id="17" name="irc_mi" descr="Image result for ysgol Rhiwab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397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ADD07E-E4CD-B54E-B693-DD8B87D92CA3}"/>
              </a:ext>
            </a:extLst>
          </p:cNvPr>
          <p:cNvSpPr txBox="1">
            <a:spLocks/>
          </p:cNvSpPr>
          <p:nvPr/>
        </p:nvSpPr>
        <p:spPr>
          <a:xfrm>
            <a:off x="471486" y="184150"/>
            <a:ext cx="5915025"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dirty="0">
                <a:latin typeface="Delicious Adventures" pitchFamily="2" charset="0"/>
              </a:rPr>
              <a:t>The 24 game… </a:t>
            </a:r>
          </a:p>
        </p:txBody>
      </p:sp>
      <p:sp>
        <p:nvSpPr>
          <p:cNvPr id="5" name="TextBox 4">
            <a:extLst>
              <a:ext uri="{FF2B5EF4-FFF2-40B4-BE49-F238E27FC236}">
                <a16:creationId xmlns:a16="http://schemas.microsoft.com/office/drawing/2014/main" id="{267AF72E-89CD-B34C-9E5C-3FB7595B68E7}"/>
              </a:ext>
            </a:extLst>
          </p:cNvPr>
          <p:cNvSpPr txBox="1"/>
          <p:nvPr/>
        </p:nvSpPr>
        <p:spPr>
          <a:xfrm>
            <a:off x="263315" y="1101725"/>
            <a:ext cx="1779078" cy="338554"/>
          </a:xfrm>
          <a:prstGeom prst="rect">
            <a:avLst/>
          </a:prstGeom>
          <a:noFill/>
        </p:spPr>
        <p:txBody>
          <a:bodyPr wrap="square" rtlCol="0">
            <a:spAutoFit/>
          </a:bodyPr>
          <a:lstStyle/>
          <a:p>
            <a:pPr algn="ctr"/>
            <a:r>
              <a:rPr lang="en-GB" sz="1600" dirty="0">
                <a:latin typeface="KG WhY yOu GoTtA Be So MeAn" panose="02000506000000020004" pitchFamily="2" charset="77"/>
              </a:rPr>
              <a:t>two  Dot - medium</a:t>
            </a:r>
          </a:p>
        </p:txBody>
      </p:sp>
      <p:sp>
        <p:nvSpPr>
          <p:cNvPr id="6" name="Oval Callout 5">
            <a:extLst>
              <a:ext uri="{FF2B5EF4-FFF2-40B4-BE49-F238E27FC236}">
                <a16:creationId xmlns:a16="http://schemas.microsoft.com/office/drawing/2014/main" id="{90C78CEB-E5B1-C14B-A10A-B5C9AB7317A2}"/>
              </a:ext>
            </a:extLst>
          </p:cNvPr>
          <p:cNvSpPr/>
          <p:nvPr/>
        </p:nvSpPr>
        <p:spPr>
          <a:xfrm>
            <a:off x="4211332" y="353427"/>
            <a:ext cx="1613343" cy="917575"/>
          </a:xfrm>
          <a:prstGeom prst="wedgeEllipseCallout">
            <a:avLst>
              <a:gd name="adj1" fmla="val 65676"/>
              <a:gd name="adj2" fmla="val 9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Mr Tonks favourite number is 70 divided by 5 </a:t>
            </a:r>
          </a:p>
        </p:txBody>
      </p:sp>
      <p:pic>
        <p:nvPicPr>
          <p:cNvPr id="8" name="Picture 7" descr="A close up of a sign&#10;&#10;Description automatically generated">
            <a:extLst>
              <a:ext uri="{FF2B5EF4-FFF2-40B4-BE49-F238E27FC236}">
                <a16:creationId xmlns:a16="http://schemas.microsoft.com/office/drawing/2014/main" id="{D7D30D9B-04ED-4840-B6D1-CA3398EBD69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66933"/>
          <a:stretch/>
        </p:blipFill>
        <p:spPr>
          <a:xfrm>
            <a:off x="263315" y="1716660"/>
            <a:ext cx="1280160" cy="1282388"/>
          </a:xfrm>
          <a:prstGeom prst="rect">
            <a:avLst/>
          </a:prstGeom>
        </p:spPr>
      </p:pic>
      <p:pic>
        <p:nvPicPr>
          <p:cNvPr id="9" name="Picture 8" descr="A close up of a sign&#10;&#10;Description automatically generated">
            <a:extLst>
              <a:ext uri="{FF2B5EF4-FFF2-40B4-BE49-F238E27FC236}">
                <a16:creationId xmlns:a16="http://schemas.microsoft.com/office/drawing/2014/main" id="{E0C4745D-13BE-344C-8837-7D9598D2B43E}"/>
              </a:ext>
            </a:extLst>
          </p:cNvPr>
          <p:cNvPicPr>
            <a:picLocks noChangeAspect="1"/>
          </p:cNvPicPr>
          <p:nvPr/>
        </p:nvPicPr>
        <p:blipFill rotWithShape="1">
          <a:blip r:embed="rId2">
            <a:extLst>
              <a:ext uri="{BEBA8EAE-BF5A-486C-A8C5-ECC9F3942E4B}">
                <a14:imgProps xmlns:a14="http://schemas.microsoft.com/office/drawing/2010/main">
                  <a14:imgLayer r:embed="rId4">
                    <a14:imgEffect>
                      <a14:saturation sat="0"/>
                    </a14:imgEffect>
                  </a14:imgLayer>
                </a14:imgProps>
              </a:ext>
            </a:extLst>
          </a:blip>
          <a:srcRect l="32800" r="34400"/>
          <a:stretch/>
        </p:blipFill>
        <p:spPr>
          <a:xfrm>
            <a:off x="3428998" y="1704936"/>
            <a:ext cx="1280160" cy="1292814"/>
          </a:xfrm>
          <a:prstGeom prst="rect">
            <a:avLst/>
          </a:prstGeom>
        </p:spPr>
      </p:pic>
      <p:pic>
        <p:nvPicPr>
          <p:cNvPr id="10" name="Picture 9" descr="A close up of a sign&#10;&#10;Description automatically generated">
            <a:extLst>
              <a:ext uri="{FF2B5EF4-FFF2-40B4-BE49-F238E27FC236}">
                <a16:creationId xmlns:a16="http://schemas.microsoft.com/office/drawing/2014/main" id="{679A16CE-4130-7444-9268-AB699091C38D}"/>
              </a:ext>
            </a:extLst>
          </p:cNvPr>
          <p:cNvPicPr>
            <a:picLocks noChangeAspect="1"/>
          </p:cNvPicPr>
          <p:nvPr/>
        </p:nvPicPr>
        <p:blipFill rotWithShape="1">
          <a:blip r:embed="rId2">
            <a:extLst>
              <a:ext uri="{BEBA8EAE-BF5A-486C-A8C5-ECC9F3942E4B}">
                <a14:imgProps xmlns:a14="http://schemas.microsoft.com/office/drawing/2010/main">
                  <a14:imgLayer r:embed="rId5">
                    <a14:imgEffect>
                      <a14:saturation sat="0"/>
                    </a14:imgEffect>
                  </a14:imgLayer>
                </a14:imgProps>
              </a:ext>
            </a:extLst>
          </a:blip>
          <a:srcRect l="65455" r="1478"/>
          <a:stretch/>
        </p:blipFill>
        <p:spPr>
          <a:xfrm>
            <a:off x="263315" y="4027044"/>
            <a:ext cx="1280160" cy="1282388"/>
          </a:xfrm>
          <a:prstGeom prst="rect">
            <a:avLst/>
          </a:prstGeom>
        </p:spPr>
      </p:pic>
      <p:pic>
        <p:nvPicPr>
          <p:cNvPr id="12" name="Picture 11" descr="A close up of a logo&#10;&#10;Description automatically generated">
            <a:extLst>
              <a:ext uri="{FF2B5EF4-FFF2-40B4-BE49-F238E27FC236}">
                <a16:creationId xmlns:a16="http://schemas.microsoft.com/office/drawing/2014/main" id="{1CB99BB4-0A29-2648-B21D-402B34A290F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r="66933"/>
          <a:stretch/>
        </p:blipFill>
        <p:spPr>
          <a:xfrm>
            <a:off x="3421640" y="4027044"/>
            <a:ext cx="1294875" cy="1282388"/>
          </a:xfrm>
          <a:prstGeom prst="rect">
            <a:avLst/>
          </a:prstGeom>
        </p:spPr>
      </p:pic>
      <p:sp>
        <p:nvSpPr>
          <p:cNvPr id="13" name="TextBox 12">
            <a:extLst>
              <a:ext uri="{FF2B5EF4-FFF2-40B4-BE49-F238E27FC236}">
                <a16:creationId xmlns:a16="http://schemas.microsoft.com/office/drawing/2014/main" id="{78DE1E41-E473-9D4E-BBB0-86801DEA7B00}"/>
              </a:ext>
            </a:extLst>
          </p:cNvPr>
          <p:cNvSpPr txBox="1"/>
          <p:nvPr/>
        </p:nvSpPr>
        <p:spPr>
          <a:xfrm>
            <a:off x="13856" y="5533517"/>
            <a:ext cx="1779078" cy="338554"/>
          </a:xfrm>
          <a:prstGeom prst="rect">
            <a:avLst/>
          </a:prstGeom>
          <a:noFill/>
        </p:spPr>
        <p:txBody>
          <a:bodyPr wrap="square" rtlCol="0">
            <a:spAutoFit/>
          </a:bodyPr>
          <a:lstStyle/>
          <a:p>
            <a:pPr algn="ctr"/>
            <a:r>
              <a:rPr lang="en-GB" sz="1600" dirty="0">
                <a:latin typeface="KG WhY yOu GoTtA Be So MeAn" panose="02000506000000020004" pitchFamily="2" charset="77"/>
              </a:rPr>
              <a:t>three  Dot - harder</a:t>
            </a:r>
          </a:p>
        </p:txBody>
      </p:sp>
      <p:pic>
        <p:nvPicPr>
          <p:cNvPr id="15" name="Picture 14" descr="A screenshot of a cell phone&#10;&#10;Description automatically generated">
            <a:extLst>
              <a:ext uri="{FF2B5EF4-FFF2-40B4-BE49-F238E27FC236}">
                <a16:creationId xmlns:a16="http://schemas.microsoft.com/office/drawing/2014/main" id="{5222A209-753E-BE43-894E-3AA3EFD6655C}"/>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r="66774"/>
          <a:stretch/>
        </p:blipFill>
        <p:spPr>
          <a:xfrm>
            <a:off x="263315" y="6096156"/>
            <a:ext cx="1410476" cy="1388511"/>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7CD5B25F-F541-994A-91E7-691F81B99100}"/>
              </a:ext>
            </a:extLst>
          </p:cNvPr>
          <p:cNvPicPr>
            <a:picLocks noChangeAspect="1"/>
          </p:cNvPicPr>
          <p:nvPr/>
        </p:nvPicPr>
        <p:blipFill rotWithShape="1">
          <a:blip r:embed="rId8">
            <a:extLst>
              <a:ext uri="{BEBA8EAE-BF5A-486C-A8C5-ECC9F3942E4B}">
                <a14:imgProps xmlns:a14="http://schemas.microsoft.com/office/drawing/2010/main">
                  <a14:imgLayer r:embed="rId10">
                    <a14:imgEffect>
                      <a14:saturation sat="0"/>
                    </a14:imgEffect>
                  </a14:imgLayer>
                </a14:imgProps>
              </a:ext>
            </a:extLst>
          </a:blip>
          <a:srcRect l="32780" r="33993"/>
          <a:stretch/>
        </p:blipFill>
        <p:spPr>
          <a:xfrm>
            <a:off x="3428998" y="5966904"/>
            <a:ext cx="1410476" cy="1388511"/>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0DB846CE-FEC9-8345-AE13-C3464D5941C2}"/>
              </a:ext>
            </a:extLst>
          </p:cNvPr>
          <p:cNvPicPr>
            <a:picLocks noChangeAspect="1"/>
          </p:cNvPicPr>
          <p:nvPr/>
        </p:nvPicPr>
        <p:blipFill rotWithShape="1">
          <a:blip r:embed="rId8">
            <a:extLst>
              <a:ext uri="{BEBA8EAE-BF5A-486C-A8C5-ECC9F3942E4B}">
                <a14:imgProps xmlns:a14="http://schemas.microsoft.com/office/drawing/2010/main">
                  <a14:imgLayer r:embed="rId11">
                    <a14:imgEffect>
                      <a14:saturation sat="0"/>
                    </a14:imgEffect>
                  </a14:imgLayer>
                </a14:imgProps>
              </a:ext>
            </a:extLst>
          </a:blip>
          <a:srcRect l="65672" r="1101"/>
          <a:stretch/>
        </p:blipFill>
        <p:spPr>
          <a:xfrm>
            <a:off x="263315" y="8189340"/>
            <a:ext cx="1410476" cy="1388511"/>
          </a:xfrm>
          <a:prstGeom prst="rect">
            <a:avLst/>
          </a:prstGeom>
        </p:spPr>
      </p:pic>
      <p:pic>
        <p:nvPicPr>
          <p:cNvPr id="20" name="Picture 19" descr="A close up of a sign&#10;&#10;Description automatically generated">
            <a:extLst>
              <a:ext uri="{FF2B5EF4-FFF2-40B4-BE49-F238E27FC236}">
                <a16:creationId xmlns:a16="http://schemas.microsoft.com/office/drawing/2014/main" id="{DDED987B-202B-2744-AD36-953B19D77DD0}"/>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3494527" y="8201064"/>
            <a:ext cx="1414808" cy="1388511"/>
          </a:xfrm>
          <a:prstGeom prst="rect">
            <a:avLst/>
          </a:prstGeom>
        </p:spPr>
      </p:pic>
      <p:pic>
        <p:nvPicPr>
          <p:cNvPr id="14" name="irc_mi" descr="Image result for ysgol Rhiwab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81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8FB97C-5767-664F-A2F7-909532771CCB}"/>
              </a:ext>
            </a:extLst>
          </p:cNvPr>
          <p:cNvSpPr txBox="1">
            <a:spLocks/>
          </p:cNvSpPr>
          <p:nvPr/>
        </p:nvSpPr>
        <p:spPr>
          <a:xfrm>
            <a:off x="2260426" y="184150"/>
            <a:ext cx="4597574"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4400" b="1" dirty="0">
                <a:latin typeface="Delicious Adventures" pitchFamily="2" charset="0"/>
              </a:rPr>
              <a:t>Key Skills… </a:t>
            </a:r>
          </a:p>
        </p:txBody>
      </p:sp>
      <p:pic>
        <p:nvPicPr>
          <p:cNvPr id="8" name="Picture 7" descr="A screenshot of a cell phone&#10;&#10;Description automatically generated">
            <a:extLst>
              <a:ext uri="{FF2B5EF4-FFF2-40B4-BE49-F238E27FC236}">
                <a16:creationId xmlns:a16="http://schemas.microsoft.com/office/drawing/2014/main" id="{6C35AA12-9F36-3D49-B6F4-3CBE55AB8CDA}"/>
              </a:ext>
            </a:extLst>
          </p:cNvPr>
          <p:cNvPicPr>
            <a:picLocks noChangeAspect="1"/>
          </p:cNvPicPr>
          <p:nvPr/>
        </p:nvPicPr>
        <p:blipFill rotWithShape="1">
          <a:blip r:embed="rId2"/>
          <a:srcRect t="4618"/>
          <a:stretch/>
        </p:blipFill>
        <p:spPr>
          <a:xfrm>
            <a:off x="-335" y="2187318"/>
            <a:ext cx="6858000" cy="4689169"/>
          </a:xfrm>
          <a:prstGeom prst="rect">
            <a:avLst/>
          </a:prstGeom>
        </p:spPr>
      </p:pic>
      <p:sp>
        <p:nvSpPr>
          <p:cNvPr id="9" name="TextBox 8">
            <a:extLst>
              <a:ext uri="{FF2B5EF4-FFF2-40B4-BE49-F238E27FC236}">
                <a16:creationId xmlns:a16="http://schemas.microsoft.com/office/drawing/2014/main" id="{C42A2150-761D-3747-A3E8-20F7BA5B1571}"/>
              </a:ext>
            </a:extLst>
          </p:cNvPr>
          <p:cNvSpPr txBox="1"/>
          <p:nvPr/>
        </p:nvSpPr>
        <p:spPr>
          <a:xfrm>
            <a:off x="393540" y="1406671"/>
            <a:ext cx="6070251" cy="646331"/>
          </a:xfrm>
          <a:prstGeom prst="rect">
            <a:avLst/>
          </a:prstGeom>
          <a:noFill/>
        </p:spPr>
        <p:txBody>
          <a:bodyPr wrap="none" rtlCol="0">
            <a:spAutoFit/>
          </a:bodyPr>
          <a:lstStyle/>
          <a:p>
            <a:r>
              <a:rPr lang="en-GB" dirty="0"/>
              <a:t>When you get to a page like this, spend 10 minutes completing</a:t>
            </a:r>
          </a:p>
          <a:p>
            <a:r>
              <a:rPr lang="en-GB" dirty="0"/>
              <a:t>the skills check questions based on topics from Y6. </a:t>
            </a:r>
          </a:p>
        </p:txBody>
      </p:sp>
      <p:sp>
        <p:nvSpPr>
          <p:cNvPr id="11" name="Rectangle 10">
            <a:extLst>
              <a:ext uri="{FF2B5EF4-FFF2-40B4-BE49-F238E27FC236}">
                <a16:creationId xmlns:a16="http://schemas.microsoft.com/office/drawing/2014/main" id="{05B263F6-E415-814D-ACA1-4CA4C836931F}"/>
              </a:ext>
            </a:extLst>
          </p:cNvPr>
          <p:cNvSpPr/>
          <p:nvPr/>
        </p:nvSpPr>
        <p:spPr>
          <a:xfrm>
            <a:off x="248652" y="7469763"/>
            <a:ext cx="4817123" cy="2308324"/>
          </a:xfrm>
          <a:prstGeom prst="rect">
            <a:avLst/>
          </a:prstGeom>
          <a:ln>
            <a:solidFill>
              <a:schemeClr val="tx1"/>
            </a:solidFill>
          </a:ln>
        </p:spPr>
        <p:txBody>
          <a:bodyPr wrap="square">
            <a:spAutoFit/>
          </a:bodyPr>
          <a:lstStyle/>
          <a:p>
            <a:r>
              <a:rPr lang="en-GB" sz="1600" dirty="0">
                <a:solidFill>
                  <a:srgbClr val="555555"/>
                </a:solidFill>
              </a:rPr>
              <a:t>Mrs Lewis’ favourite Mathematician is Fibonacci who was an Italian man who studied Maths and theories back in the 11th century. He discovered a pattern called the Fibonacci sequence. It's a series of numbers that starts with 0 and 1, and each number after is found by adding the two previous numbers (0, 1, 1, 2, 3, 5…)The sequence just keeps going on and on.</a:t>
            </a:r>
          </a:p>
          <a:p>
            <a:endParaRPr lang="en-GB" sz="1600" dirty="0">
              <a:solidFill>
                <a:srgbClr val="555555"/>
              </a:solidFill>
            </a:endParaRPr>
          </a:p>
          <a:p>
            <a:r>
              <a:rPr lang="en-GB" sz="1600" dirty="0">
                <a:solidFill>
                  <a:srgbClr val="555555"/>
                </a:solidFill>
              </a:rPr>
              <a:t>Can you find the first 10 numbers in the sequence?</a:t>
            </a:r>
            <a:endParaRPr lang="en-GB" sz="1600" dirty="0"/>
          </a:p>
        </p:txBody>
      </p:sp>
      <mc:AlternateContent xmlns:mc="http://schemas.openxmlformats.org/markup-compatibility/2006">
        <mc:Choice xmlns:a14="http://schemas.microsoft.com/office/drawing/2010/main" Requires="a14">
          <p:sp>
            <p:nvSpPr>
              <p:cNvPr id="13" name="Oval Callout 12">
                <a:extLst>
                  <a:ext uri="{FF2B5EF4-FFF2-40B4-BE49-F238E27FC236}">
                    <a16:creationId xmlns:a16="http://schemas.microsoft.com/office/drawing/2014/main" id="{63EB4D67-BA4E-5341-840C-EB7A55A6F943}"/>
                  </a:ext>
                </a:extLst>
              </p:cNvPr>
              <p:cNvSpPr/>
              <p:nvPr/>
            </p:nvSpPr>
            <p:spPr>
              <a:xfrm>
                <a:off x="545000" y="127913"/>
                <a:ext cx="1697244" cy="1278758"/>
              </a:xfrm>
              <a:prstGeom prst="wedgeEllipseCallout">
                <a:avLst>
                  <a:gd name="adj1" fmla="val -83938"/>
                  <a:gd name="adj2" fmla="val -666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Mrs Beveridge’s favourite number is</a:t>
                </a:r>
              </a:p>
              <a:p>
                <a:pPr algn="ctr"/>
                <a:r>
                  <a:rPr lang="en-GB" sz="1100" dirty="0">
                    <a:solidFill>
                      <a:schemeClr val="tx1"/>
                    </a:solidFill>
                  </a:rPr>
                  <a:t> 3</a:t>
                </a:r>
                <a:r>
                  <a:rPr lang="en-GB" sz="1100" baseline="30000" dirty="0">
                    <a:solidFill>
                      <a:schemeClr val="tx1"/>
                    </a:solidFill>
                  </a:rPr>
                  <a:t>2 </a:t>
                </a:r>
                <a:r>
                  <a:rPr lang="en-GB" sz="1100" dirty="0">
                    <a:solidFill>
                      <a:schemeClr val="tx1"/>
                    </a:solidFill>
                  </a:rPr>
                  <a:t>-</a:t>
                </a:r>
                <a:r>
                  <a:rPr lang="en-GB" sz="1100" baseline="30000" dirty="0">
                    <a:solidFill>
                      <a:schemeClr val="tx1"/>
                    </a:solidFill>
                  </a:rPr>
                  <a:t> </a:t>
                </a:r>
                <a14:m>
                  <m:oMath xmlns:m="http://schemas.openxmlformats.org/officeDocument/2006/math">
                    <m:r>
                      <a:rPr lang="en-GB" sz="1100" i="1" smtClean="0">
                        <a:solidFill>
                          <a:schemeClr val="tx1"/>
                        </a:solidFill>
                        <a:latin typeface="Cambria Math" panose="02040503050406030204" pitchFamily="18" charset="0"/>
                        <a:ea typeface="Cambria Math" panose="02040503050406030204" pitchFamily="18" charset="0"/>
                      </a:rPr>
                      <m:t>√</m:t>
                    </m:r>
                    <m:r>
                      <a:rPr lang="en-GB" sz="1100" b="0" i="1" smtClean="0">
                        <a:solidFill>
                          <a:schemeClr val="tx1"/>
                        </a:solidFill>
                        <a:latin typeface="Cambria Math" panose="02040503050406030204" pitchFamily="18" charset="0"/>
                        <a:ea typeface="Cambria Math" panose="02040503050406030204" pitchFamily="18" charset="0"/>
                      </a:rPr>
                      <m:t>4</m:t>
                    </m:r>
                  </m:oMath>
                </a14:m>
                <a:endParaRPr lang="en-GB" sz="1400" dirty="0">
                  <a:solidFill>
                    <a:schemeClr val="tx1"/>
                  </a:solidFill>
                  <a:highlight>
                    <a:srgbClr val="FFFF00"/>
                  </a:highlight>
                </a:endParaRPr>
              </a:p>
            </p:txBody>
          </p:sp>
        </mc:Choice>
        <mc:Fallback>
          <p:sp>
            <p:nvSpPr>
              <p:cNvPr id="13" name="Oval Callout 12">
                <a:extLst>
                  <a:ext uri="{FF2B5EF4-FFF2-40B4-BE49-F238E27FC236}">
                    <a16:creationId xmlns:a16="http://schemas.microsoft.com/office/drawing/2014/main" id="{63EB4D67-BA4E-5341-840C-EB7A55A6F943}"/>
                  </a:ext>
                </a:extLst>
              </p:cNvPr>
              <p:cNvSpPr>
                <a:spLocks noRot="1" noChangeAspect="1" noMove="1" noResize="1" noEditPoints="1" noAdjustHandles="1" noChangeArrowheads="1" noChangeShapeType="1" noTextEdit="1"/>
              </p:cNvSpPr>
              <p:nvPr/>
            </p:nvSpPr>
            <p:spPr>
              <a:xfrm>
                <a:off x="545000" y="127913"/>
                <a:ext cx="1697244" cy="1278758"/>
              </a:xfrm>
              <a:prstGeom prst="wedgeEllipseCallout">
                <a:avLst>
                  <a:gd name="adj1" fmla="val -83938"/>
                  <a:gd name="adj2" fmla="val -66639"/>
                </a:avLst>
              </a:prstGeom>
              <a:blipFill>
                <a:blip r:embed="rId3"/>
                <a:stretch>
                  <a:fillRect/>
                </a:stretch>
              </a:blipFill>
              <a:ln>
                <a:solidFill>
                  <a:schemeClr val="tx1"/>
                </a:solidFill>
              </a:ln>
            </p:spPr>
            <p:txBody>
              <a:bodyPr/>
              <a:lstStyle/>
              <a:p>
                <a:r>
                  <a:rPr lang="en-GB">
                    <a:noFill/>
                  </a:rPr>
                  <a:t> </a:t>
                </a:r>
              </a:p>
            </p:txBody>
          </p:sp>
        </mc:Fallback>
      </mc:AlternateContent>
      <p:pic>
        <p:nvPicPr>
          <p:cNvPr id="7" name="irc_mi" descr="Image result for ysgol Rhiwa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88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C35026-317A-BD41-B586-64D298F45172}"/>
              </a:ext>
            </a:extLst>
          </p:cNvPr>
          <p:cNvSpPr txBox="1">
            <a:spLocks/>
          </p:cNvSpPr>
          <p:nvPr/>
        </p:nvSpPr>
        <p:spPr>
          <a:xfrm>
            <a:off x="471486" y="184150"/>
            <a:ext cx="5915025" cy="917575"/>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6000" b="1" dirty="0">
                <a:latin typeface="Delicious Adventures" pitchFamily="2" charset="0"/>
              </a:rPr>
              <a:t>Maths</a:t>
            </a:r>
            <a:r>
              <a:rPr lang="en-GB" sz="6000" dirty="0">
                <a:latin typeface="Delicious Adventures" pitchFamily="2" charset="0"/>
              </a:rPr>
              <a:t> </a:t>
            </a:r>
            <a:r>
              <a:rPr lang="en-GB" sz="6000" b="1" dirty="0">
                <a:latin typeface="Delicious Adventures" pitchFamily="2" charset="0"/>
              </a:rPr>
              <a:t>Keywords</a:t>
            </a:r>
            <a:r>
              <a:rPr lang="en-GB" sz="6000" dirty="0">
                <a:latin typeface="Delicious Adventures" pitchFamily="2" charset="0"/>
              </a:rPr>
              <a:t>… </a:t>
            </a:r>
          </a:p>
        </p:txBody>
      </p:sp>
      <p:sp>
        <p:nvSpPr>
          <p:cNvPr id="5" name="TextBox 4">
            <a:extLst>
              <a:ext uri="{FF2B5EF4-FFF2-40B4-BE49-F238E27FC236}">
                <a16:creationId xmlns:a16="http://schemas.microsoft.com/office/drawing/2014/main" id="{39F7E8A2-9853-AC4C-8B2D-ECF805F92399}"/>
              </a:ext>
            </a:extLst>
          </p:cNvPr>
          <p:cNvSpPr txBox="1"/>
          <p:nvPr/>
        </p:nvSpPr>
        <p:spPr>
          <a:xfrm>
            <a:off x="471486" y="1101724"/>
            <a:ext cx="5915025" cy="830997"/>
          </a:xfrm>
          <a:prstGeom prst="rect">
            <a:avLst/>
          </a:prstGeom>
          <a:noFill/>
        </p:spPr>
        <p:txBody>
          <a:bodyPr wrap="square" rtlCol="0">
            <a:spAutoFit/>
          </a:bodyPr>
          <a:lstStyle/>
          <a:p>
            <a:r>
              <a:rPr lang="en-GB" sz="1600" dirty="0"/>
              <a:t>Sometimes in Maths lesson you will be asked to write the Maths keywords down in your book.  Can you find all the keywords you will need for your first half term at </a:t>
            </a:r>
            <a:r>
              <a:rPr lang="en-GB" sz="1600" dirty="0" err="1"/>
              <a:t>Ysgol</a:t>
            </a:r>
            <a:r>
              <a:rPr lang="en-GB" sz="1600" dirty="0"/>
              <a:t> </a:t>
            </a:r>
            <a:r>
              <a:rPr lang="en-GB" sz="1600" dirty="0" err="1"/>
              <a:t>Rhiwabon</a:t>
            </a:r>
            <a:r>
              <a:rPr lang="en-GB" sz="1600" dirty="0"/>
              <a:t>?</a:t>
            </a:r>
          </a:p>
        </p:txBody>
      </p:sp>
      <p:pic>
        <p:nvPicPr>
          <p:cNvPr id="7" name="Picture 6" descr="A close up of a door&#10;&#10;Description automatically generated">
            <a:extLst>
              <a:ext uri="{FF2B5EF4-FFF2-40B4-BE49-F238E27FC236}">
                <a16:creationId xmlns:a16="http://schemas.microsoft.com/office/drawing/2014/main" id="{91DF51D9-8AD4-0D48-891C-70A5361996DF}"/>
              </a:ext>
            </a:extLst>
          </p:cNvPr>
          <p:cNvPicPr>
            <a:picLocks noChangeAspect="1"/>
          </p:cNvPicPr>
          <p:nvPr/>
        </p:nvPicPr>
        <p:blipFill>
          <a:blip r:embed="rId2"/>
          <a:stretch>
            <a:fillRect/>
          </a:stretch>
        </p:blipFill>
        <p:spPr>
          <a:xfrm>
            <a:off x="1284285" y="2178942"/>
            <a:ext cx="4654296" cy="447158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486157A-4931-DE4E-949C-2DD2630BA706}"/>
              </a:ext>
            </a:extLst>
          </p:cNvPr>
          <p:cNvPicPr>
            <a:picLocks noChangeAspect="1"/>
          </p:cNvPicPr>
          <p:nvPr/>
        </p:nvPicPr>
        <p:blipFill>
          <a:blip r:embed="rId3"/>
          <a:stretch>
            <a:fillRect/>
          </a:stretch>
        </p:blipFill>
        <p:spPr>
          <a:xfrm>
            <a:off x="2372929" y="6878620"/>
            <a:ext cx="1320800" cy="130810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A1F1BCA-21FD-AB41-88F6-C76C5EBBE52A}"/>
              </a:ext>
            </a:extLst>
          </p:cNvPr>
          <p:cNvPicPr>
            <a:picLocks noChangeAspect="1"/>
          </p:cNvPicPr>
          <p:nvPr/>
        </p:nvPicPr>
        <p:blipFill>
          <a:blip r:embed="rId4"/>
          <a:stretch>
            <a:fillRect/>
          </a:stretch>
        </p:blipFill>
        <p:spPr>
          <a:xfrm>
            <a:off x="3982781" y="6882808"/>
            <a:ext cx="1270000" cy="1346200"/>
          </a:xfrm>
          <a:prstGeom prst="rect">
            <a:avLst/>
          </a:prstGeom>
        </p:spPr>
      </p:pic>
      <p:sp>
        <p:nvSpPr>
          <p:cNvPr id="15" name="Rounded Rectangle 14">
            <a:extLst>
              <a:ext uri="{FF2B5EF4-FFF2-40B4-BE49-F238E27FC236}">
                <a16:creationId xmlns:a16="http://schemas.microsoft.com/office/drawing/2014/main" id="{135256B3-EEC1-4642-ADB7-9479003F1C91}"/>
              </a:ext>
            </a:extLst>
          </p:cNvPr>
          <p:cNvSpPr/>
          <p:nvPr/>
        </p:nvSpPr>
        <p:spPr>
          <a:xfrm>
            <a:off x="471486" y="8378317"/>
            <a:ext cx="6190140" cy="1308100"/>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t>Mrs Williams’ favourite Mathematician, Leonhard </a:t>
            </a:r>
            <a:r>
              <a:rPr lang="en-GB" sz="1400" b="1" dirty="0"/>
              <a:t>Euler</a:t>
            </a:r>
            <a:r>
              <a:rPr lang="en-GB" sz="1400" dirty="0"/>
              <a:t> (pronounced Oiler), was an 18</a:t>
            </a:r>
            <a:r>
              <a:rPr lang="en-GB" sz="1400" baseline="30000" dirty="0"/>
              <a:t>th</a:t>
            </a:r>
            <a:r>
              <a:rPr lang="en-GB" sz="1400" dirty="0"/>
              <a:t> century Swiss Mathematician and Physicist. He spent most of his life in Russia and Germany. </a:t>
            </a:r>
            <a:r>
              <a:rPr lang="en-GB" sz="1400" b="1" dirty="0"/>
              <a:t>Euler</a:t>
            </a:r>
            <a:r>
              <a:rPr lang="en-GB" sz="1400" dirty="0"/>
              <a:t> made important discoveries in fields like calculus and topology. He also made many of the words used in Maths today.</a:t>
            </a:r>
          </a:p>
        </p:txBody>
      </p:sp>
      <p:sp>
        <p:nvSpPr>
          <p:cNvPr id="17" name="Oval Callout 16">
            <a:extLst>
              <a:ext uri="{FF2B5EF4-FFF2-40B4-BE49-F238E27FC236}">
                <a16:creationId xmlns:a16="http://schemas.microsoft.com/office/drawing/2014/main" id="{4DDCCD82-A559-C446-8194-C24BF95FC4DF}"/>
              </a:ext>
            </a:extLst>
          </p:cNvPr>
          <p:cNvSpPr/>
          <p:nvPr/>
        </p:nvSpPr>
        <p:spPr>
          <a:xfrm>
            <a:off x="471486" y="6799837"/>
            <a:ext cx="1361388" cy="1217529"/>
          </a:xfrm>
          <a:prstGeom prst="wedgeEllipseCallout">
            <a:avLst>
              <a:gd name="adj1" fmla="val -85971"/>
              <a:gd name="adj2" fmla="val 715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Mrs Lewis’ favourite number is 5 squared</a:t>
            </a:r>
          </a:p>
        </p:txBody>
      </p:sp>
      <p:pic>
        <p:nvPicPr>
          <p:cNvPr id="10" name="irc_mi" descr="Image result for ysgol Rhiwab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85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12F256D-249D-6A4D-986F-F7D4CCEAFA1A}"/>
              </a:ext>
            </a:extLst>
          </p:cNvPr>
          <p:cNvPicPr>
            <a:picLocks noChangeAspect="1"/>
          </p:cNvPicPr>
          <p:nvPr/>
        </p:nvPicPr>
        <p:blipFill rotWithShape="1">
          <a:blip r:embed="rId2"/>
          <a:srcRect l="49670" t="73896"/>
          <a:stretch/>
        </p:blipFill>
        <p:spPr>
          <a:xfrm>
            <a:off x="3739772" y="8465556"/>
            <a:ext cx="2148805" cy="1174283"/>
          </a:xfrm>
          <a:prstGeom prst="rect">
            <a:avLst/>
          </a:prstGeom>
        </p:spPr>
      </p:pic>
      <p:pic>
        <p:nvPicPr>
          <p:cNvPr id="8" name="Picture 7" descr="A picture containing keyboard&#10;&#10;Description automatically generated">
            <a:extLst>
              <a:ext uri="{FF2B5EF4-FFF2-40B4-BE49-F238E27FC236}">
                <a16:creationId xmlns:a16="http://schemas.microsoft.com/office/drawing/2014/main" id="{5B439582-4B05-0947-B581-C6BF8EEEB461}"/>
              </a:ext>
            </a:extLst>
          </p:cNvPr>
          <p:cNvPicPr>
            <a:picLocks noChangeAspect="1"/>
          </p:cNvPicPr>
          <p:nvPr/>
        </p:nvPicPr>
        <p:blipFill>
          <a:blip r:embed="rId3"/>
          <a:stretch>
            <a:fillRect/>
          </a:stretch>
        </p:blipFill>
        <p:spPr>
          <a:xfrm>
            <a:off x="1252455" y="1735308"/>
            <a:ext cx="4531142" cy="4455622"/>
          </a:xfrm>
          <a:prstGeom prst="rect">
            <a:avLst/>
          </a:prstGeom>
        </p:spPr>
      </p:pic>
      <p:sp>
        <p:nvSpPr>
          <p:cNvPr id="9" name="TextBox 8">
            <a:extLst>
              <a:ext uri="{FF2B5EF4-FFF2-40B4-BE49-F238E27FC236}">
                <a16:creationId xmlns:a16="http://schemas.microsoft.com/office/drawing/2014/main" id="{69C1566A-C5A2-324A-9AA9-253CB31E661A}"/>
              </a:ext>
            </a:extLst>
          </p:cNvPr>
          <p:cNvSpPr txBox="1"/>
          <p:nvPr/>
        </p:nvSpPr>
        <p:spPr>
          <a:xfrm>
            <a:off x="0" y="288758"/>
            <a:ext cx="6736562" cy="523220"/>
          </a:xfrm>
          <a:prstGeom prst="rect">
            <a:avLst/>
          </a:prstGeom>
          <a:noFill/>
        </p:spPr>
        <p:txBody>
          <a:bodyPr wrap="square" rtlCol="0">
            <a:spAutoFit/>
          </a:bodyPr>
          <a:lstStyle/>
          <a:p>
            <a:pPr algn="ctr"/>
            <a:r>
              <a:rPr lang="en-GB" sz="2800" dirty="0">
                <a:latin typeface="Delicious Adventures" pitchFamily="2" charset="0"/>
              </a:rPr>
              <a:t>Mr. Bingham’s Favourite Number</a:t>
            </a:r>
          </a:p>
        </p:txBody>
      </p:sp>
      <p:sp>
        <p:nvSpPr>
          <p:cNvPr id="10" name="TextBox 9">
            <a:extLst>
              <a:ext uri="{FF2B5EF4-FFF2-40B4-BE49-F238E27FC236}">
                <a16:creationId xmlns:a16="http://schemas.microsoft.com/office/drawing/2014/main" id="{B6F8E4D8-7B3A-3043-8D03-9E8CB0990D0C}"/>
              </a:ext>
            </a:extLst>
          </p:cNvPr>
          <p:cNvSpPr txBox="1"/>
          <p:nvPr/>
        </p:nvSpPr>
        <p:spPr>
          <a:xfrm>
            <a:off x="347472" y="904311"/>
            <a:ext cx="6163056" cy="830997"/>
          </a:xfrm>
          <a:prstGeom prst="rect">
            <a:avLst/>
          </a:prstGeom>
          <a:noFill/>
        </p:spPr>
        <p:txBody>
          <a:bodyPr wrap="square" rtlCol="0">
            <a:spAutoFit/>
          </a:bodyPr>
          <a:lstStyle/>
          <a:p>
            <a:pPr algn="ctr"/>
            <a:r>
              <a:rPr lang="en-GB" sz="1600" dirty="0"/>
              <a:t>Mr. Bingham is one of our Assistant </a:t>
            </a:r>
            <a:r>
              <a:rPr lang="en-GB" sz="1600" dirty="0" err="1"/>
              <a:t>Headteachers</a:t>
            </a:r>
            <a:r>
              <a:rPr lang="en-GB" sz="1600" dirty="0"/>
              <a:t>. He has sent me some clues to his favourite number. Can you work out Mr. Bingham’s favourite number?</a:t>
            </a:r>
          </a:p>
        </p:txBody>
      </p:sp>
      <p:pic>
        <p:nvPicPr>
          <p:cNvPr id="11" name="Picture 10" descr="A screenshot of a cell phone&#10;&#10;Description automatically generated">
            <a:extLst>
              <a:ext uri="{FF2B5EF4-FFF2-40B4-BE49-F238E27FC236}">
                <a16:creationId xmlns:a16="http://schemas.microsoft.com/office/drawing/2014/main" id="{B34A426F-9E58-E54D-ABDB-7B38B05D0CB2}"/>
              </a:ext>
            </a:extLst>
          </p:cNvPr>
          <p:cNvPicPr>
            <a:picLocks noChangeAspect="1"/>
          </p:cNvPicPr>
          <p:nvPr/>
        </p:nvPicPr>
        <p:blipFill rotWithShape="1">
          <a:blip r:embed="rId2"/>
          <a:srcRect r="50184" b="76073"/>
          <a:stretch/>
        </p:blipFill>
        <p:spPr>
          <a:xfrm>
            <a:off x="154588" y="7336538"/>
            <a:ext cx="2126896" cy="1076325"/>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8999E361-D245-D142-BB6F-A8128A043179}"/>
              </a:ext>
            </a:extLst>
          </p:cNvPr>
          <p:cNvPicPr>
            <a:picLocks noChangeAspect="1"/>
          </p:cNvPicPr>
          <p:nvPr/>
        </p:nvPicPr>
        <p:blipFill rotWithShape="1">
          <a:blip r:embed="rId2"/>
          <a:srcRect t="24667" r="50184" b="48932"/>
          <a:stretch/>
        </p:blipFill>
        <p:spPr>
          <a:xfrm>
            <a:off x="3431447" y="6167376"/>
            <a:ext cx="2126897" cy="118767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C4493C1A-756D-0349-BE30-4D55636998EA}"/>
              </a:ext>
            </a:extLst>
          </p:cNvPr>
          <p:cNvPicPr>
            <a:picLocks noChangeAspect="1"/>
          </p:cNvPicPr>
          <p:nvPr/>
        </p:nvPicPr>
        <p:blipFill rotWithShape="1">
          <a:blip r:embed="rId2"/>
          <a:srcRect l="50184" t="25844" b="50018"/>
          <a:stretch/>
        </p:blipFill>
        <p:spPr>
          <a:xfrm>
            <a:off x="4490399" y="7331775"/>
            <a:ext cx="2126897" cy="108585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8F4E320B-B46F-6F48-8B4F-17E79F11495B}"/>
              </a:ext>
            </a:extLst>
          </p:cNvPr>
          <p:cNvPicPr>
            <a:picLocks noChangeAspect="1"/>
          </p:cNvPicPr>
          <p:nvPr/>
        </p:nvPicPr>
        <p:blipFill rotWithShape="1">
          <a:blip r:embed="rId2"/>
          <a:srcRect l="1" t="49943" r="50183" b="26131"/>
          <a:stretch/>
        </p:blipFill>
        <p:spPr>
          <a:xfrm>
            <a:off x="2316698" y="7298690"/>
            <a:ext cx="2126897" cy="1076325"/>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16309431-AD01-4844-A48C-591398B6ED64}"/>
              </a:ext>
            </a:extLst>
          </p:cNvPr>
          <p:cNvPicPr>
            <a:picLocks noChangeAspect="1"/>
          </p:cNvPicPr>
          <p:nvPr/>
        </p:nvPicPr>
        <p:blipFill rotWithShape="1">
          <a:blip r:embed="rId2"/>
          <a:srcRect l="50000" t="50549" b="24955"/>
          <a:stretch/>
        </p:blipFill>
        <p:spPr>
          <a:xfrm>
            <a:off x="1564512" y="8465556"/>
            <a:ext cx="2134737" cy="1101954"/>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DBD40F9B-9976-684A-BECB-35A9AEF43052}"/>
              </a:ext>
            </a:extLst>
          </p:cNvPr>
          <p:cNvPicPr>
            <a:picLocks noChangeAspect="1"/>
          </p:cNvPicPr>
          <p:nvPr/>
        </p:nvPicPr>
        <p:blipFill rotWithShape="1">
          <a:blip r:embed="rId2"/>
          <a:srcRect t="75504" r="50644"/>
          <a:stretch/>
        </p:blipFill>
        <p:spPr>
          <a:xfrm>
            <a:off x="1205651" y="6190930"/>
            <a:ext cx="2107266" cy="1101955"/>
          </a:xfrm>
          <a:prstGeom prst="rect">
            <a:avLst/>
          </a:prstGeom>
        </p:spPr>
      </p:pic>
      <p:pic>
        <p:nvPicPr>
          <p:cNvPr id="17" name="irc_mi" descr="Image result for ysgol Rhiwa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98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8FB97C-5767-664F-A2F7-909532771CCB}"/>
              </a:ext>
            </a:extLst>
          </p:cNvPr>
          <p:cNvSpPr txBox="1">
            <a:spLocks/>
          </p:cNvSpPr>
          <p:nvPr/>
        </p:nvSpPr>
        <p:spPr>
          <a:xfrm>
            <a:off x="312517" y="259337"/>
            <a:ext cx="4597574" cy="9175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6000" b="1" dirty="0">
                <a:latin typeface="Delicious Adventures" pitchFamily="2" charset="0"/>
              </a:rPr>
              <a:t>Key Skills… </a:t>
            </a:r>
          </a:p>
        </p:txBody>
      </p:sp>
      <p:sp>
        <p:nvSpPr>
          <p:cNvPr id="9" name="TextBox 8">
            <a:extLst>
              <a:ext uri="{FF2B5EF4-FFF2-40B4-BE49-F238E27FC236}">
                <a16:creationId xmlns:a16="http://schemas.microsoft.com/office/drawing/2014/main" id="{C42A2150-761D-3747-A3E8-20F7BA5B1571}"/>
              </a:ext>
            </a:extLst>
          </p:cNvPr>
          <p:cNvSpPr txBox="1"/>
          <p:nvPr/>
        </p:nvSpPr>
        <p:spPr>
          <a:xfrm>
            <a:off x="393539" y="1220012"/>
            <a:ext cx="5399491" cy="584775"/>
          </a:xfrm>
          <a:prstGeom prst="rect">
            <a:avLst/>
          </a:prstGeom>
          <a:noFill/>
        </p:spPr>
        <p:txBody>
          <a:bodyPr wrap="none" rtlCol="0">
            <a:spAutoFit/>
          </a:bodyPr>
          <a:lstStyle/>
          <a:p>
            <a:r>
              <a:rPr lang="en-GB" sz="1600" dirty="0"/>
              <a:t>When you get to a page like this, spend 10 minutes completing</a:t>
            </a:r>
          </a:p>
          <a:p>
            <a:r>
              <a:rPr lang="en-GB" sz="1600" dirty="0"/>
              <a:t>the skills check questions based on topics from Y6. </a:t>
            </a:r>
          </a:p>
        </p:txBody>
      </p:sp>
      <p:pic>
        <p:nvPicPr>
          <p:cNvPr id="3" name="Picture 2" descr="A screenshot of a cell phone&#10;&#10;Description automatically generated">
            <a:extLst>
              <a:ext uri="{FF2B5EF4-FFF2-40B4-BE49-F238E27FC236}">
                <a16:creationId xmlns:a16="http://schemas.microsoft.com/office/drawing/2014/main" id="{BAD3C194-667C-CC4F-898D-0EF15B7F7923}"/>
              </a:ext>
            </a:extLst>
          </p:cNvPr>
          <p:cNvPicPr>
            <a:picLocks noChangeAspect="1"/>
          </p:cNvPicPr>
          <p:nvPr/>
        </p:nvPicPr>
        <p:blipFill>
          <a:blip r:embed="rId2"/>
          <a:stretch>
            <a:fillRect/>
          </a:stretch>
        </p:blipFill>
        <p:spPr>
          <a:xfrm>
            <a:off x="0" y="1767251"/>
            <a:ext cx="6858000" cy="4862102"/>
          </a:xfrm>
          <a:prstGeom prst="rect">
            <a:avLst/>
          </a:prstGeom>
        </p:spPr>
      </p:pic>
      <p:sp>
        <p:nvSpPr>
          <p:cNvPr id="6" name="Rectangle 5">
            <a:extLst>
              <a:ext uri="{FF2B5EF4-FFF2-40B4-BE49-F238E27FC236}">
                <a16:creationId xmlns:a16="http://schemas.microsoft.com/office/drawing/2014/main" id="{F57FB0A7-8D5F-CA49-AF57-5A2754BE3CF6}"/>
              </a:ext>
            </a:extLst>
          </p:cNvPr>
          <p:cNvSpPr/>
          <p:nvPr/>
        </p:nvSpPr>
        <p:spPr>
          <a:xfrm>
            <a:off x="2066544" y="7155430"/>
            <a:ext cx="4653819" cy="2554545"/>
          </a:xfrm>
          <a:prstGeom prst="rect">
            <a:avLst/>
          </a:prstGeom>
          <a:ln w="12700">
            <a:solidFill>
              <a:schemeClr val="tx1"/>
            </a:solidFill>
          </a:ln>
        </p:spPr>
        <p:txBody>
          <a:bodyPr wrap="square">
            <a:spAutoFit/>
          </a:bodyPr>
          <a:lstStyle/>
          <a:p>
            <a:r>
              <a:rPr lang="en-GB" sz="1600" b="1" dirty="0"/>
              <a:t>Pythagoras</a:t>
            </a:r>
            <a:r>
              <a:rPr lang="en-GB" sz="1600" dirty="0"/>
              <a:t> of Samos was a famous Greek Mathematician and Philosopher (c. 570 – c. 495 BC). He is best known for the proof of the important </a:t>
            </a:r>
            <a:r>
              <a:rPr lang="en-GB" sz="1600" dirty="0">
                <a:hlinkClick r:id="rId3" tooltip="Pythagorean theorem">
                  <a:extLst>
                    <a:ext uri="{A12FA001-AC4F-418D-AE19-62706E023703}">
                      <ahyp:hlinkClr xmlns:ahyp="http://schemas.microsoft.com/office/drawing/2018/hyperlinkcolor" val="tx"/>
                    </a:ext>
                  </a:extLst>
                </a:hlinkClick>
              </a:rPr>
              <a:t>Pythagorean theorem</a:t>
            </a:r>
            <a:r>
              <a:rPr lang="en-GB" sz="1600" dirty="0"/>
              <a:t>, which is about right angled triangles. He started a group of Mathematicians, called the Pythagoreans, who worshiped numbers and lived like monks. </a:t>
            </a:r>
          </a:p>
          <a:p>
            <a:endParaRPr lang="en-GB" sz="1600" dirty="0"/>
          </a:p>
          <a:p>
            <a:r>
              <a:rPr lang="en-GB" sz="1600" dirty="0"/>
              <a:t>Can you find out what the Pythagorean theorem is? You will use it in Year 9. </a:t>
            </a:r>
          </a:p>
        </p:txBody>
      </p:sp>
      <p:pic>
        <p:nvPicPr>
          <p:cNvPr id="12" name="Picture 11" descr="A picture containing sitting&#10;&#10;Description automatically generated">
            <a:extLst>
              <a:ext uri="{FF2B5EF4-FFF2-40B4-BE49-F238E27FC236}">
                <a16:creationId xmlns:a16="http://schemas.microsoft.com/office/drawing/2014/main" id="{EEBC4C2A-3D93-9441-A9D9-ABAF30AAADE5}"/>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837473B0-CC2E-450A-ABE3-18F120FF3D39}">
                <a1611:picAttrSrcUrl xmlns:a1611="http://schemas.microsoft.com/office/drawing/2016/11/main" r:id="rId6"/>
              </a:ext>
            </a:extLst>
          </a:blip>
          <a:stretch>
            <a:fillRect/>
          </a:stretch>
        </p:blipFill>
        <p:spPr>
          <a:xfrm>
            <a:off x="357047" y="6754449"/>
            <a:ext cx="1524000" cy="1384300"/>
          </a:xfrm>
          <a:prstGeom prst="rect">
            <a:avLst/>
          </a:prstGeom>
        </p:spPr>
      </p:pic>
      <p:sp>
        <p:nvSpPr>
          <p:cNvPr id="15" name="Oval Callout 14">
            <a:extLst>
              <a:ext uri="{FF2B5EF4-FFF2-40B4-BE49-F238E27FC236}">
                <a16:creationId xmlns:a16="http://schemas.microsoft.com/office/drawing/2014/main" id="{70DFC324-E028-0744-992D-A838E582BC58}"/>
              </a:ext>
            </a:extLst>
          </p:cNvPr>
          <p:cNvSpPr/>
          <p:nvPr/>
        </p:nvSpPr>
        <p:spPr>
          <a:xfrm>
            <a:off x="360452" y="8432702"/>
            <a:ext cx="1613343" cy="917575"/>
          </a:xfrm>
          <a:prstGeom prst="wedgeEllipseCallout">
            <a:avLst>
              <a:gd name="adj1" fmla="val -75989"/>
              <a:gd name="adj2" fmla="val 1169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Mrs Beveridge’s favourite Mathematician</a:t>
            </a:r>
          </a:p>
        </p:txBody>
      </p:sp>
      <p:sp>
        <p:nvSpPr>
          <p:cNvPr id="8" name="Oval Callout 7">
            <a:extLst>
              <a:ext uri="{FF2B5EF4-FFF2-40B4-BE49-F238E27FC236}">
                <a16:creationId xmlns:a16="http://schemas.microsoft.com/office/drawing/2014/main" id="{F17A2819-37F7-BF4E-9475-F91085F5E550}"/>
              </a:ext>
            </a:extLst>
          </p:cNvPr>
          <p:cNvSpPr/>
          <p:nvPr/>
        </p:nvSpPr>
        <p:spPr>
          <a:xfrm>
            <a:off x="4296484" y="189653"/>
            <a:ext cx="1664208" cy="756739"/>
          </a:xfrm>
          <a:prstGeom prst="wedgeEllipseCallout">
            <a:avLst>
              <a:gd name="adj1" fmla="val 67559"/>
              <a:gd name="adj2" fmla="val -882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Mr </a:t>
            </a:r>
            <a:r>
              <a:rPr lang="en-GB" sz="1050" dirty="0" err="1">
                <a:solidFill>
                  <a:schemeClr val="tx1"/>
                </a:solidFill>
              </a:rPr>
              <a:t>Cowlinshaw’s</a:t>
            </a:r>
            <a:r>
              <a:rPr lang="en-GB" sz="1050" dirty="0">
                <a:solidFill>
                  <a:schemeClr val="tx1"/>
                </a:solidFill>
              </a:rPr>
              <a:t> favourite number is the product of</a:t>
            </a:r>
          </a:p>
          <a:p>
            <a:pPr algn="ctr"/>
            <a:r>
              <a:rPr lang="en-GB" sz="1050" dirty="0">
                <a:solidFill>
                  <a:schemeClr val="tx1"/>
                </a:solidFill>
              </a:rPr>
              <a:t> 3 x 3 x 3</a:t>
            </a:r>
          </a:p>
        </p:txBody>
      </p:sp>
      <p:pic>
        <p:nvPicPr>
          <p:cNvPr id="10" name="irc_mi" descr="Image result for ysgol Rhiwab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5646" y="12776"/>
            <a:ext cx="740536" cy="95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9641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1770</TotalTime>
  <Words>1003</Words>
  <Application>Microsoft Office PowerPoint</Application>
  <PresentationFormat>A4 Paper (210x297 mm)</PresentationFormat>
  <Paragraphs>157</Paragraphs>
  <Slides>15</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KG WhY yOu GoTtA Be So MeAn</vt:lpstr>
      <vt:lpstr>Cambria Math</vt:lpstr>
      <vt:lpstr>Open Sans</vt:lpstr>
      <vt:lpstr>Calibri Light</vt:lpstr>
      <vt:lpstr>arial</vt:lpstr>
      <vt:lpstr>calendar note tfb</vt:lpstr>
      <vt:lpstr>Delicious Adventures</vt:lpstr>
      <vt:lpstr>Home</vt:lpstr>
      <vt:lpstr>Calibri</vt:lpstr>
      <vt:lpstr>arial</vt:lpstr>
      <vt:lpstr>Office Theme</vt:lpstr>
      <vt:lpstr>PowerPoint Presentation</vt:lpstr>
      <vt:lpstr> </vt:lpstr>
      <vt:lpstr>PowerPoint Presentation</vt:lpstr>
      <vt:lpstr>The 24 game… </vt:lpstr>
      <vt:lpstr>PowerPoint Presentation</vt:lpstr>
      <vt:lpstr>PowerPoint Presentation</vt:lpstr>
      <vt:lpstr>PowerPoint Presentation</vt:lpstr>
      <vt:lpstr>PowerPoint Presentation</vt:lpstr>
      <vt:lpstr>PowerPoint Presentation</vt:lpstr>
      <vt:lpstr>The calculator transformation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Beveridge</dc:creator>
  <cp:lastModifiedBy>Emma Beveridge</cp:lastModifiedBy>
  <cp:revision>26</cp:revision>
  <dcterms:created xsi:type="dcterms:W3CDTF">2020-05-20T14:59:33Z</dcterms:created>
  <dcterms:modified xsi:type="dcterms:W3CDTF">2020-06-12T12:33:23Z</dcterms:modified>
</cp:coreProperties>
</file>