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61" r:id="rId4"/>
    <p:sldId id="262" r:id="rId5"/>
    <p:sldId id="263"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0"/>
  </p:normalViewPr>
  <p:slideViewPr>
    <p:cSldViewPr snapToGrid="0" snapToObjects="1">
      <p:cViewPr varScale="1">
        <p:scale>
          <a:sx n="69" d="100"/>
          <a:sy n="69" d="100"/>
        </p:scale>
        <p:origin x="5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A7C6D4-BB43-354C-B86E-0ADE3B5C7EDB}"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08802-5CDF-D74E-9374-1680A19A1AA4}" type="slidenum">
              <a:rPr lang="en-GB" smtClean="0"/>
              <a:t>‹#›</a:t>
            </a:fld>
            <a:endParaRPr lang="en-GB"/>
          </a:p>
        </p:txBody>
      </p:sp>
    </p:spTree>
    <p:extLst>
      <p:ext uri="{BB962C8B-B14F-4D97-AF65-F5344CB8AC3E}">
        <p14:creationId xmlns:p14="http://schemas.microsoft.com/office/powerpoint/2010/main" val="1913097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7C6D4-BB43-354C-B86E-0ADE3B5C7EDB}"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08802-5CDF-D74E-9374-1680A19A1AA4}" type="slidenum">
              <a:rPr lang="en-GB" smtClean="0"/>
              <a:t>‹#›</a:t>
            </a:fld>
            <a:endParaRPr lang="en-GB"/>
          </a:p>
        </p:txBody>
      </p:sp>
    </p:spTree>
    <p:extLst>
      <p:ext uri="{BB962C8B-B14F-4D97-AF65-F5344CB8AC3E}">
        <p14:creationId xmlns:p14="http://schemas.microsoft.com/office/powerpoint/2010/main" val="71189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7C6D4-BB43-354C-B86E-0ADE3B5C7EDB}"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08802-5CDF-D74E-9374-1680A19A1AA4}" type="slidenum">
              <a:rPr lang="en-GB" smtClean="0"/>
              <a:t>‹#›</a:t>
            </a:fld>
            <a:endParaRPr lang="en-GB"/>
          </a:p>
        </p:txBody>
      </p:sp>
    </p:spTree>
    <p:extLst>
      <p:ext uri="{BB962C8B-B14F-4D97-AF65-F5344CB8AC3E}">
        <p14:creationId xmlns:p14="http://schemas.microsoft.com/office/powerpoint/2010/main" val="1066951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7C6D4-BB43-354C-B86E-0ADE3B5C7EDB}"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08802-5CDF-D74E-9374-1680A19A1AA4}" type="slidenum">
              <a:rPr lang="en-GB" smtClean="0"/>
              <a:t>‹#›</a:t>
            </a:fld>
            <a:endParaRPr lang="en-GB"/>
          </a:p>
        </p:txBody>
      </p:sp>
    </p:spTree>
    <p:extLst>
      <p:ext uri="{BB962C8B-B14F-4D97-AF65-F5344CB8AC3E}">
        <p14:creationId xmlns:p14="http://schemas.microsoft.com/office/powerpoint/2010/main" val="2009494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A7C6D4-BB43-354C-B86E-0ADE3B5C7EDB}"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08802-5CDF-D74E-9374-1680A19A1AA4}" type="slidenum">
              <a:rPr lang="en-GB" smtClean="0"/>
              <a:t>‹#›</a:t>
            </a:fld>
            <a:endParaRPr lang="en-GB"/>
          </a:p>
        </p:txBody>
      </p:sp>
    </p:spTree>
    <p:extLst>
      <p:ext uri="{BB962C8B-B14F-4D97-AF65-F5344CB8AC3E}">
        <p14:creationId xmlns:p14="http://schemas.microsoft.com/office/powerpoint/2010/main" val="3147613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A7C6D4-BB43-354C-B86E-0ADE3B5C7EDB}"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D08802-5CDF-D74E-9374-1680A19A1AA4}" type="slidenum">
              <a:rPr lang="en-GB" smtClean="0"/>
              <a:t>‹#›</a:t>
            </a:fld>
            <a:endParaRPr lang="en-GB"/>
          </a:p>
        </p:txBody>
      </p:sp>
    </p:spTree>
    <p:extLst>
      <p:ext uri="{BB962C8B-B14F-4D97-AF65-F5344CB8AC3E}">
        <p14:creationId xmlns:p14="http://schemas.microsoft.com/office/powerpoint/2010/main" val="3522343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A7C6D4-BB43-354C-B86E-0ADE3B5C7EDB}" type="datetimeFigureOut">
              <a:rPr lang="en-GB" smtClean="0"/>
              <a:t>18/03/2020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D08802-5CDF-D74E-9374-1680A19A1AA4}" type="slidenum">
              <a:rPr lang="en-GB" smtClean="0"/>
              <a:t>‹#›</a:t>
            </a:fld>
            <a:endParaRPr lang="en-GB"/>
          </a:p>
        </p:txBody>
      </p:sp>
    </p:spTree>
    <p:extLst>
      <p:ext uri="{BB962C8B-B14F-4D97-AF65-F5344CB8AC3E}">
        <p14:creationId xmlns:p14="http://schemas.microsoft.com/office/powerpoint/2010/main" val="126370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7C6D4-BB43-354C-B86E-0ADE3B5C7EDB}" type="datetimeFigureOut">
              <a:rPr lang="en-GB" smtClean="0"/>
              <a:t>18/03/2020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D08802-5CDF-D74E-9374-1680A19A1AA4}" type="slidenum">
              <a:rPr lang="en-GB" smtClean="0"/>
              <a:t>‹#›</a:t>
            </a:fld>
            <a:endParaRPr lang="en-GB"/>
          </a:p>
        </p:txBody>
      </p:sp>
    </p:spTree>
    <p:extLst>
      <p:ext uri="{BB962C8B-B14F-4D97-AF65-F5344CB8AC3E}">
        <p14:creationId xmlns:p14="http://schemas.microsoft.com/office/powerpoint/2010/main" val="290285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A7C6D4-BB43-354C-B86E-0ADE3B5C7EDB}" type="datetimeFigureOut">
              <a:rPr lang="en-GB" smtClean="0"/>
              <a:t>18/03/2020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D08802-5CDF-D74E-9374-1680A19A1AA4}" type="slidenum">
              <a:rPr lang="en-GB" smtClean="0"/>
              <a:t>‹#›</a:t>
            </a:fld>
            <a:endParaRPr lang="en-GB"/>
          </a:p>
        </p:txBody>
      </p:sp>
    </p:spTree>
    <p:extLst>
      <p:ext uri="{BB962C8B-B14F-4D97-AF65-F5344CB8AC3E}">
        <p14:creationId xmlns:p14="http://schemas.microsoft.com/office/powerpoint/2010/main" val="3549621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A7C6D4-BB43-354C-B86E-0ADE3B5C7EDB}"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D08802-5CDF-D74E-9374-1680A19A1AA4}" type="slidenum">
              <a:rPr lang="en-GB" smtClean="0"/>
              <a:t>‹#›</a:t>
            </a:fld>
            <a:endParaRPr lang="en-GB"/>
          </a:p>
        </p:txBody>
      </p:sp>
    </p:spTree>
    <p:extLst>
      <p:ext uri="{BB962C8B-B14F-4D97-AF65-F5344CB8AC3E}">
        <p14:creationId xmlns:p14="http://schemas.microsoft.com/office/powerpoint/2010/main" val="4290066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A7C6D4-BB43-354C-B86E-0ADE3B5C7EDB}"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D08802-5CDF-D74E-9374-1680A19A1AA4}" type="slidenum">
              <a:rPr lang="en-GB" smtClean="0"/>
              <a:t>‹#›</a:t>
            </a:fld>
            <a:endParaRPr lang="en-GB"/>
          </a:p>
        </p:txBody>
      </p:sp>
    </p:spTree>
    <p:extLst>
      <p:ext uri="{BB962C8B-B14F-4D97-AF65-F5344CB8AC3E}">
        <p14:creationId xmlns:p14="http://schemas.microsoft.com/office/powerpoint/2010/main" val="79760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7C6D4-BB43-354C-B86E-0ADE3B5C7EDB}" type="datetimeFigureOut">
              <a:rPr lang="en-GB" smtClean="0"/>
              <a:t>18/03/2020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08802-5CDF-D74E-9374-1680A19A1AA4}" type="slidenum">
              <a:rPr lang="en-GB" smtClean="0"/>
              <a:t>‹#›</a:t>
            </a:fld>
            <a:endParaRPr lang="en-GB"/>
          </a:p>
        </p:txBody>
      </p:sp>
    </p:spTree>
    <p:extLst>
      <p:ext uri="{BB962C8B-B14F-4D97-AF65-F5344CB8AC3E}">
        <p14:creationId xmlns:p14="http://schemas.microsoft.com/office/powerpoint/2010/main" val="3106576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178EC1-0088-4444-82DF-F78A2F156015}"/>
              </a:ext>
            </a:extLst>
          </p:cNvPr>
          <p:cNvSpPr/>
          <p:nvPr/>
        </p:nvSpPr>
        <p:spPr>
          <a:xfrm>
            <a:off x="0" y="1"/>
            <a:ext cx="3756454" cy="68580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 name="TextBox 5">
            <a:extLst>
              <a:ext uri="{FF2B5EF4-FFF2-40B4-BE49-F238E27FC236}">
                <a16:creationId xmlns:a16="http://schemas.microsoft.com/office/drawing/2014/main" id="{D515925D-ED3A-B048-9907-5C9F4FB19882}"/>
              </a:ext>
            </a:extLst>
          </p:cNvPr>
          <p:cNvSpPr txBox="1"/>
          <p:nvPr/>
        </p:nvSpPr>
        <p:spPr>
          <a:xfrm>
            <a:off x="0" y="24711"/>
            <a:ext cx="3756454" cy="6894195"/>
          </a:xfrm>
          <a:prstGeom prst="rect">
            <a:avLst/>
          </a:prstGeom>
          <a:noFill/>
        </p:spPr>
        <p:txBody>
          <a:bodyPr wrap="square" rtlCol="0">
            <a:spAutoFit/>
          </a:bodyPr>
          <a:lstStyle/>
          <a:p>
            <a:pPr algn="ctr"/>
            <a:r>
              <a:rPr lang="en-GB" sz="1700" b="1" u="sng" dirty="0">
                <a:latin typeface="Georgia" panose="02040502050405020303" pitchFamily="18" charset="0"/>
              </a:rPr>
              <a:t>Source C</a:t>
            </a:r>
          </a:p>
          <a:p>
            <a:pPr algn="ctr"/>
            <a:endParaRPr lang="en-GB" sz="1200" b="1" u="sng" dirty="0">
              <a:latin typeface="Georgia" panose="02040502050405020303" pitchFamily="18" charset="0"/>
            </a:endParaRPr>
          </a:p>
          <a:p>
            <a:r>
              <a:rPr lang="en-GB" sz="1700" dirty="0">
                <a:latin typeface="Georgia" panose="02040502050405020303" pitchFamily="18" charset="0"/>
              </a:rPr>
              <a:t>My wife obtained a job as a house-to-house saleswoman, and was able to earn a few shillings to supplement our dole income. This strained our relationship. It was a burden on her and constant bickering over money matters, usually culminating in threats to leave from both of us. The final blow came when the means test was put into operation. Eventually, after the most heart-breaking period of my life, both my wife and son, who had just begun to earn a few shillings, told me to get out, as I was living on them and taking the food they needed.</a:t>
            </a:r>
          </a:p>
          <a:p>
            <a:endParaRPr lang="en-GB" sz="1400" dirty="0">
              <a:latin typeface="Georgia" panose="02040502050405020303" pitchFamily="18" charset="0"/>
            </a:endParaRPr>
          </a:p>
          <a:p>
            <a:pPr algn="ctr"/>
            <a:r>
              <a:rPr lang="en-GB" sz="1700" i="1" dirty="0">
                <a:latin typeface="Georgia" panose="02040502050405020303" pitchFamily="18" charset="0"/>
              </a:rPr>
              <a:t>An unemployed man describes the effects of the means test on his life in 1933</a:t>
            </a:r>
            <a:endParaRPr lang="en-GB" sz="1700" dirty="0">
              <a:latin typeface="Georgia" panose="02040502050405020303" pitchFamily="18" charset="0"/>
            </a:endParaRPr>
          </a:p>
          <a:p>
            <a:pPr algn="ctr"/>
            <a:endParaRPr lang="en-GB" sz="1100" dirty="0">
              <a:latin typeface="Georgia" panose="02040502050405020303" pitchFamily="18" charset="0"/>
            </a:endParaRPr>
          </a:p>
          <a:p>
            <a:pPr algn="ctr"/>
            <a:r>
              <a:rPr lang="en-GB" sz="1700" b="1" dirty="0">
                <a:latin typeface="Georgia" panose="02040502050405020303" pitchFamily="18" charset="0"/>
              </a:rPr>
              <a:t>To what extent does source C accurately explain the effects of the means test?	[6]</a:t>
            </a:r>
            <a:endParaRPr lang="en-GB" sz="1700" dirty="0">
              <a:latin typeface="Georgia" panose="02040502050405020303" pitchFamily="18" charset="0"/>
            </a:endParaRPr>
          </a:p>
        </p:txBody>
      </p:sp>
      <p:sp>
        <p:nvSpPr>
          <p:cNvPr id="7" name="TextBox 6">
            <a:extLst>
              <a:ext uri="{FF2B5EF4-FFF2-40B4-BE49-F238E27FC236}">
                <a16:creationId xmlns:a16="http://schemas.microsoft.com/office/drawing/2014/main" id="{6FF4182E-68B2-614D-8B43-C2F4AE86A678}"/>
              </a:ext>
            </a:extLst>
          </p:cNvPr>
          <p:cNvSpPr txBox="1"/>
          <p:nvPr/>
        </p:nvSpPr>
        <p:spPr>
          <a:xfrm>
            <a:off x="3756454" y="6483"/>
            <a:ext cx="5412260" cy="6863417"/>
          </a:xfrm>
          <a:prstGeom prst="rect">
            <a:avLst/>
          </a:prstGeom>
          <a:noFill/>
        </p:spPr>
        <p:txBody>
          <a:bodyPr wrap="square" rtlCol="0">
            <a:spAutoFit/>
          </a:bodyPr>
          <a:lstStyle/>
          <a:p>
            <a:r>
              <a:rPr lang="en-GB" sz="1600" b="1" dirty="0">
                <a:latin typeface="Georgia" panose="02040502050405020303" pitchFamily="18" charset="0"/>
              </a:rPr>
              <a:t>Content</a:t>
            </a:r>
            <a:r>
              <a:rPr lang="en-GB" sz="1600" dirty="0">
                <a:latin typeface="Georgia" panose="02040502050405020303" pitchFamily="18" charset="0"/>
              </a:rPr>
              <a:t>: ________________________________________ ________________________________________________________________________________</a:t>
            </a:r>
          </a:p>
          <a:p>
            <a:endParaRPr lang="en-GB" sz="1000" dirty="0">
              <a:latin typeface="Georgia" panose="02040502050405020303" pitchFamily="18" charset="0"/>
            </a:endParaRPr>
          </a:p>
          <a:p>
            <a:r>
              <a:rPr lang="en-GB" sz="1600" b="1" dirty="0">
                <a:latin typeface="Georgia" panose="02040502050405020303" pitchFamily="18" charset="0"/>
              </a:rPr>
              <a:t>Own knowledge</a:t>
            </a:r>
            <a:r>
              <a:rPr lang="en-GB" sz="1600" dirty="0">
                <a:latin typeface="Georgia" panose="02040502050405020303" pitchFamily="18" charset="0"/>
              </a:rPr>
              <a:t>: (is the content accurate? Anything missing?)</a:t>
            </a:r>
          </a:p>
          <a:p>
            <a:r>
              <a:rPr lang="en-GB" sz="1600" dirty="0">
                <a:latin typeface="Georgia" panose="02040502050405020303" pitchFamily="18" charset="0"/>
              </a:rPr>
              <a:t>________________________________________ ________________________________________________________________________________________________________________________</a:t>
            </a:r>
          </a:p>
          <a:p>
            <a:endParaRPr lang="en-GB" sz="1000" dirty="0">
              <a:latin typeface="Georgia" panose="02040502050405020303" pitchFamily="18" charset="0"/>
            </a:endParaRPr>
          </a:p>
          <a:p>
            <a:r>
              <a:rPr lang="en-GB" sz="1600" b="1" dirty="0">
                <a:latin typeface="Georgia" panose="02040502050405020303" pitchFamily="18" charset="0"/>
              </a:rPr>
              <a:t>Origin</a:t>
            </a:r>
            <a:r>
              <a:rPr lang="en-GB" sz="1600" dirty="0">
                <a:latin typeface="Georgia" panose="02040502050405020303" pitchFamily="18" charset="0"/>
              </a:rPr>
              <a:t>: (who, when, why written)</a:t>
            </a:r>
          </a:p>
          <a:p>
            <a:r>
              <a:rPr lang="en-GB" sz="1600" dirty="0">
                <a:latin typeface="Georgia" panose="02040502050405020303" pitchFamily="18" charset="0"/>
              </a:rPr>
              <a:t>________________________________________ ________________________________________________________________________________________________________________________________________________________________</a:t>
            </a:r>
          </a:p>
          <a:p>
            <a:endParaRPr lang="en-GB" sz="1000" dirty="0">
              <a:latin typeface="Georgia" panose="02040502050405020303" pitchFamily="18" charset="0"/>
            </a:endParaRPr>
          </a:p>
          <a:p>
            <a:r>
              <a:rPr lang="en-GB" sz="1600" b="1" dirty="0">
                <a:latin typeface="Georgia" panose="02040502050405020303" pitchFamily="18" charset="0"/>
              </a:rPr>
              <a:t>Reliability</a:t>
            </a:r>
            <a:r>
              <a:rPr lang="en-GB" sz="1600" dirty="0">
                <a:latin typeface="Georgia" panose="02040502050405020303" pitchFamily="18" charset="0"/>
              </a:rPr>
              <a:t>: (does the origin effect it?)</a:t>
            </a:r>
          </a:p>
          <a:p>
            <a:r>
              <a:rPr lang="en-GB" sz="1600" dirty="0">
                <a:latin typeface="Georgia" panose="02040502050405020303" pitchFamily="18" charset="0"/>
              </a:rPr>
              <a:t>________________________________________ ________________________________________________________________________________________________________________________</a:t>
            </a:r>
          </a:p>
          <a:p>
            <a:endParaRPr lang="en-GB" sz="1000" dirty="0">
              <a:latin typeface="Georgia" panose="02040502050405020303" pitchFamily="18" charset="0"/>
            </a:endParaRPr>
          </a:p>
          <a:p>
            <a:r>
              <a:rPr lang="en-GB" sz="1600" b="1" dirty="0">
                <a:latin typeface="Georgia" panose="02040502050405020303" pitchFamily="18" charset="0"/>
              </a:rPr>
              <a:t>Judgement</a:t>
            </a:r>
            <a:r>
              <a:rPr lang="en-GB" sz="1600" dirty="0">
                <a:latin typeface="Georgia" panose="02040502050405020303" pitchFamily="18" charset="0"/>
              </a:rPr>
              <a:t>: (answer the question)</a:t>
            </a:r>
          </a:p>
          <a:p>
            <a:r>
              <a:rPr lang="en-GB" sz="1600" dirty="0">
                <a:latin typeface="Georgia" panose="02040502050405020303" pitchFamily="18" charset="0"/>
              </a:rPr>
              <a:t>________________________________________ ________________________________________________________________________________</a:t>
            </a:r>
          </a:p>
        </p:txBody>
      </p:sp>
    </p:spTree>
    <p:extLst>
      <p:ext uri="{BB962C8B-B14F-4D97-AF65-F5344CB8AC3E}">
        <p14:creationId xmlns:p14="http://schemas.microsoft.com/office/powerpoint/2010/main" val="1654638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178EC1-0088-4444-82DF-F78A2F156015}"/>
              </a:ext>
            </a:extLst>
          </p:cNvPr>
          <p:cNvSpPr/>
          <p:nvPr/>
        </p:nvSpPr>
        <p:spPr>
          <a:xfrm>
            <a:off x="0" y="1"/>
            <a:ext cx="4040658" cy="68580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 name="TextBox 5">
            <a:extLst>
              <a:ext uri="{FF2B5EF4-FFF2-40B4-BE49-F238E27FC236}">
                <a16:creationId xmlns:a16="http://schemas.microsoft.com/office/drawing/2014/main" id="{D515925D-ED3A-B048-9907-5C9F4FB19882}"/>
              </a:ext>
            </a:extLst>
          </p:cNvPr>
          <p:cNvSpPr txBox="1"/>
          <p:nvPr/>
        </p:nvSpPr>
        <p:spPr>
          <a:xfrm>
            <a:off x="-1" y="61782"/>
            <a:ext cx="4040657" cy="6647974"/>
          </a:xfrm>
          <a:prstGeom prst="rect">
            <a:avLst/>
          </a:prstGeom>
          <a:noFill/>
        </p:spPr>
        <p:txBody>
          <a:bodyPr wrap="square" rtlCol="0">
            <a:spAutoFit/>
          </a:bodyPr>
          <a:lstStyle/>
          <a:p>
            <a:pPr algn="ctr"/>
            <a:r>
              <a:rPr lang="en-GB" sz="1600" b="1" u="sng" dirty="0">
                <a:latin typeface="Georgia" panose="02040502050405020303" pitchFamily="18" charset="0"/>
              </a:rPr>
              <a:t>Source C</a:t>
            </a:r>
          </a:p>
          <a:p>
            <a:pPr algn="ctr"/>
            <a:endParaRPr lang="en-GB" sz="1000" b="1" u="sng" dirty="0">
              <a:latin typeface="Georgia" panose="02040502050405020303" pitchFamily="18" charset="0"/>
            </a:endParaRPr>
          </a:p>
          <a:p>
            <a:r>
              <a:rPr lang="en-GB" sz="1600" dirty="0">
                <a:latin typeface="Georgia" panose="02040502050405020303" pitchFamily="18" charset="0"/>
              </a:rPr>
              <a:t>In just one short walk I counted 48 official posters...on hoardings, shelters, buildings, including ones to tell you to eat National Wholemeal Bread, not to waste food, to keep your children in the country, to know where the rest centre is, how to behave in an air raid shelter, to look out in the blackout, to look out for poison gas, to carry your gas mask always, to join the ATS, to fall in with the fire bomb fighters, to register for Civil Defence duties, to help build a plane, to recruit for the Air Training Corps, to Dig for Victory.</a:t>
            </a:r>
          </a:p>
          <a:p>
            <a:endParaRPr lang="en-GB" sz="1000" dirty="0">
              <a:latin typeface="Georgia" panose="02040502050405020303" pitchFamily="18" charset="0"/>
            </a:endParaRPr>
          </a:p>
          <a:p>
            <a:pPr algn="ctr"/>
            <a:r>
              <a:rPr lang="en-GB" sz="1600" dirty="0">
                <a:latin typeface="Georgia" panose="02040502050405020303" pitchFamily="18" charset="0"/>
              </a:rPr>
              <a:t>From an interview with a member of the public by Mass Observation. </a:t>
            </a:r>
          </a:p>
          <a:p>
            <a:endParaRPr lang="en-GB" sz="1000" dirty="0">
              <a:latin typeface="Georgia" panose="02040502050405020303" pitchFamily="18" charset="0"/>
            </a:endParaRPr>
          </a:p>
          <a:p>
            <a:pPr algn="ctr"/>
            <a:r>
              <a:rPr lang="en-GB" sz="1200" i="1" dirty="0">
                <a:latin typeface="Georgia" panose="02040502050405020303" pitchFamily="18" charset="0"/>
              </a:rPr>
              <a:t>(Mass Observation started in 1937 and looked at everyday life in Britain using untrained volunteer observers who kept diaries, answered questionnaires and interviewed members of the public)</a:t>
            </a:r>
          </a:p>
          <a:p>
            <a:pPr algn="ctr"/>
            <a:endParaRPr lang="en-GB" sz="1200" i="1" dirty="0">
              <a:latin typeface="Georgia" panose="02040502050405020303" pitchFamily="18" charset="0"/>
            </a:endParaRPr>
          </a:p>
          <a:p>
            <a:pPr algn="ctr"/>
            <a:r>
              <a:rPr lang="en-GB" sz="1600" b="1" dirty="0">
                <a:latin typeface="Georgia" panose="02040502050405020303" pitchFamily="18" charset="0"/>
              </a:rPr>
              <a:t>To what extent does source C accurately explain how the government made use of propaganda during the Second World War?</a:t>
            </a:r>
            <a:endParaRPr lang="en-GB" sz="1100" i="1" dirty="0">
              <a:latin typeface="Georgia" panose="02040502050405020303" pitchFamily="18" charset="0"/>
            </a:endParaRPr>
          </a:p>
        </p:txBody>
      </p:sp>
      <p:sp>
        <p:nvSpPr>
          <p:cNvPr id="7" name="TextBox 6">
            <a:extLst>
              <a:ext uri="{FF2B5EF4-FFF2-40B4-BE49-F238E27FC236}">
                <a16:creationId xmlns:a16="http://schemas.microsoft.com/office/drawing/2014/main" id="{6FF4182E-68B2-614D-8B43-C2F4AE86A678}"/>
              </a:ext>
            </a:extLst>
          </p:cNvPr>
          <p:cNvSpPr txBox="1"/>
          <p:nvPr/>
        </p:nvSpPr>
        <p:spPr>
          <a:xfrm>
            <a:off x="4040656" y="-11252"/>
            <a:ext cx="5128055" cy="6955750"/>
          </a:xfrm>
          <a:prstGeom prst="rect">
            <a:avLst/>
          </a:prstGeom>
          <a:noFill/>
        </p:spPr>
        <p:txBody>
          <a:bodyPr wrap="square" rtlCol="0">
            <a:spAutoFit/>
          </a:bodyPr>
          <a:lstStyle/>
          <a:p>
            <a:r>
              <a:rPr lang="en-GB" sz="1600" b="1" dirty="0">
                <a:latin typeface="Georgia" panose="02040502050405020303" pitchFamily="18" charset="0"/>
              </a:rPr>
              <a:t>Content</a:t>
            </a:r>
            <a:r>
              <a:rPr lang="en-GB" sz="1600" dirty="0">
                <a:latin typeface="Georgia" panose="02040502050405020303" pitchFamily="18" charset="0"/>
              </a:rPr>
              <a:t>: _____________________________________ __________________________________________________________________________</a:t>
            </a:r>
          </a:p>
          <a:p>
            <a:endParaRPr lang="en-GB" sz="1000" dirty="0">
              <a:latin typeface="Georgia" panose="02040502050405020303" pitchFamily="18" charset="0"/>
            </a:endParaRPr>
          </a:p>
          <a:p>
            <a:r>
              <a:rPr lang="en-GB" sz="1600" b="1" dirty="0">
                <a:latin typeface="Georgia" panose="02040502050405020303" pitchFamily="18" charset="0"/>
              </a:rPr>
              <a:t>Own knowledge</a:t>
            </a:r>
            <a:r>
              <a:rPr lang="en-GB" sz="1600" dirty="0">
                <a:latin typeface="Georgia" panose="02040502050405020303" pitchFamily="18" charset="0"/>
              </a:rPr>
              <a:t>: (is the content accurate? Anything missing?)</a:t>
            </a:r>
          </a:p>
          <a:p>
            <a:r>
              <a:rPr lang="en-GB" sz="1600" dirty="0">
                <a:latin typeface="Georgia" panose="02040502050405020303" pitchFamily="18" charset="0"/>
              </a:rPr>
              <a:t>_____________________________________ _______________________________________________________________________________________________________________</a:t>
            </a:r>
          </a:p>
          <a:p>
            <a:endParaRPr lang="en-GB" sz="1000" dirty="0">
              <a:latin typeface="Georgia" panose="02040502050405020303" pitchFamily="18" charset="0"/>
            </a:endParaRPr>
          </a:p>
          <a:p>
            <a:r>
              <a:rPr lang="en-GB" sz="1600" b="1" dirty="0">
                <a:latin typeface="Georgia" panose="02040502050405020303" pitchFamily="18" charset="0"/>
              </a:rPr>
              <a:t>Origin</a:t>
            </a:r>
            <a:r>
              <a:rPr lang="en-GB" sz="1600" dirty="0">
                <a:latin typeface="Georgia" panose="02040502050405020303" pitchFamily="18" charset="0"/>
              </a:rPr>
              <a:t>: (who, when, why written)</a:t>
            </a:r>
          </a:p>
          <a:p>
            <a:r>
              <a:rPr lang="en-GB" sz="1600" dirty="0">
                <a:latin typeface="Georgia" panose="02040502050405020303" pitchFamily="18" charset="0"/>
              </a:rPr>
              <a:t>_____________________________________ ____________________________________________________________________________________________________________________________________________________</a:t>
            </a:r>
          </a:p>
          <a:p>
            <a:endParaRPr lang="en-GB" sz="1000" dirty="0">
              <a:latin typeface="Georgia" panose="02040502050405020303" pitchFamily="18" charset="0"/>
            </a:endParaRPr>
          </a:p>
          <a:p>
            <a:r>
              <a:rPr lang="en-GB" sz="1600" b="1" dirty="0">
                <a:latin typeface="Georgia" panose="02040502050405020303" pitchFamily="18" charset="0"/>
              </a:rPr>
              <a:t>Reliability</a:t>
            </a:r>
            <a:r>
              <a:rPr lang="en-GB" sz="1600" dirty="0">
                <a:latin typeface="Georgia" panose="02040502050405020303" pitchFamily="18" charset="0"/>
              </a:rPr>
              <a:t>: (does the origin effect it?)</a:t>
            </a:r>
          </a:p>
          <a:p>
            <a:r>
              <a:rPr lang="en-GB" sz="1600" dirty="0">
                <a:latin typeface="Georgia" panose="02040502050405020303" pitchFamily="18" charset="0"/>
              </a:rPr>
              <a:t>_____________________________________ _______________________________________________________________________________________________________________</a:t>
            </a:r>
            <a:endParaRPr lang="en-GB" sz="1000" dirty="0">
              <a:latin typeface="Georgia" panose="02040502050405020303" pitchFamily="18" charset="0"/>
            </a:endParaRPr>
          </a:p>
          <a:p>
            <a:r>
              <a:rPr lang="en-GB" sz="1600" b="1" dirty="0">
                <a:latin typeface="Georgia" panose="02040502050405020303" pitchFamily="18" charset="0"/>
              </a:rPr>
              <a:t>Judgement</a:t>
            </a:r>
            <a:r>
              <a:rPr lang="en-GB" sz="1600" dirty="0">
                <a:latin typeface="Georgia" panose="02040502050405020303" pitchFamily="18" charset="0"/>
              </a:rPr>
              <a:t>: (answer the question)</a:t>
            </a:r>
          </a:p>
          <a:p>
            <a:r>
              <a:rPr lang="en-GB" sz="1600" dirty="0">
                <a:latin typeface="Georgia" panose="02040502050405020303" pitchFamily="18" charset="0"/>
              </a:rPr>
              <a:t>_____________________________________ __________________________________________________________________________</a:t>
            </a:r>
          </a:p>
        </p:txBody>
      </p:sp>
    </p:spTree>
    <p:extLst>
      <p:ext uri="{BB962C8B-B14F-4D97-AF65-F5344CB8AC3E}">
        <p14:creationId xmlns:p14="http://schemas.microsoft.com/office/powerpoint/2010/main" val="2970715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178EC1-0088-4444-82DF-F78A2F156015}"/>
              </a:ext>
            </a:extLst>
          </p:cNvPr>
          <p:cNvSpPr/>
          <p:nvPr/>
        </p:nvSpPr>
        <p:spPr>
          <a:xfrm>
            <a:off x="0" y="1"/>
            <a:ext cx="4201296" cy="68580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 name="TextBox 5">
            <a:extLst>
              <a:ext uri="{FF2B5EF4-FFF2-40B4-BE49-F238E27FC236}">
                <a16:creationId xmlns:a16="http://schemas.microsoft.com/office/drawing/2014/main" id="{D515925D-ED3A-B048-9907-5C9F4FB19882}"/>
              </a:ext>
            </a:extLst>
          </p:cNvPr>
          <p:cNvSpPr txBox="1"/>
          <p:nvPr/>
        </p:nvSpPr>
        <p:spPr>
          <a:xfrm>
            <a:off x="0" y="24711"/>
            <a:ext cx="4201297" cy="7048083"/>
          </a:xfrm>
          <a:prstGeom prst="rect">
            <a:avLst/>
          </a:prstGeom>
          <a:noFill/>
        </p:spPr>
        <p:txBody>
          <a:bodyPr wrap="square" rtlCol="0">
            <a:spAutoFit/>
          </a:bodyPr>
          <a:lstStyle/>
          <a:p>
            <a:pPr algn="ctr"/>
            <a:r>
              <a:rPr lang="en-GB" sz="1600" b="1" u="sng" dirty="0">
                <a:latin typeface="Georgia" panose="02040502050405020303" pitchFamily="18" charset="0"/>
              </a:rPr>
              <a:t>Source C</a:t>
            </a:r>
          </a:p>
          <a:p>
            <a:pPr algn="ctr"/>
            <a:endParaRPr lang="en-GB" sz="1000" b="1" u="sng" dirty="0">
              <a:latin typeface="Georgia" panose="02040502050405020303" pitchFamily="18" charset="0"/>
            </a:endParaRPr>
          </a:p>
          <a:p>
            <a:r>
              <a:rPr lang="en-GB" sz="1600" dirty="0">
                <a:latin typeface="Georgia" panose="02040502050405020303" pitchFamily="18" charset="0"/>
              </a:rPr>
              <a:t>Gary </a:t>
            </a:r>
            <a:r>
              <a:rPr lang="en-GB" sz="1600" dirty="0" err="1">
                <a:latin typeface="Georgia" panose="02040502050405020303" pitchFamily="18" charset="0"/>
              </a:rPr>
              <a:t>Allighan</a:t>
            </a:r>
            <a:r>
              <a:rPr lang="en-GB" sz="1600" dirty="0">
                <a:latin typeface="Georgia" panose="02040502050405020303" pitchFamily="18" charset="0"/>
              </a:rPr>
              <a:t> of the Daily Mail reports that: 'unpleasant stories of ex-servicemen being treated harshly at work' are reaching his demobilisation help desk. 1 have been told of young foremen making ex men look foolish before the rest of the workers because they were not so adept with their tools... that kind of attitude is despicable. It is hard enough to come back from the Forces and find that their pre-Service subordinates have become foremen without having to be humiliated. </a:t>
            </a:r>
            <a:r>
              <a:rPr lang="en-GB" sz="1600" dirty="0" err="1">
                <a:latin typeface="Georgia" panose="02040502050405020303" pitchFamily="18" charset="0"/>
              </a:rPr>
              <a:t>Allighan</a:t>
            </a:r>
            <a:r>
              <a:rPr lang="en-GB" sz="1600" dirty="0">
                <a:latin typeface="Georgia" panose="02040502050405020303" pitchFamily="18" charset="0"/>
              </a:rPr>
              <a:t> has a word of advice for the demobilised: Don't, for your own peace of mind come back into civilian life with any illusions. This is still a hard world. It would have been much harder had Hitler won.</a:t>
            </a:r>
          </a:p>
          <a:p>
            <a:endParaRPr lang="en-GB" sz="1000" i="1" dirty="0">
              <a:latin typeface="Georgia" panose="02040502050405020303" pitchFamily="18" charset="0"/>
            </a:endParaRPr>
          </a:p>
          <a:p>
            <a:pPr algn="ctr"/>
            <a:r>
              <a:rPr lang="en-GB" sz="1600" i="1" dirty="0">
                <a:latin typeface="Georgia" panose="02040502050405020303" pitchFamily="18" charset="0"/>
              </a:rPr>
              <a:t>From an author blog by historian Alan </a:t>
            </a:r>
            <a:r>
              <a:rPr lang="en-GB" sz="1600" i="1" dirty="0" err="1">
                <a:latin typeface="Georgia" panose="02040502050405020303" pitchFamily="18" charset="0"/>
              </a:rPr>
              <a:t>Allport</a:t>
            </a:r>
            <a:r>
              <a:rPr lang="en-GB" sz="1600" i="1" dirty="0">
                <a:latin typeface="Georgia" panose="02040502050405020303" pitchFamily="18" charset="0"/>
              </a:rPr>
              <a:t>, researching and gathering evidence for his book ‘Demobbed: Coming Home after World War Two’ which was published in 2009.</a:t>
            </a:r>
          </a:p>
          <a:p>
            <a:endParaRPr lang="en-GB" sz="1000" b="1" i="1" dirty="0">
              <a:latin typeface="Georgia" panose="02040502050405020303" pitchFamily="18" charset="0"/>
            </a:endParaRPr>
          </a:p>
          <a:p>
            <a:pPr algn="ctr"/>
            <a:r>
              <a:rPr lang="en-GB" sz="1600" b="1" dirty="0">
                <a:latin typeface="Georgia" panose="02040502050405020303" pitchFamily="18" charset="0"/>
              </a:rPr>
              <a:t>To what extent does source C accurately explain the experience of demobilisation?</a:t>
            </a:r>
            <a:endParaRPr lang="en-GB" sz="1100" i="1" dirty="0">
              <a:latin typeface="Georgia" panose="02040502050405020303" pitchFamily="18" charset="0"/>
            </a:endParaRPr>
          </a:p>
        </p:txBody>
      </p:sp>
      <p:sp>
        <p:nvSpPr>
          <p:cNvPr id="7" name="TextBox 6">
            <a:extLst>
              <a:ext uri="{FF2B5EF4-FFF2-40B4-BE49-F238E27FC236}">
                <a16:creationId xmlns:a16="http://schemas.microsoft.com/office/drawing/2014/main" id="{6FF4182E-68B2-614D-8B43-C2F4AE86A678}"/>
              </a:ext>
            </a:extLst>
          </p:cNvPr>
          <p:cNvSpPr txBox="1"/>
          <p:nvPr/>
        </p:nvSpPr>
        <p:spPr>
          <a:xfrm>
            <a:off x="4201296" y="38176"/>
            <a:ext cx="4967415" cy="6709529"/>
          </a:xfrm>
          <a:prstGeom prst="rect">
            <a:avLst/>
          </a:prstGeom>
          <a:noFill/>
        </p:spPr>
        <p:txBody>
          <a:bodyPr wrap="square" rtlCol="0">
            <a:spAutoFit/>
          </a:bodyPr>
          <a:lstStyle/>
          <a:p>
            <a:r>
              <a:rPr lang="en-GB" sz="1600" b="1" dirty="0">
                <a:latin typeface="Georgia" panose="02040502050405020303" pitchFamily="18" charset="0"/>
              </a:rPr>
              <a:t>Content</a:t>
            </a:r>
            <a:r>
              <a:rPr lang="en-GB" sz="1600" dirty="0">
                <a:latin typeface="Georgia" panose="02040502050405020303" pitchFamily="18" charset="0"/>
              </a:rPr>
              <a:t>: ____________________________________ ________________________________________________________________________</a:t>
            </a:r>
          </a:p>
          <a:p>
            <a:endParaRPr lang="en-GB" sz="1000" dirty="0">
              <a:latin typeface="Georgia" panose="02040502050405020303" pitchFamily="18" charset="0"/>
            </a:endParaRPr>
          </a:p>
          <a:p>
            <a:r>
              <a:rPr lang="en-GB" sz="1600" b="1" dirty="0">
                <a:latin typeface="Georgia" panose="02040502050405020303" pitchFamily="18" charset="0"/>
              </a:rPr>
              <a:t>Own knowledge</a:t>
            </a:r>
            <a:r>
              <a:rPr lang="en-GB" sz="1600" dirty="0">
                <a:latin typeface="Georgia" panose="02040502050405020303" pitchFamily="18" charset="0"/>
              </a:rPr>
              <a:t>: (is the content accurate? Anything missing?)</a:t>
            </a:r>
          </a:p>
          <a:p>
            <a:r>
              <a:rPr lang="en-GB" sz="1600" dirty="0">
                <a:latin typeface="Georgia" panose="02040502050405020303" pitchFamily="18" charset="0"/>
              </a:rPr>
              <a:t>____________________________________ ____________________________________________________________________________________________________________</a:t>
            </a:r>
          </a:p>
          <a:p>
            <a:endParaRPr lang="en-GB" sz="1000" dirty="0">
              <a:latin typeface="Georgia" panose="02040502050405020303" pitchFamily="18" charset="0"/>
            </a:endParaRPr>
          </a:p>
          <a:p>
            <a:r>
              <a:rPr lang="en-GB" sz="1600" b="1" dirty="0">
                <a:latin typeface="Georgia" panose="02040502050405020303" pitchFamily="18" charset="0"/>
              </a:rPr>
              <a:t>Origin</a:t>
            </a:r>
            <a:r>
              <a:rPr lang="en-GB" sz="1600" dirty="0">
                <a:latin typeface="Georgia" panose="02040502050405020303" pitchFamily="18" charset="0"/>
              </a:rPr>
              <a:t>: (who, when, why written)</a:t>
            </a:r>
          </a:p>
          <a:p>
            <a:r>
              <a:rPr lang="en-GB" sz="1600" dirty="0">
                <a:latin typeface="Georgia" panose="02040502050405020303" pitchFamily="18" charset="0"/>
              </a:rPr>
              <a:t>____________________________________ ________________________________________________________________________________________________________________________________________________</a:t>
            </a:r>
          </a:p>
          <a:p>
            <a:endParaRPr lang="en-GB" sz="1000" dirty="0">
              <a:latin typeface="Georgia" panose="02040502050405020303" pitchFamily="18" charset="0"/>
            </a:endParaRPr>
          </a:p>
          <a:p>
            <a:r>
              <a:rPr lang="en-GB" sz="1600" b="1" dirty="0">
                <a:latin typeface="Georgia" panose="02040502050405020303" pitchFamily="18" charset="0"/>
              </a:rPr>
              <a:t>Reliability</a:t>
            </a:r>
            <a:r>
              <a:rPr lang="en-GB" sz="1600" dirty="0">
                <a:latin typeface="Georgia" panose="02040502050405020303" pitchFamily="18" charset="0"/>
              </a:rPr>
              <a:t>: (does the origin effect it?)</a:t>
            </a:r>
          </a:p>
          <a:p>
            <a:r>
              <a:rPr lang="en-GB" sz="1600" dirty="0">
                <a:latin typeface="Georgia" panose="02040502050405020303" pitchFamily="18" charset="0"/>
              </a:rPr>
              <a:t>____________________________________ ____________________________________________________________________________________________________________</a:t>
            </a:r>
            <a:endParaRPr lang="en-GB" sz="1000" dirty="0">
              <a:latin typeface="Georgia" panose="02040502050405020303" pitchFamily="18" charset="0"/>
            </a:endParaRPr>
          </a:p>
          <a:p>
            <a:r>
              <a:rPr lang="en-GB" sz="1600" b="1" dirty="0">
                <a:latin typeface="Georgia" panose="02040502050405020303" pitchFamily="18" charset="0"/>
              </a:rPr>
              <a:t>Judgement</a:t>
            </a:r>
            <a:r>
              <a:rPr lang="en-GB" sz="1600" dirty="0">
                <a:latin typeface="Georgia" panose="02040502050405020303" pitchFamily="18" charset="0"/>
              </a:rPr>
              <a:t>: (answer the question)</a:t>
            </a:r>
          </a:p>
          <a:p>
            <a:r>
              <a:rPr lang="en-GB" sz="1600" dirty="0">
                <a:latin typeface="Georgia" panose="02040502050405020303" pitchFamily="18" charset="0"/>
              </a:rPr>
              <a:t>____________________________________ ________________________________________________________________________</a:t>
            </a:r>
          </a:p>
        </p:txBody>
      </p:sp>
    </p:spTree>
    <p:extLst>
      <p:ext uri="{BB962C8B-B14F-4D97-AF65-F5344CB8AC3E}">
        <p14:creationId xmlns:p14="http://schemas.microsoft.com/office/powerpoint/2010/main" val="2529230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178EC1-0088-4444-82DF-F78A2F156015}"/>
              </a:ext>
            </a:extLst>
          </p:cNvPr>
          <p:cNvSpPr/>
          <p:nvPr/>
        </p:nvSpPr>
        <p:spPr>
          <a:xfrm>
            <a:off x="0" y="1"/>
            <a:ext cx="3929449" cy="68580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 name="TextBox 5">
            <a:extLst>
              <a:ext uri="{FF2B5EF4-FFF2-40B4-BE49-F238E27FC236}">
                <a16:creationId xmlns:a16="http://schemas.microsoft.com/office/drawing/2014/main" id="{D515925D-ED3A-B048-9907-5C9F4FB19882}"/>
              </a:ext>
            </a:extLst>
          </p:cNvPr>
          <p:cNvSpPr txBox="1"/>
          <p:nvPr/>
        </p:nvSpPr>
        <p:spPr>
          <a:xfrm>
            <a:off x="0" y="24711"/>
            <a:ext cx="3805881" cy="6901889"/>
          </a:xfrm>
          <a:prstGeom prst="rect">
            <a:avLst/>
          </a:prstGeom>
          <a:noFill/>
        </p:spPr>
        <p:txBody>
          <a:bodyPr wrap="square" rtlCol="0">
            <a:spAutoFit/>
          </a:bodyPr>
          <a:lstStyle/>
          <a:p>
            <a:pPr algn="ctr"/>
            <a:r>
              <a:rPr lang="en-GB" b="1" u="sng" dirty="0">
                <a:latin typeface="Georgia" panose="02040502050405020303" pitchFamily="18" charset="0"/>
              </a:rPr>
              <a:t>Source C</a:t>
            </a:r>
          </a:p>
          <a:p>
            <a:pPr algn="ctr"/>
            <a:endParaRPr lang="en-GB" sz="1050" b="1" u="sng" dirty="0">
              <a:latin typeface="Georgia" panose="02040502050405020303" pitchFamily="18" charset="0"/>
            </a:endParaRPr>
          </a:p>
          <a:p>
            <a:r>
              <a:rPr lang="en-GB" i="1" dirty="0">
                <a:latin typeface="Georgia" panose="02040502050405020303" pitchFamily="18" charset="0"/>
              </a:rPr>
              <a:t>The room was about 40 yards long by 20 broad [37 metres by 18 metres]. There are three benches of small machines and a few large drilling machines on the floor. Altogether there are about 40 women and about a dozen men. My machine is a drilling one, and I am given a heap of small brass plates to drill holes in. It is quite dark when we come out - which strikes one with a curious shock of surprise, for one feels not so much tired, rather as if one has missed the day altogether.</a:t>
            </a:r>
          </a:p>
          <a:p>
            <a:endParaRPr lang="en-GB" i="1" dirty="0">
              <a:latin typeface="Georgia" panose="02040502050405020303" pitchFamily="18" charset="0"/>
            </a:endParaRPr>
          </a:p>
          <a:p>
            <a:r>
              <a:rPr lang="en-GB" i="1" dirty="0">
                <a:latin typeface="Georgia" panose="02040502050405020303" pitchFamily="18" charset="0"/>
              </a:rPr>
              <a:t>A young woman describes her working day in a factory in 1943.</a:t>
            </a:r>
          </a:p>
          <a:p>
            <a:endParaRPr lang="en-GB" i="1" dirty="0">
              <a:latin typeface="Georgia" panose="02040502050405020303" pitchFamily="18" charset="0"/>
            </a:endParaRPr>
          </a:p>
          <a:p>
            <a:pPr algn="ctr"/>
            <a:r>
              <a:rPr lang="en-GB" b="1" dirty="0">
                <a:latin typeface="Georgia" panose="02040502050405020303" pitchFamily="18" charset="0"/>
              </a:rPr>
              <a:t>To what extent does source C accurately explain the contribution made by women during WWII?</a:t>
            </a:r>
            <a:endParaRPr lang="en-GB" sz="1200" i="1" dirty="0">
              <a:latin typeface="Georgia" panose="02040502050405020303" pitchFamily="18" charset="0"/>
            </a:endParaRPr>
          </a:p>
        </p:txBody>
      </p:sp>
      <p:sp>
        <p:nvSpPr>
          <p:cNvPr id="7" name="TextBox 6">
            <a:extLst>
              <a:ext uri="{FF2B5EF4-FFF2-40B4-BE49-F238E27FC236}">
                <a16:creationId xmlns:a16="http://schemas.microsoft.com/office/drawing/2014/main" id="{6FF4182E-68B2-614D-8B43-C2F4AE86A678}"/>
              </a:ext>
            </a:extLst>
          </p:cNvPr>
          <p:cNvSpPr txBox="1"/>
          <p:nvPr/>
        </p:nvSpPr>
        <p:spPr>
          <a:xfrm>
            <a:off x="3929450" y="38176"/>
            <a:ext cx="5239262" cy="6955750"/>
          </a:xfrm>
          <a:prstGeom prst="rect">
            <a:avLst/>
          </a:prstGeom>
          <a:noFill/>
        </p:spPr>
        <p:txBody>
          <a:bodyPr wrap="square" rtlCol="0">
            <a:spAutoFit/>
          </a:bodyPr>
          <a:lstStyle/>
          <a:p>
            <a:r>
              <a:rPr lang="en-GB" sz="1600" b="1" dirty="0">
                <a:latin typeface="Georgia" panose="02040502050405020303" pitchFamily="18" charset="0"/>
              </a:rPr>
              <a:t>Content</a:t>
            </a:r>
            <a:r>
              <a:rPr lang="en-GB" sz="1600" dirty="0">
                <a:latin typeface="Georgia" panose="02040502050405020303" pitchFamily="18" charset="0"/>
              </a:rPr>
              <a:t>: ______________________________________ ____________________________________________________________________________</a:t>
            </a:r>
          </a:p>
          <a:p>
            <a:endParaRPr lang="en-GB" sz="1000" dirty="0">
              <a:latin typeface="Georgia" panose="02040502050405020303" pitchFamily="18" charset="0"/>
            </a:endParaRPr>
          </a:p>
          <a:p>
            <a:r>
              <a:rPr lang="en-GB" sz="1600" b="1" dirty="0">
                <a:latin typeface="Georgia" panose="02040502050405020303" pitchFamily="18" charset="0"/>
              </a:rPr>
              <a:t>Own knowledge</a:t>
            </a:r>
            <a:r>
              <a:rPr lang="en-GB" sz="1600" dirty="0">
                <a:latin typeface="Georgia" panose="02040502050405020303" pitchFamily="18" charset="0"/>
              </a:rPr>
              <a:t>: (is the content accurate? Anything missing?)</a:t>
            </a:r>
          </a:p>
          <a:p>
            <a:r>
              <a:rPr lang="en-GB" sz="1600" dirty="0">
                <a:latin typeface="Georgia" panose="02040502050405020303" pitchFamily="18" charset="0"/>
              </a:rPr>
              <a:t>______________________________________ __________________________________________________________________________________________________________________</a:t>
            </a:r>
          </a:p>
          <a:p>
            <a:endParaRPr lang="en-GB" sz="1000" dirty="0">
              <a:latin typeface="Georgia" panose="02040502050405020303" pitchFamily="18" charset="0"/>
            </a:endParaRPr>
          </a:p>
          <a:p>
            <a:r>
              <a:rPr lang="en-GB" sz="1600" b="1" dirty="0">
                <a:latin typeface="Georgia" panose="02040502050405020303" pitchFamily="18" charset="0"/>
              </a:rPr>
              <a:t>Origin</a:t>
            </a:r>
            <a:r>
              <a:rPr lang="en-GB" sz="1600" dirty="0">
                <a:latin typeface="Georgia" panose="02040502050405020303" pitchFamily="18" charset="0"/>
              </a:rPr>
              <a:t>: (who, when, why written)</a:t>
            </a:r>
          </a:p>
          <a:p>
            <a:r>
              <a:rPr lang="en-GB" sz="1600" dirty="0">
                <a:latin typeface="Georgia" panose="02040502050405020303" pitchFamily="18" charset="0"/>
              </a:rPr>
              <a:t>______________________________________ ________________________________________________________________________________________________________________________________________________________</a:t>
            </a:r>
          </a:p>
          <a:p>
            <a:endParaRPr lang="en-GB" sz="1000" dirty="0">
              <a:latin typeface="Georgia" panose="02040502050405020303" pitchFamily="18" charset="0"/>
            </a:endParaRPr>
          </a:p>
          <a:p>
            <a:r>
              <a:rPr lang="en-GB" sz="1600" b="1" dirty="0">
                <a:latin typeface="Georgia" panose="02040502050405020303" pitchFamily="18" charset="0"/>
              </a:rPr>
              <a:t>Reliability</a:t>
            </a:r>
            <a:r>
              <a:rPr lang="en-GB" sz="1600" dirty="0">
                <a:latin typeface="Georgia" panose="02040502050405020303" pitchFamily="18" charset="0"/>
              </a:rPr>
              <a:t>: (does the origin effect it?)</a:t>
            </a:r>
          </a:p>
          <a:p>
            <a:r>
              <a:rPr lang="en-GB" sz="1600" dirty="0">
                <a:latin typeface="Georgia" panose="02040502050405020303" pitchFamily="18" charset="0"/>
              </a:rPr>
              <a:t>______________________________________ __________________________________________________________________________________________________________________</a:t>
            </a:r>
            <a:endParaRPr lang="en-GB" sz="1000" dirty="0">
              <a:latin typeface="Georgia" panose="02040502050405020303" pitchFamily="18" charset="0"/>
            </a:endParaRPr>
          </a:p>
          <a:p>
            <a:r>
              <a:rPr lang="en-GB" sz="1600" b="1" dirty="0">
                <a:latin typeface="Georgia" panose="02040502050405020303" pitchFamily="18" charset="0"/>
              </a:rPr>
              <a:t>Judgement</a:t>
            </a:r>
            <a:r>
              <a:rPr lang="en-GB" sz="1600" dirty="0">
                <a:latin typeface="Georgia" panose="02040502050405020303" pitchFamily="18" charset="0"/>
              </a:rPr>
              <a:t>: (answer the question)</a:t>
            </a:r>
          </a:p>
          <a:p>
            <a:r>
              <a:rPr lang="en-GB" sz="1600" dirty="0">
                <a:latin typeface="Georgia" panose="02040502050405020303" pitchFamily="18" charset="0"/>
              </a:rPr>
              <a:t>______________________________________ ____________________________________________________________________________</a:t>
            </a:r>
          </a:p>
        </p:txBody>
      </p:sp>
    </p:spTree>
    <p:extLst>
      <p:ext uri="{BB962C8B-B14F-4D97-AF65-F5344CB8AC3E}">
        <p14:creationId xmlns:p14="http://schemas.microsoft.com/office/powerpoint/2010/main" val="1275689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178EC1-0088-4444-82DF-F78A2F156015}"/>
              </a:ext>
            </a:extLst>
          </p:cNvPr>
          <p:cNvSpPr/>
          <p:nvPr/>
        </p:nvSpPr>
        <p:spPr>
          <a:xfrm>
            <a:off x="0" y="1"/>
            <a:ext cx="4201296" cy="68580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 name="TextBox 5">
            <a:extLst>
              <a:ext uri="{FF2B5EF4-FFF2-40B4-BE49-F238E27FC236}">
                <a16:creationId xmlns:a16="http://schemas.microsoft.com/office/drawing/2014/main" id="{D515925D-ED3A-B048-9907-5C9F4FB19882}"/>
              </a:ext>
            </a:extLst>
          </p:cNvPr>
          <p:cNvSpPr txBox="1"/>
          <p:nvPr/>
        </p:nvSpPr>
        <p:spPr>
          <a:xfrm>
            <a:off x="0" y="24711"/>
            <a:ext cx="4201297" cy="6894195"/>
          </a:xfrm>
          <a:prstGeom prst="rect">
            <a:avLst/>
          </a:prstGeom>
          <a:noFill/>
        </p:spPr>
        <p:txBody>
          <a:bodyPr wrap="square" rtlCol="0">
            <a:spAutoFit/>
          </a:bodyPr>
          <a:lstStyle/>
          <a:p>
            <a:pPr algn="ctr"/>
            <a:r>
              <a:rPr lang="en-GB" sz="1600" b="1" u="sng" dirty="0">
                <a:latin typeface="Georgia" panose="02040502050405020303" pitchFamily="18" charset="0"/>
              </a:rPr>
              <a:t>Source C</a:t>
            </a:r>
          </a:p>
          <a:p>
            <a:pPr algn="ctr"/>
            <a:endParaRPr lang="en-GB" sz="1000" b="1" u="sng" dirty="0">
              <a:latin typeface="Georgia" panose="02040502050405020303" pitchFamily="18" charset="0"/>
            </a:endParaRPr>
          </a:p>
          <a:p>
            <a:r>
              <a:rPr lang="en-GB" sz="1600" dirty="0">
                <a:latin typeface="Georgia" panose="02040502050405020303" pitchFamily="18" charset="0"/>
              </a:rPr>
              <a:t>I expect that the Battle of Britain is about to begin. Upon this battle depends the survival of Christian civilisation. Upon it depends our own British life, and the long continuity of our institutions and our Empire. The whole fury and might of the enemy must very soon be turned on us. Hitler knows that he will have to break us in this island or lose the war. If we can stand up to him all Europe may be free and the life of the world may move forward into broad, sunlit uplands. But if we fail, then the whole world, including the United States, will sink into the abyss of a new dark age. Let us therefore brace ourselves to our duties, and so bear ourselves that, if the British Empire and its Commonwealth last for a thousand years, men will still say, this was their Finest Hour.</a:t>
            </a:r>
          </a:p>
          <a:p>
            <a:endParaRPr lang="en-GB" sz="1200" b="1" i="1" dirty="0">
              <a:latin typeface="Georgia" panose="02040502050405020303" pitchFamily="18" charset="0"/>
            </a:endParaRPr>
          </a:p>
          <a:p>
            <a:r>
              <a:rPr lang="en-GB" sz="1600" dirty="0">
                <a:latin typeface="Georgia" panose="02040502050405020303" pitchFamily="18" charset="0"/>
              </a:rPr>
              <a:t>Extract from Churchill's speech, 18 June 1940. Quoted in Roy Jenkins Churchill published in 2001 </a:t>
            </a:r>
          </a:p>
          <a:p>
            <a:endParaRPr lang="en-GB" sz="1000" b="1" i="1" dirty="0">
              <a:latin typeface="Georgia" panose="02040502050405020303" pitchFamily="18" charset="0"/>
            </a:endParaRPr>
          </a:p>
          <a:p>
            <a:pPr algn="ctr"/>
            <a:r>
              <a:rPr lang="en-GB" sz="1600" b="1" dirty="0">
                <a:latin typeface="Georgia" panose="02040502050405020303" pitchFamily="18" charset="0"/>
              </a:rPr>
              <a:t>To what extent does source C accurately explain Churchill’s role as wartime leader of Britain?</a:t>
            </a:r>
            <a:endParaRPr lang="en-GB" sz="1100" i="1" dirty="0">
              <a:latin typeface="Georgia" panose="02040502050405020303" pitchFamily="18" charset="0"/>
            </a:endParaRPr>
          </a:p>
        </p:txBody>
      </p:sp>
      <p:sp>
        <p:nvSpPr>
          <p:cNvPr id="7" name="TextBox 6">
            <a:extLst>
              <a:ext uri="{FF2B5EF4-FFF2-40B4-BE49-F238E27FC236}">
                <a16:creationId xmlns:a16="http://schemas.microsoft.com/office/drawing/2014/main" id="{6FF4182E-68B2-614D-8B43-C2F4AE86A678}"/>
              </a:ext>
            </a:extLst>
          </p:cNvPr>
          <p:cNvSpPr txBox="1"/>
          <p:nvPr/>
        </p:nvSpPr>
        <p:spPr>
          <a:xfrm>
            <a:off x="4201296" y="38176"/>
            <a:ext cx="4967415" cy="6709529"/>
          </a:xfrm>
          <a:prstGeom prst="rect">
            <a:avLst/>
          </a:prstGeom>
          <a:noFill/>
        </p:spPr>
        <p:txBody>
          <a:bodyPr wrap="square" rtlCol="0">
            <a:spAutoFit/>
          </a:bodyPr>
          <a:lstStyle/>
          <a:p>
            <a:r>
              <a:rPr lang="en-GB" sz="1600" b="1" dirty="0">
                <a:latin typeface="Georgia" panose="02040502050405020303" pitchFamily="18" charset="0"/>
              </a:rPr>
              <a:t>Content</a:t>
            </a:r>
            <a:r>
              <a:rPr lang="en-GB" sz="1600" dirty="0">
                <a:latin typeface="Georgia" panose="02040502050405020303" pitchFamily="18" charset="0"/>
              </a:rPr>
              <a:t>: ____________________________________ ________________________________________________________________________</a:t>
            </a:r>
          </a:p>
          <a:p>
            <a:endParaRPr lang="en-GB" sz="1000" dirty="0">
              <a:latin typeface="Georgia" panose="02040502050405020303" pitchFamily="18" charset="0"/>
            </a:endParaRPr>
          </a:p>
          <a:p>
            <a:r>
              <a:rPr lang="en-GB" sz="1600" b="1" dirty="0">
                <a:latin typeface="Georgia" panose="02040502050405020303" pitchFamily="18" charset="0"/>
              </a:rPr>
              <a:t>Own knowledge</a:t>
            </a:r>
            <a:r>
              <a:rPr lang="en-GB" sz="1600" dirty="0">
                <a:latin typeface="Georgia" panose="02040502050405020303" pitchFamily="18" charset="0"/>
              </a:rPr>
              <a:t>: (is the content accurate? Anything missing?)</a:t>
            </a:r>
          </a:p>
          <a:p>
            <a:r>
              <a:rPr lang="en-GB" sz="1600" dirty="0">
                <a:latin typeface="Georgia" panose="02040502050405020303" pitchFamily="18" charset="0"/>
              </a:rPr>
              <a:t>____________________________________ ____________________________________________________________________________________________________________</a:t>
            </a:r>
          </a:p>
          <a:p>
            <a:endParaRPr lang="en-GB" sz="1000" dirty="0">
              <a:latin typeface="Georgia" panose="02040502050405020303" pitchFamily="18" charset="0"/>
            </a:endParaRPr>
          </a:p>
          <a:p>
            <a:r>
              <a:rPr lang="en-GB" sz="1600" b="1" dirty="0">
                <a:latin typeface="Georgia" panose="02040502050405020303" pitchFamily="18" charset="0"/>
              </a:rPr>
              <a:t>Origin</a:t>
            </a:r>
            <a:r>
              <a:rPr lang="en-GB" sz="1600" dirty="0">
                <a:latin typeface="Georgia" panose="02040502050405020303" pitchFamily="18" charset="0"/>
              </a:rPr>
              <a:t>: (who, when, why written)</a:t>
            </a:r>
          </a:p>
          <a:p>
            <a:r>
              <a:rPr lang="en-GB" sz="1600" dirty="0">
                <a:latin typeface="Georgia" panose="02040502050405020303" pitchFamily="18" charset="0"/>
              </a:rPr>
              <a:t>____________________________________ ________________________________________________________________________________________________________________________________________________</a:t>
            </a:r>
          </a:p>
          <a:p>
            <a:endParaRPr lang="en-GB" sz="1000" dirty="0">
              <a:latin typeface="Georgia" panose="02040502050405020303" pitchFamily="18" charset="0"/>
            </a:endParaRPr>
          </a:p>
          <a:p>
            <a:r>
              <a:rPr lang="en-GB" sz="1600" b="1" dirty="0">
                <a:latin typeface="Georgia" panose="02040502050405020303" pitchFamily="18" charset="0"/>
              </a:rPr>
              <a:t>Reliability</a:t>
            </a:r>
            <a:r>
              <a:rPr lang="en-GB" sz="1600" dirty="0">
                <a:latin typeface="Georgia" panose="02040502050405020303" pitchFamily="18" charset="0"/>
              </a:rPr>
              <a:t>: (does the origin effect it?)</a:t>
            </a:r>
          </a:p>
          <a:p>
            <a:r>
              <a:rPr lang="en-GB" sz="1600" dirty="0">
                <a:latin typeface="Georgia" panose="02040502050405020303" pitchFamily="18" charset="0"/>
              </a:rPr>
              <a:t>____________________________________ ____________________________________________________________________________________________________________</a:t>
            </a:r>
            <a:endParaRPr lang="en-GB" sz="1000" dirty="0">
              <a:latin typeface="Georgia" panose="02040502050405020303" pitchFamily="18" charset="0"/>
            </a:endParaRPr>
          </a:p>
          <a:p>
            <a:r>
              <a:rPr lang="en-GB" sz="1600" b="1" dirty="0">
                <a:latin typeface="Georgia" panose="02040502050405020303" pitchFamily="18" charset="0"/>
              </a:rPr>
              <a:t>Judgement</a:t>
            </a:r>
            <a:r>
              <a:rPr lang="en-GB" sz="1600" dirty="0">
                <a:latin typeface="Georgia" panose="02040502050405020303" pitchFamily="18" charset="0"/>
              </a:rPr>
              <a:t>: (answer the question)</a:t>
            </a:r>
          </a:p>
          <a:p>
            <a:r>
              <a:rPr lang="en-GB" sz="1600" dirty="0">
                <a:latin typeface="Georgia" panose="02040502050405020303" pitchFamily="18" charset="0"/>
              </a:rPr>
              <a:t>____________________________________ ________________________________________________________________________</a:t>
            </a:r>
          </a:p>
        </p:txBody>
      </p:sp>
    </p:spTree>
    <p:extLst>
      <p:ext uri="{BB962C8B-B14F-4D97-AF65-F5344CB8AC3E}">
        <p14:creationId xmlns:p14="http://schemas.microsoft.com/office/powerpoint/2010/main" val="34968685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347</TotalTime>
  <Words>1094</Words>
  <Application>Microsoft Office PowerPoint</Application>
  <PresentationFormat>On-screen Show (4:3)</PresentationFormat>
  <Paragraphs>98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Vanessa Wright</cp:lastModifiedBy>
  <cp:revision>12</cp:revision>
  <cp:lastPrinted>2019-05-30T16:18:49Z</cp:lastPrinted>
  <dcterms:created xsi:type="dcterms:W3CDTF">2019-05-30T15:24:45Z</dcterms:created>
  <dcterms:modified xsi:type="dcterms:W3CDTF">2020-03-18T10:49:14Z</dcterms:modified>
</cp:coreProperties>
</file>