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4"/>
  </p:handoutMasterIdLst>
  <p:sldIdLst>
    <p:sldId id="278" r:id="rId2"/>
    <p:sldId id="279" r:id="rId3"/>
    <p:sldId id="282" r:id="rId4"/>
    <p:sldId id="283" r:id="rId5"/>
    <p:sldId id="284" r:id="rId6"/>
    <p:sldId id="285" r:id="rId7"/>
    <p:sldId id="292" r:id="rId8"/>
    <p:sldId id="293" r:id="rId9"/>
    <p:sldId id="294" r:id="rId10"/>
    <p:sldId id="286" r:id="rId11"/>
    <p:sldId id="295" r:id="rId12"/>
    <p:sldId id="287" r:id="rId13"/>
    <p:sldId id="289" r:id="rId14"/>
    <p:sldId id="296" r:id="rId15"/>
    <p:sldId id="288" r:id="rId16"/>
    <p:sldId id="257" r:id="rId17"/>
    <p:sldId id="256" r:id="rId18"/>
    <p:sldId id="297" r:id="rId19"/>
    <p:sldId id="258" r:id="rId20"/>
    <p:sldId id="259" r:id="rId21"/>
    <p:sldId id="260" r:id="rId22"/>
    <p:sldId id="298" r:id="rId23"/>
    <p:sldId id="261" r:id="rId24"/>
    <p:sldId id="262" r:id="rId25"/>
    <p:sldId id="299" r:id="rId26"/>
    <p:sldId id="263" r:id="rId27"/>
    <p:sldId id="264" r:id="rId28"/>
    <p:sldId id="300" r:id="rId29"/>
    <p:sldId id="265" r:id="rId30"/>
    <p:sldId id="301" r:id="rId31"/>
    <p:sldId id="266" r:id="rId32"/>
    <p:sldId id="302" r:id="rId33"/>
    <p:sldId id="267" r:id="rId34"/>
    <p:sldId id="268" r:id="rId35"/>
    <p:sldId id="270" r:id="rId36"/>
    <p:sldId id="271" r:id="rId37"/>
    <p:sldId id="272" r:id="rId38"/>
    <p:sldId id="303" r:id="rId39"/>
    <p:sldId id="304" r:id="rId40"/>
    <p:sldId id="305" r:id="rId41"/>
    <p:sldId id="306" r:id="rId42"/>
    <p:sldId id="307" r:id="rId43"/>
  </p:sldIdLst>
  <p:sldSz cx="6858000" cy="9906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5" d="100"/>
          <a:sy n="75"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F5358-580A-4BAF-9B59-6F55DE5EEB8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2AD1B607-137F-41FB-B2ED-1C2F68178B58}">
      <dgm:prSet phldrT="[Text]"/>
      <dgm:spPr/>
      <dgm:t>
        <a:bodyPr/>
        <a:lstStyle/>
        <a:p>
          <a:r>
            <a:rPr lang="en-GB" dirty="0" smtClean="0"/>
            <a:t>Character </a:t>
          </a:r>
          <a:endParaRPr lang="en-GB" dirty="0"/>
        </a:p>
      </dgm:t>
    </dgm:pt>
    <dgm:pt modelId="{24595578-64FF-4FCB-A75B-C85F4A46AE1D}" type="parTrans" cxnId="{677BB331-30A9-46C0-9039-07F5110B58C7}">
      <dgm:prSet/>
      <dgm:spPr/>
      <dgm:t>
        <a:bodyPr/>
        <a:lstStyle/>
        <a:p>
          <a:endParaRPr lang="en-GB"/>
        </a:p>
      </dgm:t>
    </dgm:pt>
    <dgm:pt modelId="{0EB4B97E-E6A1-4D4E-A45A-9DF1F2203CC8}" type="sibTrans" cxnId="{677BB331-30A9-46C0-9039-07F5110B58C7}">
      <dgm:prSet/>
      <dgm:spPr/>
      <dgm:t>
        <a:bodyPr/>
        <a:lstStyle/>
        <a:p>
          <a:endParaRPr lang="en-GB"/>
        </a:p>
      </dgm:t>
    </dgm:pt>
    <dgm:pt modelId="{ED60BD08-27C5-4FD7-BE2D-AA3ECDB505B2}">
      <dgm:prSet phldrT="[Text]"/>
      <dgm:spPr/>
      <dgm:t>
        <a:bodyPr/>
        <a:lstStyle/>
        <a:p>
          <a:r>
            <a:rPr lang="en-GB" dirty="0" smtClean="0"/>
            <a:t>Setting</a:t>
          </a:r>
          <a:endParaRPr lang="en-GB" dirty="0"/>
        </a:p>
      </dgm:t>
    </dgm:pt>
    <dgm:pt modelId="{46470B13-9E35-4C2F-B85C-68DBAE2E32EE}" type="parTrans" cxnId="{33D71530-BF7D-4883-A991-892910684332}">
      <dgm:prSet/>
      <dgm:spPr/>
      <dgm:t>
        <a:bodyPr/>
        <a:lstStyle/>
        <a:p>
          <a:endParaRPr lang="en-GB"/>
        </a:p>
      </dgm:t>
    </dgm:pt>
    <dgm:pt modelId="{DA102C51-2100-499A-AF4B-EC5186974776}" type="sibTrans" cxnId="{33D71530-BF7D-4883-A991-892910684332}">
      <dgm:prSet/>
      <dgm:spPr/>
      <dgm:t>
        <a:bodyPr/>
        <a:lstStyle/>
        <a:p>
          <a:endParaRPr lang="en-GB"/>
        </a:p>
      </dgm:t>
    </dgm:pt>
    <dgm:pt modelId="{8FE9A581-EF70-4379-933D-9FA9B99B3583}">
      <dgm:prSet phldrT="[Text]"/>
      <dgm:spPr/>
      <dgm:t>
        <a:bodyPr/>
        <a:lstStyle/>
        <a:p>
          <a:r>
            <a:rPr lang="en-GB" dirty="0" smtClean="0"/>
            <a:t>Problem</a:t>
          </a:r>
          <a:endParaRPr lang="en-GB" dirty="0"/>
        </a:p>
      </dgm:t>
    </dgm:pt>
    <dgm:pt modelId="{EA2D46DE-B362-4F73-9187-6A8E7EBF7C03}" type="parTrans" cxnId="{B4B3A7FC-2674-4884-A32A-2E3E3B995FFD}">
      <dgm:prSet/>
      <dgm:spPr/>
      <dgm:t>
        <a:bodyPr/>
        <a:lstStyle/>
        <a:p>
          <a:endParaRPr lang="en-GB"/>
        </a:p>
      </dgm:t>
    </dgm:pt>
    <dgm:pt modelId="{8C42E975-E372-4402-9848-3CBB4112B2C4}" type="sibTrans" cxnId="{B4B3A7FC-2674-4884-A32A-2E3E3B995FFD}">
      <dgm:prSet/>
      <dgm:spPr/>
      <dgm:t>
        <a:bodyPr/>
        <a:lstStyle/>
        <a:p>
          <a:endParaRPr lang="en-GB"/>
        </a:p>
      </dgm:t>
    </dgm:pt>
    <dgm:pt modelId="{01B4D27B-2670-4E54-BEC0-C8A354A90799}">
      <dgm:prSet phldrT="[Text]"/>
      <dgm:spPr/>
      <dgm:t>
        <a:bodyPr/>
        <a:lstStyle/>
        <a:p>
          <a:r>
            <a:rPr lang="en-GB" dirty="0" smtClean="0"/>
            <a:t>Solution</a:t>
          </a:r>
          <a:endParaRPr lang="en-GB" dirty="0"/>
        </a:p>
      </dgm:t>
    </dgm:pt>
    <dgm:pt modelId="{A398645D-1830-4E19-B35E-7707E7F5840F}" type="parTrans" cxnId="{47E99746-882A-4BBC-BC7A-7825BDA3B20F}">
      <dgm:prSet/>
      <dgm:spPr/>
      <dgm:t>
        <a:bodyPr/>
        <a:lstStyle/>
        <a:p>
          <a:endParaRPr lang="en-GB"/>
        </a:p>
      </dgm:t>
    </dgm:pt>
    <dgm:pt modelId="{94C5D395-F2C7-4D67-AF2E-C6284738AE8E}" type="sibTrans" cxnId="{47E99746-882A-4BBC-BC7A-7825BDA3B20F}">
      <dgm:prSet/>
      <dgm:spPr/>
      <dgm:t>
        <a:bodyPr/>
        <a:lstStyle/>
        <a:p>
          <a:endParaRPr lang="en-GB"/>
        </a:p>
      </dgm:t>
    </dgm:pt>
    <dgm:pt modelId="{A0217B49-C7CD-4B1A-973F-8576D5B48228}" type="pres">
      <dgm:prSet presAssocID="{624F5358-580A-4BAF-9B59-6F55DE5EEB80}" presName="cycle" presStyleCnt="0">
        <dgm:presLayoutVars>
          <dgm:dir/>
          <dgm:resizeHandles val="exact"/>
        </dgm:presLayoutVars>
      </dgm:prSet>
      <dgm:spPr/>
      <dgm:t>
        <a:bodyPr/>
        <a:lstStyle/>
        <a:p>
          <a:endParaRPr lang="en-GB"/>
        </a:p>
      </dgm:t>
    </dgm:pt>
    <dgm:pt modelId="{4A3B5943-0635-461E-BAE9-D52F743241FD}" type="pres">
      <dgm:prSet presAssocID="{2AD1B607-137F-41FB-B2ED-1C2F68178B58}" presName="node" presStyleLbl="node1" presStyleIdx="0" presStyleCnt="4">
        <dgm:presLayoutVars>
          <dgm:bulletEnabled val="1"/>
        </dgm:presLayoutVars>
      </dgm:prSet>
      <dgm:spPr/>
      <dgm:t>
        <a:bodyPr/>
        <a:lstStyle/>
        <a:p>
          <a:endParaRPr lang="en-GB"/>
        </a:p>
      </dgm:t>
    </dgm:pt>
    <dgm:pt modelId="{870F5E5E-4713-4465-962F-14D70867C16E}" type="pres">
      <dgm:prSet presAssocID="{0EB4B97E-E6A1-4D4E-A45A-9DF1F2203CC8}" presName="sibTrans" presStyleLbl="sibTrans2D1" presStyleIdx="0" presStyleCnt="4"/>
      <dgm:spPr/>
      <dgm:t>
        <a:bodyPr/>
        <a:lstStyle/>
        <a:p>
          <a:endParaRPr lang="en-GB"/>
        </a:p>
      </dgm:t>
    </dgm:pt>
    <dgm:pt modelId="{5FEC4A82-0861-40BB-9C3F-E5633B9FD2BC}" type="pres">
      <dgm:prSet presAssocID="{0EB4B97E-E6A1-4D4E-A45A-9DF1F2203CC8}" presName="connectorText" presStyleLbl="sibTrans2D1" presStyleIdx="0" presStyleCnt="4"/>
      <dgm:spPr/>
      <dgm:t>
        <a:bodyPr/>
        <a:lstStyle/>
        <a:p>
          <a:endParaRPr lang="en-GB"/>
        </a:p>
      </dgm:t>
    </dgm:pt>
    <dgm:pt modelId="{A471EF26-E444-4BBA-838C-194BD14548B4}" type="pres">
      <dgm:prSet presAssocID="{ED60BD08-27C5-4FD7-BE2D-AA3ECDB505B2}" presName="node" presStyleLbl="node1" presStyleIdx="1" presStyleCnt="4">
        <dgm:presLayoutVars>
          <dgm:bulletEnabled val="1"/>
        </dgm:presLayoutVars>
      </dgm:prSet>
      <dgm:spPr/>
      <dgm:t>
        <a:bodyPr/>
        <a:lstStyle/>
        <a:p>
          <a:endParaRPr lang="en-GB"/>
        </a:p>
      </dgm:t>
    </dgm:pt>
    <dgm:pt modelId="{0F09220A-4B83-4EAF-9D83-062DB33C1E69}" type="pres">
      <dgm:prSet presAssocID="{DA102C51-2100-499A-AF4B-EC5186974776}" presName="sibTrans" presStyleLbl="sibTrans2D1" presStyleIdx="1" presStyleCnt="4"/>
      <dgm:spPr/>
      <dgm:t>
        <a:bodyPr/>
        <a:lstStyle/>
        <a:p>
          <a:endParaRPr lang="en-GB"/>
        </a:p>
      </dgm:t>
    </dgm:pt>
    <dgm:pt modelId="{58ACE9A4-5753-43E9-9CA0-A8CD74CA753E}" type="pres">
      <dgm:prSet presAssocID="{DA102C51-2100-499A-AF4B-EC5186974776}" presName="connectorText" presStyleLbl="sibTrans2D1" presStyleIdx="1" presStyleCnt="4"/>
      <dgm:spPr/>
      <dgm:t>
        <a:bodyPr/>
        <a:lstStyle/>
        <a:p>
          <a:endParaRPr lang="en-GB"/>
        </a:p>
      </dgm:t>
    </dgm:pt>
    <dgm:pt modelId="{E8F2F5D2-BCF0-488C-B42A-494FC11286D4}" type="pres">
      <dgm:prSet presAssocID="{8FE9A581-EF70-4379-933D-9FA9B99B3583}" presName="node" presStyleLbl="node1" presStyleIdx="2" presStyleCnt="4">
        <dgm:presLayoutVars>
          <dgm:bulletEnabled val="1"/>
        </dgm:presLayoutVars>
      </dgm:prSet>
      <dgm:spPr/>
      <dgm:t>
        <a:bodyPr/>
        <a:lstStyle/>
        <a:p>
          <a:endParaRPr lang="en-GB"/>
        </a:p>
      </dgm:t>
    </dgm:pt>
    <dgm:pt modelId="{4E33ADBE-1339-4123-98EA-E1CEA8DA05E3}" type="pres">
      <dgm:prSet presAssocID="{8C42E975-E372-4402-9848-3CBB4112B2C4}" presName="sibTrans" presStyleLbl="sibTrans2D1" presStyleIdx="2" presStyleCnt="4"/>
      <dgm:spPr/>
      <dgm:t>
        <a:bodyPr/>
        <a:lstStyle/>
        <a:p>
          <a:endParaRPr lang="en-GB"/>
        </a:p>
      </dgm:t>
    </dgm:pt>
    <dgm:pt modelId="{B1EF5268-1765-40FF-8086-1854CD9C0007}" type="pres">
      <dgm:prSet presAssocID="{8C42E975-E372-4402-9848-3CBB4112B2C4}" presName="connectorText" presStyleLbl="sibTrans2D1" presStyleIdx="2" presStyleCnt="4"/>
      <dgm:spPr/>
      <dgm:t>
        <a:bodyPr/>
        <a:lstStyle/>
        <a:p>
          <a:endParaRPr lang="en-GB"/>
        </a:p>
      </dgm:t>
    </dgm:pt>
    <dgm:pt modelId="{0DB6F55B-9E10-48DB-AC17-0841F79281DB}" type="pres">
      <dgm:prSet presAssocID="{01B4D27B-2670-4E54-BEC0-C8A354A90799}" presName="node" presStyleLbl="node1" presStyleIdx="3" presStyleCnt="4">
        <dgm:presLayoutVars>
          <dgm:bulletEnabled val="1"/>
        </dgm:presLayoutVars>
      </dgm:prSet>
      <dgm:spPr/>
      <dgm:t>
        <a:bodyPr/>
        <a:lstStyle/>
        <a:p>
          <a:endParaRPr lang="en-GB"/>
        </a:p>
      </dgm:t>
    </dgm:pt>
    <dgm:pt modelId="{9BF7F6B9-36B5-4516-A8F7-9DEDB199B7C7}" type="pres">
      <dgm:prSet presAssocID="{94C5D395-F2C7-4D67-AF2E-C6284738AE8E}" presName="sibTrans" presStyleLbl="sibTrans2D1" presStyleIdx="3" presStyleCnt="4"/>
      <dgm:spPr/>
      <dgm:t>
        <a:bodyPr/>
        <a:lstStyle/>
        <a:p>
          <a:endParaRPr lang="en-GB"/>
        </a:p>
      </dgm:t>
    </dgm:pt>
    <dgm:pt modelId="{B48A7715-6A40-419D-A35A-87D3F7C4CE74}" type="pres">
      <dgm:prSet presAssocID="{94C5D395-F2C7-4D67-AF2E-C6284738AE8E}" presName="connectorText" presStyleLbl="sibTrans2D1" presStyleIdx="3" presStyleCnt="4"/>
      <dgm:spPr/>
      <dgm:t>
        <a:bodyPr/>
        <a:lstStyle/>
        <a:p>
          <a:endParaRPr lang="en-GB"/>
        </a:p>
      </dgm:t>
    </dgm:pt>
  </dgm:ptLst>
  <dgm:cxnLst>
    <dgm:cxn modelId="{70CC48B8-E78F-49CD-9E92-928A7D5BAF04}" type="presOf" srcId="{0EB4B97E-E6A1-4D4E-A45A-9DF1F2203CC8}" destId="{870F5E5E-4713-4465-962F-14D70867C16E}" srcOrd="0" destOrd="0" presId="urn:microsoft.com/office/officeart/2005/8/layout/cycle2"/>
    <dgm:cxn modelId="{47E99746-882A-4BBC-BC7A-7825BDA3B20F}" srcId="{624F5358-580A-4BAF-9B59-6F55DE5EEB80}" destId="{01B4D27B-2670-4E54-BEC0-C8A354A90799}" srcOrd="3" destOrd="0" parTransId="{A398645D-1830-4E19-B35E-7707E7F5840F}" sibTransId="{94C5D395-F2C7-4D67-AF2E-C6284738AE8E}"/>
    <dgm:cxn modelId="{F58E53BA-8EFA-414F-A642-61D15A60ACCD}" type="presOf" srcId="{ED60BD08-27C5-4FD7-BE2D-AA3ECDB505B2}" destId="{A471EF26-E444-4BBA-838C-194BD14548B4}" srcOrd="0" destOrd="0" presId="urn:microsoft.com/office/officeart/2005/8/layout/cycle2"/>
    <dgm:cxn modelId="{677BB331-30A9-46C0-9039-07F5110B58C7}" srcId="{624F5358-580A-4BAF-9B59-6F55DE5EEB80}" destId="{2AD1B607-137F-41FB-B2ED-1C2F68178B58}" srcOrd="0" destOrd="0" parTransId="{24595578-64FF-4FCB-A75B-C85F4A46AE1D}" sibTransId="{0EB4B97E-E6A1-4D4E-A45A-9DF1F2203CC8}"/>
    <dgm:cxn modelId="{D4A18FE2-AB59-4DBA-8D6D-BDB79D4A2C16}" type="presOf" srcId="{8FE9A581-EF70-4379-933D-9FA9B99B3583}" destId="{E8F2F5D2-BCF0-488C-B42A-494FC11286D4}" srcOrd="0" destOrd="0" presId="urn:microsoft.com/office/officeart/2005/8/layout/cycle2"/>
    <dgm:cxn modelId="{FE4B153D-0D3D-4E60-B2C3-E57FDEF32195}" type="presOf" srcId="{0EB4B97E-E6A1-4D4E-A45A-9DF1F2203CC8}" destId="{5FEC4A82-0861-40BB-9C3F-E5633B9FD2BC}" srcOrd="1" destOrd="0" presId="urn:microsoft.com/office/officeart/2005/8/layout/cycle2"/>
    <dgm:cxn modelId="{B4B3A7FC-2674-4884-A32A-2E3E3B995FFD}" srcId="{624F5358-580A-4BAF-9B59-6F55DE5EEB80}" destId="{8FE9A581-EF70-4379-933D-9FA9B99B3583}" srcOrd="2" destOrd="0" parTransId="{EA2D46DE-B362-4F73-9187-6A8E7EBF7C03}" sibTransId="{8C42E975-E372-4402-9848-3CBB4112B2C4}"/>
    <dgm:cxn modelId="{D397F1F6-2B33-4A71-B8AC-DA38163E0394}" type="presOf" srcId="{DA102C51-2100-499A-AF4B-EC5186974776}" destId="{58ACE9A4-5753-43E9-9CA0-A8CD74CA753E}" srcOrd="1" destOrd="0" presId="urn:microsoft.com/office/officeart/2005/8/layout/cycle2"/>
    <dgm:cxn modelId="{55A7342D-53F0-4605-B7F7-B990808CEF6C}" type="presOf" srcId="{2AD1B607-137F-41FB-B2ED-1C2F68178B58}" destId="{4A3B5943-0635-461E-BAE9-D52F743241FD}" srcOrd="0" destOrd="0" presId="urn:microsoft.com/office/officeart/2005/8/layout/cycle2"/>
    <dgm:cxn modelId="{768C4E31-B317-40EE-B74A-FAF2AC1E9E14}" type="presOf" srcId="{94C5D395-F2C7-4D67-AF2E-C6284738AE8E}" destId="{B48A7715-6A40-419D-A35A-87D3F7C4CE74}" srcOrd="1" destOrd="0" presId="urn:microsoft.com/office/officeart/2005/8/layout/cycle2"/>
    <dgm:cxn modelId="{33D71530-BF7D-4883-A991-892910684332}" srcId="{624F5358-580A-4BAF-9B59-6F55DE5EEB80}" destId="{ED60BD08-27C5-4FD7-BE2D-AA3ECDB505B2}" srcOrd="1" destOrd="0" parTransId="{46470B13-9E35-4C2F-B85C-68DBAE2E32EE}" sibTransId="{DA102C51-2100-499A-AF4B-EC5186974776}"/>
    <dgm:cxn modelId="{28D38951-F226-4782-9221-454E77811726}" type="presOf" srcId="{94C5D395-F2C7-4D67-AF2E-C6284738AE8E}" destId="{9BF7F6B9-36B5-4516-A8F7-9DEDB199B7C7}" srcOrd="0" destOrd="0" presId="urn:microsoft.com/office/officeart/2005/8/layout/cycle2"/>
    <dgm:cxn modelId="{9184F0F0-183A-4D5E-9A8A-54F0A6A2AE63}" type="presOf" srcId="{01B4D27B-2670-4E54-BEC0-C8A354A90799}" destId="{0DB6F55B-9E10-48DB-AC17-0841F79281DB}" srcOrd="0" destOrd="0" presId="urn:microsoft.com/office/officeart/2005/8/layout/cycle2"/>
    <dgm:cxn modelId="{2EA6ABA5-F514-4859-9F6B-DF44E785B287}" type="presOf" srcId="{624F5358-580A-4BAF-9B59-6F55DE5EEB80}" destId="{A0217B49-C7CD-4B1A-973F-8576D5B48228}" srcOrd="0" destOrd="0" presId="urn:microsoft.com/office/officeart/2005/8/layout/cycle2"/>
    <dgm:cxn modelId="{2852B6DB-0727-40E7-B826-D4B6448F8B31}" type="presOf" srcId="{DA102C51-2100-499A-AF4B-EC5186974776}" destId="{0F09220A-4B83-4EAF-9D83-062DB33C1E69}" srcOrd="0" destOrd="0" presId="urn:microsoft.com/office/officeart/2005/8/layout/cycle2"/>
    <dgm:cxn modelId="{388998C5-DEEB-4B91-B508-F6D94A052A9B}" type="presOf" srcId="{8C42E975-E372-4402-9848-3CBB4112B2C4}" destId="{4E33ADBE-1339-4123-98EA-E1CEA8DA05E3}" srcOrd="0" destOrd="0" presId="urn:microsoft.com/office/officeart/2005/8/layout/cycle2"/>
    <dgm:cxn modelId="{30B36552-7778-47F1-B80F-FBF9795C3801}" type="presOf" srcId="{8C42E975-E372-4402-9848-3CBB4112B2C4}" destId="{B1EF5268-1765-40FF-8086-1854CD9C0007}" srcOrd="1" destOrd="0" presId="urn:microsoft.com/office/officeart/2005/8/layout/cycle2"/>
    <dgm:cxn modelId="{72171D67-8762-4679-80BB-91163970914F}" type="presParOf" srcId="{A0217B49-C7CD-4B1A-973F-8576D5B48228}" destId="{4A3B5943-0635-461E-BAE9-D52F743241FD}" srcOrd="0" destOrd="0" presId="urn:microsoft.com/office/officeart/2005/8/layout/cycle2"/>
    <dgm:cxn modelId="{04596258-8EEC-457C-9095-1847501786E9}" type="presParOf" srcId="{A0217B49-C7CD-4B1A-973F-8576D5B48228}" destId="{870F5E5E-4713-4465-962F-14D70867C16E}" srcOrd="1" destOrd="0" presId="urn:microsoft.com/office/officeart/2005/8/layout/cycle2"/>
    <dgm:cxn modelId="{00CB8BA8-531C-4C7F-B9F9-AAAC0C8F58E4}" type="presParOf" srcId="{870F5E5E-4713-4465-962F-14D70867C16E}" destId="{5FEC4A82-0861-40BB-9C3F-E5633B9FD2BC}" srcOrd="0" destOrd="0" presId="urn:microsoft.com/office/officeart/2005/8/layout/cycle2"/>
    <dgm:cxn modelId="{CFC1852D-4274-4551-B352-43A9003F2FF6}" type="presParOf" srcId="{A0217B49-C7CD-4B1A-973F-8576D5B48228}" destId="{A471EF26-E444-4BBA-838C-194BD14548B4}" srcOrd="2" destOrd="0" presId="urn:microsoft.com/office/officeart/2005/8/layout/cycle2"/>
    <dgm:cxn modelId="{B5598FC8-6C62-489C-A811-50B823882DD3}" type="presParOf" srcId="{A0217B49-C7CD-4B1A-973F-8576D5B48228}" destId="{0F09220A-4B83-4EAF-9D83-062DB33C1E69}" srcOrd="3" destOrd="0" presId="urn:microsoft.com/office/officeart/2005/8/layout/cycle2"/>
    <dgm:cxn modelId="{AC0DC03A-E76A-4D35-9C91-1BB98DC026CF}" type="presParOf" srcId="{0F09220A-4B83-4EAF-9D83-062DB33C1E69}" destId="{58ACE9A4-5753-43E9-9CA0-A8CD74CA753E}" srcOrd="0" destOrd="0" presId="urn:microsoft.com/office/officeart/2005/8/layout/cycle2"/>
    <dgm:cxn modelId="{EC743BE0-5A7A-4700-AB67-705839FE8571}" type="presParOf" srcId="{A0217B49-C7CD-4B1A-973F-8576D5B48228}" destId="{E8F2F5D2-BCF0-488C-B42A-494FC11286D4}" srcOrd="4" destOrd="0" presId="urn:microsoft.com/office/officeart/2005/8/layout/cycle2"/>
    <dgm:cxn modelId="{66B910A2-8C9E-4510-BDBE-FF3018C9DE3D}" type="presParOf" srcId="{A0217B49-C7CD-4B1A-973F-8576D5B48228}" destId="{4E33ADBE-1339-4123-98EA-E1CEA8DA05E3}" srcOrd="5" destOrd="0" presId="urn:microsoft.com/office/officeart/2005/8/layout/cycle2"/>
    <dgm:cxn modelId="{ADF33C8F-5230-4471-8694-8E9125029408}" type="presParOf" srcId="{4E33ADBE-1339-4123-98EA-E1CEA8DA05E3}" destId="{B1EF5268-1765-40FF-8086-1854CD9C0007}" srcOrd="0" destOrd="0" presId="urn:microsoft.com/office/officeart/2005/8/layout/cycle2"/>
    <dgm:cxn modelId="{9CAC1E69-05C8-4753-A217-20086799DD9D}" type="presParOf" srcId="{A0217B49-C7CD-4B1A-973F-8576D5B48228}" destId="{0DB6F55B-9E10-48DB-AC17-0841F79281DB}" srcOrd="6" destOrd="0" presId="urn:microsoft.com/office/officeart/2005/8/layout/cycle2"/>
    <dgm:cxn modelId="{B823EBD5-DD5D-4539-8D2B-147D5324B27E}" type="presParOf" srcId="{A0217B49-C7CD-4B1A-973F-8576D5B48228}" destId="{9BF7F6B9-36B5-4516-A8F7-9DEDB199B7C7}" srcOrd="7" destOrd="0" presId="urn:microsoft.com/office/officeart/2005/8/layout/cycle2"/>
    <dgm:cxn modelId="{DEAA0197-8CA7-4171-A6B6-42DB1BC00A78}" type="presParOf" srcId="{9BF7F6B9-36B5-4516-A8F7-9DEDB199B7C7}" destId="{B48A7715-6A40-419D-A35A-87D3F7C4CE7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B5943-0635-461E-BAE9-D52F743241FD}">
      <dsp:nvSpPr>
        <dsp:cNvPr id="0" name=""/>
        <dsp:cNvSpPr/>
      </dsp:nvSpPr>
      <dsp:spPr>
        <a:xfrm>
          <a:off x="2403053" y="1707"/>
          <a:ext cx="1747093" cy="1747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Character </a:t>
          </a:r>
          <a:endParaRPr lang="en-GB" sz="2300" kern="1200" dirty="0"/>
        </a:p>
      </dsp:txBody>
      <dsp:txXfrm>
        <a:off x="2658909" y="257563"/>
        <a:ext cx="1235381" cy="1235381"/>
      </dsp:txXfrm>
    </dsp:sp>
    <dsp:sp modelId="{870F5E5E-4713-4465-962F-14D70867C16E}">
      <dsp:nvSpPr>
        <dsp:cNvPr id="0" name=""/>
        <dsp:cNvSpPr/>
      </dsp:nvSpPr>
      <dsp:spPr>
        <a:xfrm rot="2700000">
          <a:off x="3962620" y="1498757"/>
          <a:ext cx="464608" cy="589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3983032" y="1567407"/>
        <a:ext cx="325226" cy="353786"/>
      </dsp:txXfrm>
    </dsp:sp>
    <dsp:sp modelId="{A471EF26-E444-4BBA-838C-194BD14548B4}">
      <dsp:nvSpPr>
        <dsp:cNvPr id="0" name=""/>
        <dsp:cNvSpPr/>
      </dsp:nvSpPr>
      <dsp:spPr>
        <a:xfrm>
          <a:off x="4258298" y="1856953"/>
          <a:ext cx="1747093" cy="1747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Setting</a:t>
          </a:r>
          <a:endParaRPr lang="en-GB" sz="2300" kern="1200" dirty="0"/>
        </a:p>
      </dsp:txBody>
      <dsp:txXfrm>
        <a:off x="4514154" y="2112809"/>
        <a:ext cx="1235381" cy="1235381"/>
      </dsp:txXfrm>
    </dsp:sp>
    <dsp:sp modelId="{0F09220A-4B83-4EAF-9D83-062DB33C1E69}">
      <dsp:nvSpPr>
        <dsp:cNvPr id="0" name=""/>
        <dsp:cNvSpPr/>
      </dsp:nvSpPr>
      <dsp:spPr>
        <a:xfrm rot="8100000">
          <a:off x="3981216" y="3354002"/>
          <a:ext cx="464608" cy="589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0800000">
        <a:off x="4100186" y="3422652"/>
        <a:ext cx="325226" cy="353786"/>
      </dsp:txXfrm>
    </dsp:sp>
    <dsp:sp modelId="{E8F2F5D2-BCF0-488C-B42A-494FC11286D4}">
      <dsp:nvSpPr>
        <dsp:cNvPr id="0" name=""/>
        <dsp:cNvSpPr/>
      </dsp:nvSpPr>
      <dsp:spPr>
        <a:xfrm>
          <a:off x="2403053" y="3712198"/>
          <a:ext cx="1747093" cy="1747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Problem</a:t>
          </a:r>
          <a:endParaRPr lang="en-GB" sz="2300" kern="1200" dirty="0"/>
        </a:p>
      </dsp:txBody>
      <dsp:txXfrm>
        <a:off x="2658909" y="3968054"/>
        <a:ext cx="1235381" cy="1235381"/>
      </dsp:txXfrm>
    </dsp:sp>
    <dsp:sp modelId="{4E33ADBE-1339-4123-98EA-E1CEA8DA05E3}">
      <dsp:nvSpPr>
        <dsp:cNvPr id="0" name=""/>
        <dsp:cNvSpPr/>
      </dsp:nvSpPr>
      <dsp:spPr>
        <a:xfrm rot="13500000">
          <a:off x="2125970" y="3372598"/>
          <a:ext cx="464608" cy="589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0800000">
        <a:off x="2244940" y="3539806"/>
        <a:ext cx="325226" cy="353786"/>
      </dsp:txXfrm>
    </dsp:sp>
    <dsp:sp modelId="{0DB6F55B-9E10-48DB-AC17-0841F79281DB}">
      <dsp:nvSpPr>
        <dsp:cNvPr id="0" name=""/>
        <dsp:cNvSpPr/>
      </dsp:nvSpPr>
      <dsp:spPr>
        <a:xfrm>
          <a:off x="547807" y="1856953"/>
          <a:ext cx="1747093" cy="1747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Solution</a:t>
          </a:r>
          <a:endParaRPr lang="en-GB" sz="2300" kern="1200" dirty="0"/>
        </a:p>
      </dsp:txBody>
      <dsp:txXfrm>
        <a:off x="803663" y="2112809"/>
        <a:ext cx="1235381" cy="1235381"/>
      </dsp:txXfrm>
    </dsp:sp>
    <dsp:sp modelId="{9BF7F6B9-36B5-4516-A8F7-9DEDB199B7C7}">
      <dsp:nvSpPr>
        <dsp:cNvPr id="0" name=""/>
        <dsp:cNvSpPr/>
      </dsp:nvSpPr>
      <dsp:spPr>
        <a:xfrm rot="18900000">
          <a:off x="2107374" y="1517353"/>
          <a:ext cx="464608" cy="589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2127786" y="1684561"/>
        <a:ext cx="325226" cy="35378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489868E5-6075-4C12-87A5-08F9AB79A04B}" type="datetimeFigureOut">
              <a:rPr lang="en-GB" smtClean="0"/>
              <a:t>17/03/2020</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73A4A5D4-E5B3-4DF1-A973-944405290011}" type="slidenum">
              <a:rPr lang="en-GB" smtClean="0"/>
              <a:t>‹#›</a:t>
            </a:fld>
            <a:endParaRPr lang="en-GB"/>
          </a:p>
        </p:txBody>
      </p:sp>
    </p:spTree>
    <p:extLst>
      <p:ext uri="{BB962C8B-B14F-4D97-AF65-F5344CB8AC3E}">
        <p14:creationId xmlns:p14="http://schemas.microsoft.com/office/powerpoint/2010/main" val="32490047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FA7484-2527-4D82-BA5F-D098B5F29C86}"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61D6F-CC50-4D93-A485-5398C38E7827}" type="slidenum">
              <a:rPr lang="en-GB" smtClean="0"/>
              <a:t>‹#›</a:t>
            </a:fld>
            <a:endParaRPr lang="en-GB"/>
          </a:p>
        </p:txBody>
      </p:sp>
    </p:spTree>
    <p:extLst>
      <p:ext uri="{BB962C8B-B14F-4D97-AF65-F5344CB8AC3E}">
        <p14:creationId xmlns:p14="http://schemas.microsoft.com/office/powerpoint/2010/main" val="121864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FA7484-2527-4D82-BA5F-D098B5F29C86}"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61D6F-CC50-4D93-A485-5398C38E7827}" type="slidenum">
              <a:rPr lang="en-GB" smtClean="0"/>
              <a:t>‹#›</a:t>
            </a:fld>
            <a:endParaRPr lang="en-GB"/>
          </a:p>
        </p:txBody>
      </p:sp>
    </p:spTree>
    <p:extLst>
      <p:ext uri="{BB962C8B-B14F-4D97-AF65-F5344CB8AC3E}">
        <p14:creationId xmlns:p14="http://schemas.microsoft.com/office/powerpoint/2010/main" val="253506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FA7484-2527-4D82-BA5F-D098B5F29C86}"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61D6F-CC50-4D93-A485-5398C38E7827}" type="slidenum">
              <a:rPr lang="en-GB" smtClean="0"/>
              <a:t>‹#›</a:t>
            </a:fld>
            <a:endParaRPr lang="en-GB"/>
          </a:p>
        </p:txBody>
      </p:sp>
    </p:spTree>
    <p:extLst>
      <p:ext uri="{BB962C8B-B14F-4D97-AF65-F5344CB8AC3E}">
        <p14:creationId xmlns:p14="http://schemas.microsoft.com/office/powerpoint/2010/main" val="294867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FA7484-2527-4D82-BA5F-D098B5F29C86}"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61D6F-CC50-4D93-A485-5398C38E7827}" type="slidenum">
              <a:rPr lang="en-GB" smtClean="0"/>
              <a:t>‹#›</a:t>
            </a:fld>
            <a:endParaRPr lang="en-GB"/>
          </a:p>
        </p:txBody>
      </p:sp>
    </p:spTree>
    <p:extLst>
      <p:ext uri="{BB962C8B-B14F-4D97-AF65-F5344CB8AC3E}">
        <p14:creationId xmlns:p14="http://schemas.microsoft.com/office/powerpoint/2010/main" val="61519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FA7484-2527-4D82-BA5F-D098B5F29C86}"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61D6F-CC50-4D93-A485-5398C38E7827}" type="slidenum">
              <a:rPr lang="en-GB" smtClean="0"/>
              <a:t>‹#›</a:t>
            </a:fld>
            <a:endParaRPr lang="en-GB"/>
          </a:p>
        </p:txBody>
      </p:sp>
    </p:spTree>
    <p:extLst>
      <p:ext uri="{BB962C8B-B14F-4D97-AF65-F5344CB8AC3E}">
        <p14:creationId xmlns:p14="http://schemas.microsoft.com/office/powerpoint/2010/main" val="228157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FA7484-2527-4D82-BA5F-D098B5F29C86}"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61D6F-CC50-4D93-A485-5398C38E7827}" type="slidenum">
              <a:rPr lang="en-GB" smtClean="0"/>
              <a:t>‹#›</a:t>
            </a:fld>
            <a:endParaRPr lang="en-GB"/>
          </a:p>
        </p:txBody>
      </p:sp>
    </p:spTree>
    <p:extLst>
      <p:ext uri="{BB962C8B-B14F-4D97-AF65-F5344CB8AC3E}">
        <p14:creationId xmlns:p14="http://schemas.microsoft.com/office/powerpoint/2010/main" val="95923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FA7484-2527-4D82-BA5F-D098B5F29C86}" type="datetimeFigureOut">
              <a:rPr lang="en-GB" smtClean="0"/>
              <a:t>17/03/2020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761D6F-CC50-4D93-A485-5398C38E7827}" type="slidenum">
              <a:rPr lang="en-GB" smtClean="0"/>
              <a:t>‹#›</a:t>
            </a:fld>
            <a:endParaRPr lang="en-GB"/>
          </a:p>
        </p:txBody>
      </p:sp>
    </p:spTree>
    <p:extLst>
      <p:ext uri="{BB962C8B-B14F-4D97-AF65-F5344CB8AC3E}">
        <p14:creationId xmlns:p14="http://schemas.microsoft.com/office/powerpoint/2010/main" val="243524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FA7484-2527-4D82-BA5F-D098B5F29C86}" type="datetimeFigureOut">
              <a:rPr lang="en-GB" smtClean="0"/>
              <a:t>17/03/2020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761D6F-CC50-4D93-A485-5398C38E7827}" type="slidenum">
              <a:rPr lang="en-GB" smtClean="0"/>
              <a:t>‹#›</a:t>
            </a:fld>
            <a:endParaRPr lang="en-GB"/>
          </a:p>
        </p:txBody>
      </p:sp>
    </p:spTree>
    <p:extLst>
      <p:ext uri="{BB962C8B-B14F-4D97-AF65-F5344CB8AC3E}">
        <p14:creationId xmlns:p14="http://schemas.microsoft.com/office/powerpoint/2010/main" val="334705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A7484-2527-4D82-BA5F-D098B5F29C86}" type="datetimeFigureOut">
              <a:rPr lang="en-GB" smtClean="0"/>
              <a:t>17/03/2020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761D6F-CC50-4D93-A485-5398C38E7827}" type="slidenum">
              <a:rPr lang="en-GB" smtClean="0"/>
              <a:t>‹#›</a:t>
            </a:fld>
            <a:endParaRPr lang="en-GB"/>
          </a:p>
        </p:txBody>
      </p:sp>
    </p:spTree>
    <p:extLst>
      <p:ext uri="{BB962C8B-B14F-4D97-AF65-F5344CB8AC3E}">
        <p14:creationId xmlns:p14="http://schemas.microsoft.com/office/powerpoint/2010/main" val="2414055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4FA7484-2527-4D82-BA5F-D098B5F29C86}"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61D6F-CC50-4D93-A485-5398C38E7827}" type="slidenum">
              <a:rPr lang="en-GB" smtClean="0"/>
              <a:t>‹#›</a:t>
            </a:fld>
            <a:endParaRPr lang="en-GB"/>
          </a:p>
        </p:txBody>
      </p:sp>
    </p:spTree>
    <p:extLst>
      <p:ext uri="{BB962C8B-B14F-4D97-AF65-F5344CB8AC3E}">
        <p14:creationId xmlns:p14="http://schemas.microsoft.com/office/powerpoint/2010/main" val="163063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4FA7484-2527-4D82-BA5F-D098B5F29C86}"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61D6F-CC50-4D93-A485-5398C38E7827}" type="slidenum">
              <a:rPr lang="en-GB" smtClean="0"/>
              <a:t>‹#›</a:t>
            </a:fld>
            <a:endParaRPr lang="en-GB"/>
          </a:p>
        </p:txBody>
      </p:sp>
    </p:spTree>
    <p:extLst>
      <p:ext uri="{BB962C8B-B14F-4D97-AF65-F5344CB8AC3E}">
        <p14:creationId xmlns:p14="http://schemas.microsoft.com/office/powerpoint/2010/main" val="196434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4FA7484-2527-4D82-BA5F-D098B5F29C86}" type="datetimeFigureOut">
              <a:rPr lang="en-GB" smtClean="0"/>
              <a:t>17/03/2020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3761D6F-CC50-4D93-A485-5398C38E7827}" type="slidenum">
              <a:rPr lang="en-GB" smtClean="0"/>
              <a:t>‹#›</a:t>
            </a:fld>
            <a:endParaRPr lang="en-GB"/>
          </a:p>
        </p:txBody>
      </p:sp>
    </p:spTree>
    <p:extLst>
      <p:ext uri="{BB962C8B-B14F-4D97-AF65-F5344CB8AC3E}">
        <p14:creationId xmlns:p14="http://schemas.microsoft.com/office/powerpoint/2010/main" val="1325434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missgien.net/arthurian/mabinogion/branwen.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bbc.co.uk/wales/history/sites/themes/society/myths_mabinogion_01.shtml" TargetMode="External"/><Relationship Id="rId2" Type="http://schemas.openxmlformats.org/officeDocument/2006/relationships/hyperlink" Target="https://www.bbc.co.uk/wales/history/sites/themes/society/myths_mabinogion_02.s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bbc.co.uk/wales/northwest/sites/celts/pages/dinasemrys.s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bbc.co.uk/wales/history/sites/themes/society/myths_white_book.shtml" TargetMode="External"/><Relationship Id="rId2" Type="http://schemas.openxmlformats.org/officeDocument/2006/relationships/hyperlink" Target="https://www.bbc.co.uk/wales/history/sites/themes/society/myths_red_book.shtml" TargetMode="External"/><Relationship Id="rId1" Type="http://schemas.openxmlformats.org/officeDocument/2006/relationships/slideLayout" Target="../slideLayouts/slideLayout7.xml"/><Relationship Id="rId4" Type="http://schemas.openxmlformats.org/officeDocument/2006/relationships/hyperlink" Target="https://www.bbc.co.uk/wales/history/sites/themes/arthur.s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www.behindthename.com/name/bedivere" TargetMode="External"/><Relationship Id="rId13" Type="http://schemas.openxmlformats.org/officeDocument/2006/relationships/hyperlink" Target="https://www.behindthename.com/name/lleu" TargetMode="External"/><Relationship Id="rId3" Type="http://schemas.openxmlformats.org/officeDocument/2006/relationships/hyperlink" Target="https://www.behindthename.com/names/usage/welsh" TargetMode="External"/><Relationship Id="rId7" Type="http://schemas.openxmlformats.org/officeDocument/2006/relationships/hyperlink" Target="https://www.behindthename.com/names/usage/arthurian-romance" TargetMode="External"/><Relationship Id="rId12" Type="http://schemas.openxmlformats.org/officeDocument/2006/relationships/hyperlink" Target="https://www.behindthename.com/name/math" TargetMode="External"/><Relationship Id="rId2" Type="http://schemas.openxmlformats.org/officeDocument/2006/relationships/hyperlink" Target="https://www.behindthename.com/name/angharad" TargetMode="External"/><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www.behindthename.com/name/bedwyr" TargetMode="External"/><Relationship Id="rId11" Type="http://schemas.openxmlformats.org/officeDocument/2006/relationships/hyperlink" Target="https://www.behindthename.com/name/gwydion" TargetMode="External"/><Relationship Id="rId5" Type="http://schemas.openxmlformats.org/officeDocument/2006/relationships/hyperlink" Target="https://www.behindthename.com/name/peredur" TargetMode="External"/><Relationship Id="rId15" Type="http://schemas.openxmlformats.org/officeDocument/2006/relationships/hyperlink" Target="https://www.behindthename.com/name/percival" TargetMode="External"/><Relationship Id="rId10" Type="http://schemas.openxmlformats.org/officeDocument/2006/relationships/hyperlink" Target="https://www.behindthename.com/name/llyr" TargetMode="External"/><Relationship Id="rId4" Type="http://schemas.openxmlformats.org/officeDocument/2006/relationships/hyperlink" Target="https://www.behindthename.com/names/usage/welsh-mythology" TargetMode="External"/><Relationship Id="rId9" Type="http://schemas.openxmlformats.org/officeDocument/2006/relationships/hyperlink" Target="https://www.behindthename.com/name/bran-2" TargetMode="External"/><Relationship Id="rId14" Type="http://schemas.openxmlformats.org/officeDocument/2006/relationships/hyperlink" Target="https://www.behindthename.com/name/blodeuwedd"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51235" y="3387328"/>
            <a:ext cx="62103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350" b="1">
              <a:latin typeface="Calibri" panose="020F0502020204030204" pitchFamily="34" charset="0"/>
            </a:endParaRPr>
          </a:p>
        </p:txBody>
      </p:sp>
      <p:sp>
        <p:nvSpPr>
          <p:cNvPr id="4099" name="Text Box 5"/>
          <p:cNvSpPr txBox="1">
            <a:spLocks noChangeArrowheads="1"/>
          </p:cNvSpPr>
          <p:nvPr/>
        </p:nvSpPr>
        <p:spPr bwMode="auto">
          <a:xfrm>
            <a:off x="620911" y="547687"/>
            <a:ext cx="567094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500" dirty="0">
                <a:latin typeface="Comic Sans MS" panose="030F0702030302020204" pitchFamily="66" charset="0"/>
              </a:rPr>
              <a:t>Wales is famous for having old legends and folklore – these stories give us an insight into the lives and beliefs of  people who lived here hundreds and hundreds of years ago.  </a:t>
            </a:r>
          </a:p>
        </p:txBody>
      </p:sp>
      <p:sp>
        <p:nvSpPr>
          <p:cNvPr id="2" name="Content Placeholder 1"/>
          <p:cNvSpPr>
            <a:spLocks noGrp="1"/>
          </p:cNvSpPr>
          <p:nvPr>
            <p:ph sz="half" idx="2"/>
          </p:nvPr>
        </p:nvSpPr>
        <p:spPr/>
        <p:txBody>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35" y="1400175"/>
            <a:ext cx="6035278" cy="8421099"/>
          </a:xfrm>
          <a:prstGeom prst="rect">
            <a:avLst/>
          </a:prstGeom>
        </p:spPr>
      </p:pic>
    </p:spTree>
    <p:extLst>
      <p:ext uri="{BB962C8B-B14F-4D97-AF65-F5344CB8AC3E}">
        <p14:creationId xmlns:p14="http://schemas.microsoft.com/office/powerpoint/2010/main" val="3807822908"/>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2702719"/>
            <a:ext cx="6858000" cy="661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Beginning  </a:t>
            </a:r>
            <a:r>
              <a:rPr lang="en-GB" altLang="en-US" sz="1350" dirty="0">
                <a:latin typeface="Comic Sans MS" panose="030F0702030302020204" pitchFamily="66" charset="0"/>
              </a:rPr>
              <a:t>- </a:t>
            </a:r>
          </a:p>
          <a:p>
            <a:pPr eaLnBrk="1" hangingPunct="1"/>
            <a:endParaRPr lang="en-GB" altLang="en-US" sz="1350" dirty="0">
              <a:latin typeface="Comic Sans MS" panose="030F0702030302020204" pitchFamily="66" charset="0"/>
            </a:endParaRPr>
          </a:p>
          <a:p>
            <a:pPr eaLnBrk="1" hangingPunct="1"/>
            <a:r>
              <a:rPr lang="en-GB" altLang="en-US" sz="1350" dirty="0">
                <a:latin typeface="Comic Sans MS" panose="030F0702030302020204" pitchFamily="66" charset="0"/>
              </a:rPr>
              <a:t>Who? When? Where? Why?</a:t>
            </a:r>
          </a:p>
          <a:p>
            <a:pPr eaLnBrk="1" hangingPunct="1"/>
            <a:endParaRPr lang="en-GB" altLang="en-US" sz="1350" dirty="0">
              <a:latin typeface="Comic Sans MS" panose="030F0702030302020204" pitchFamily="66" charset="0"/>
            </a:endParaRPr>
          </a:p>
          <a:p>
            <a:pPr eaLnBrk="1" hangingPunct="1"/>
            <a:r>
              <a:rPr lang="en-GB" altLang="en-US" dirty="0">
                <a:latin typeface="Comic Sans MS" panose="030F0702030302020204" pitchFamily="66" charset="0"/>
              </a:rPr>
              <a:t>Settings</a:t>
            </a:r>
            <a:r>
              <a:rPr lang="en-GB" altLang="en-US" sz="1350" dirty="0">
                <a:latin typeface="Comic Sans MS" panose="030F0702030302020204" pitchFamily="66" charset="0"/>
              </a:rPr>
              <a:t> – </a:t>
            </a:r>
          </a:p>
          <a:p>
            <a:pPr eaLnBrk="1" hangingPunct="1"/>
            <a:endParaRPr lang="en-GB" altLang="en-US" sz="1500" dirty="0">
              <a:solidFill>
                <a:srgbClr val="000000"/>
              </a:solidFill>
              <a:latin typeface="Comic Sans MS" panose="030F0702030302020204" pitchFamily="66" charset="0"/>
            </a:endParaRPr>
          </a:p>
          <a:p>
            <a:pPr eaLnBrk="1" hangingPunct="1"/>
            <a:r>
              <a:rPr lang="en-GB" altLang="en-US" sz="1500" dirty="0">
                <a:solidFill>
                  <a:srgbClr val="000000"/>
                </a:solidFill>
                <a:latin typeface="Comic Sans MS" panose="030F0702030302020204" pitchFamily="66" charset="0"/>
              </a:rPr>
              <a:t>Sights, sounds, smells, feelings</a:t>
            </a:r>
          </a:p>
          <a:p>
            <a:pPr eaLnBrk="1" hangingPunct="1"/>
            <a:endParaRPr lang="en-GB" altLang="en-US" sz="1500" dirty="0">
              <a:solidFill>
                <a:srgbClr val="000000"/>
              </a:solidFill>
              <a:latin typeface="Comic Sans MS" panose="030F0702030302020204" pitchFamily="66" charset="0"/>
            </a:endParaRPr>
          </a:p>
          <a:p>
            <a:pPr eaLnBrk="1" hangingPunct="1"/>
            <a:r>
              <a:rPr lang="en-GB" altLang="en-US" dirty="0">
                <a:solidFill>
                  <a:srgbClr val="000000"/>
                </a:solidFill>
                <a:latin typeface="Comic Sans MS" panose="030F0702030302020204" pitchFamily="66" charset="0"/>
              </a:rPr>
              <a:t>Characters</a:t>
            </a:r>
            <a:r>
              <a:rPr lang="en-GB" altLang="en-US" sz="1500" dirty="0">
                <a:solidFill>
                  <a:srgbClr val="000000"/>
                </a:solidFill>
                <a:latin typeface="Comic Sans MS" panose="030F0702030302020204" pitchFamily="66" charset="0"/>
              </a:rPr>
              <a:t>- </a:t>
            </a:r>
            <a:endParaRPr lang="en-GB" altLang="en-US" sz="1500" dirty="0">
              <a:latin typeface="Comic Sans MS" panose="030F0702030302020204" pitchFamily="66" charset="0"/>
            </a:endParaRPr>
          </a:p>
          <a:p>
            <a:pPr eaLnBrk="1" hangingPunct="1"/>
            <a:endParaRPr lang="en-GB" altLang="en-US" sz="1500" dirty="0">
              <a:latin typeface="Comic Sans MS" panose="030F0702030302020204" pitchFamily="66" charset="0"/>
            </a:endParaRPr>
          </a:p>
          <a:p>
            <a:pPr eaLnBrk="1" hangingPunct="1"/>
            <a:r>
              <a:rPr lang="en-GB" altLang="en-US" sz="1500" dirty="0">
                <a:latin typeface="Comic Sans MS" panose="030F0702030302020204" pitchFamily="66" charset="0"/>
              </a:rPr>
              <a:t>Strange features, actions, powers, appearance, personality</a:t>
            </a:r>
          </a:p>
          <a:p>
            <a:pPr eaLnBrk="1" hangingPunct="1"/>
            <a:endParaRPr lang="en-GB" altLang="en-US" sz="1500" dirty="0">
              <a:latin typeface="Comic Sans MS" panose="030F0702030302020204" pitchFamily="66" charset="0"/>
            </a:endParaRPr>
          </a:p>
          <a:p>
            <a:pPr eaLnBrk="1" hangingPunct="1"/>
            <a:r>
              <a:rPr lang="en-GB" altLang="en-US" dirty="0">
                <a:latin typeface="Comic Sans MS" panose="030F0702030302020204" pitchFamily="66" charset="0"/>
              </a:rPr>
              <a:t>Problems – </a:t>
            </a:r>
          </a:p>
          <a:p>
            <a:pPr eaLnBrk="1" hangingPunct="1"/>
            <a:endParaRPr lang="en-GB" altLang="en-US" dirty="0">
              <a:latin typeface="Comic Sans MS" panose="030F0702030302020204" pitchFamily="66" charset="0"/>
            </a:endParaRPr>
          </a:p>
          <a:p>
            <a:pPr eaLnBrk="1" hangingPunct="1"/>
            <a:r>
              <a:rPr lang="en-GB" altLang="en-US" sz="1500" dirty="0">
                <a:latin typeface="Comic Sans MS" panose="030F0702030302020204" pitchFamily="66" charset="0"/>
              </a:rPr>
              <a:t>What is wrong? Who is involved?</a:t>
            </a:r>
          </a:p>
          <a:p>
            <a:pPr eaLnBrk="1" hangingPunct="1"/>
            <a:endParaRPr lang="en-GB" altLang="en-US" sz="1500" dirty="0">
              <a:latin typeface="Comic Sans MS" panose="030F0702030302020204" pitchFamily="66" charset="0"/>
            </a:endParaRPr>
          </a:p>
          <a:p>
            <a:pPr eaLnBrk="1" hangingPunct="1"/>
            <a:r>
              <a:rPr lang="en-GB" altLang="en-US" dirty="0">
                <a:latin typeface="Comic Sans MS" panose="030F0702030302020204" pitchFamily="66" charset="0"/>
              </a:rPr>
              <a:t>Solution</a:t>
            </a:r>
            <a:r>
              <a:rPr lang="en-GB" altLang="en-US" sz="1500" dirty="0">
                <a:latin typeface="Comic Sans MS" panose="030F0702030302020204" pitchFamily="66" charset="0"/>
              </a:rPr>
              <a:t> – </a:t>
            </a:r>
          </a:p>
          <a:p>
            <a:pPr eaLnBrk="1" hangingPunct="1"/>
            <a:endParaRPr lang="en-GB" altLang="en-US" sz="1500" dirty="0">
              <a:latin typeface="Comic Sans MS" panose="030F0702030302020204" pitchFamily="66" charset="0"/>
            </a:endParaRPr>
          </a:p>
          <a:p>
            <a:pPr eaLnBrk="1" hangingPunct="1"/>
            <a:r>
              <a:rPr lang="en-GB" altLang="en-US" sz="1500" dirty="0">
                <a:latin typeface="Comic Sans MS" panose="030F0702030302020204" pitchFamily="66" charset="0"/>
              </a:rPr>
              <a:t>What can be done about the problem? Who needs to take action? </a:t>
            </a:r>
          </a:p>
          <a:p>
            <a:pPr eaLnBrk="1" hangingPunct="1"/>
            <a:endParaRPr lang="en-GB" altLang="en-US" sz="1500" dirty="0">
              <a:latin typeface="Comic Sans MS" panose="030F0702030302020204" pitchFamily="66" charset="0"/>
            </a:endParaRPr>
          </a:p>
          <a:p>
            <a:pPr eaLnBrk="1" hangingPunct="1"/>
            <a:endParaRPr lang="en-GB" altLang="en-US" sz="1500" dirty="0">
              <a:latin typeface="Comic Sans MS" panose="030F0702030302020204" pitchFamily="66" charset="0"/>
            </a:endParaRPr>
          </a:p>
          <a:p>
            <a:pPr eaLnBrk="1" hangingPunct="1"/>
            <a:endParaRPr lang="en-GB" altLang="en-US" sz="1500" dirty="0">
              <a:solidFill>
                <a:srgbClr val="000000"/>
              </a:solidFill>
              <a:latin typeface="Comic Sans MS" panose="030F0702030302020204" pitchFamily="66" charset="0"/>
            </a:endParaRPr>
          </a:p>
          <a:p>
            <a:pPr algn="ctr" eaLnBrk="1" hangingPunct="1"/>
            <a:endParaRPr lang="en-GB" altLang="en-US" sz="1500" dirty="0">
              <a:solidFill>
                <a:srgbClr val="000000"/>
              </a:solidFill>
              <a:latin typeface="Comic Sans MS" panose="030F0702030302020204" pitchFamily="66" charset="0"/>
            </a:endParaRPr>
          </a:p>
          <a:p>
            <a:pPr eaLnBrk="1" hangingPunct="1"/>
            <a:endParaRPr lang="en-GB" altLang="en-US" sz="1350" dirty="0">
              <a:latin typeface="Comic Sans MS" panose="030F0702030302020204" pitchFamily="66" charset="0"/>
            </a:endParaRPr>
          </a:p>
          <a:p>
            <a:pPr algn="ctr" eaLnBrk="1" hangingPunct="1">
              <a:spcBef>
                <a:spcPct val="50000"/>
              </a:spcBef>
            </a:pPr>
            <a:endParaRPr lang="en-GB" altLang="en-US" sz="1350" u="sng" dirty="0">
              <a:latin typeface="Comic Sans MS" panose="030F0702030302020204" pitchFamily="66" charset="0"/>
            </a:endParaRPr>
          </a:p>
          <a:p>
            <a:pPr algn="ctr" eaLnBrk="1" hangingPunct="1">
              <a:spcBef>
                <a:spcPct val="50000"/>
              </a:spcBef>
            </a:pPr>
            <a:endParaRPr lang="en-GB" altLang="en-US" sz="2100" u="sng" dirty="0">
              <a:latin typeface="Comic Sans MS" panose="030F0702030302020204" pitchFamily="66" charset="0"/>
            </a:endParaRPr>
          </a:p>
        </p:txBody>
      </p:sp>
    </p:spTree>
    <p:extLst>
      <p:ext uri="{BB962C8B-B14F-4D97-AF65-F5344CB8AC3E}">
        <p14:creationId xmlns:p14="http://schemas.microsoft.com/office/powerpoint/2010/main" val="3880823939"/>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44" y="810456"/>
            <a:ext cx="5783682"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44" y="5518943"/>
            <a:ext cx="5647834" cy="398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52044" y="4656712"/>
            <a:ext cx="3627856" cy="646331"/>
          </a:xfrm>
          <a:prstGeom prst="rect">
            <a:avLst/>
          </a:prstGeom>
          <a:noFill/>
        </p:spPr>
        <p:txBody>
          <a:bodyPr wrap="square" rtlCol="0">
            <a:spAutoFit/>
          </a:bodyPr>
          <a:lstStyle/>
          <a:p>
            <a:r>
              <a:rPr lang="en-GB" altLang="en-US" dirty="0">
                <a:latin typeface="Comic Sans MS" panose="030F0702030302020204" pitchFamily="66" charset="0"/>
              </a:rPr>
              <a:t>Who? When? Where? Why?</a:t>
            </a:r>
          </a:p>
          <a:p>
            <a:endParaRPr lang="en-GB" dirty="0"/>
          </a:p>
        </p:txBody>
      </p:sp>
      <p:sp>
        <p:nvSpPr>
          <p:cNvPr id="3" name="Rectangle 2"/>
          <p:cNvSpPr/>
          <p:nvPr/>
        </p:nvSpPr>
        <p:spPr>
          <a:xfrm>
            <a:off x="1" y="8208"/>
            <a:ext cx="6667500" cy="577081"/>
          </a:xfrm>
          <a:prstGeom prst="rect">
            <a:avLst/>
          </a:prstGeom>
        </p:spPr>
        <p:txBody>
          <a:bodyPr wrap="square">
            <a:spAutoFit/>
          </a:bodyPr>
          <a:lstStyle/>
          <a:p>
            <a:r>
              <a:rPr lang="en-GB" altLang="en-US" dirty="0">
                <a:latin typeface="Comic Sans MS" panose="030F0702030302020204" pitchFamily="66" charset="0"/>
              </a:rPr>
              <a:t>Beginning  </a:t>
            </a:r>
            <a:r>
              <a:rPr lang="en-GB" altLang="en-US" sz="1350" dirty="0">
                <a:latin typeface="Comic Sans MS" panose="030F0702030302020204" pitchFamily="66" charset="0"/>
              </a:rPr>
              <a:t>- </a:t>
            </a:r>
            <a:r>
              <a:rPr lang="en-GB" altLang="en-US" sz="1350" dirty="0" smtClean="0">
                <a:latin typeface="Comic Sans MS" panose="030F0702030302020204" pitchFamily="66" charset="0"/>
              </a:rPr>
              <a:t>Looking at these images, begin a story based around a castle, kingdom or powerful family</a:t>
            </a:r>
            <a:endParaRPr lang="en-GB" altLang="en-US" sz="1350" dirty="0">
              <a:latin typeface="Comic Sans MS" panose="030F0702030302020204" pitchFamily="66" charset="0"/>
            </a:endParaRPr>
          </a:p>
        </p:txBody>
      </p:sp>
    </p:spTree>
    <p:extLst>
      <p:ext uri="{BB962C8B-B14F-4D97-AF65-F5344CB8AC3E}">
        <p14:creationId xmlns:p14="http://schemas.microsoft.com/office/powerpoint/2010/main" val="819602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431404" y="190897"/>
            <a:ext cx="584001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100" dirty="0">
                <a:latin typeface="Comic Sans MS" panose="030F0702030302020204" pitchFamily="66" charset="0"/>
                <a:cs typeface="Times New Roman" panose="02020603050405020304" pitchFamily="18" charset="0"/>
              </a:rPr>
              <a:t>Some different ways of starting a story</a:t>
            </a:r>
            <a:r>
              <a:rPr lang="en-GB" altLang="en-US" sz="1350" dirty="0">
                <a:latin typeface="Comic Sans MS" panose="030F0702030302020204" pitchFamily="66" charset="0"/>
                <a:cs typeface="Times New Roman" panose="02020603050405020304" pitchFamily="18" charset="0"/>
              </a:rPr>
              <a:t>:</a:t>
            </a:r>
          </a:p>
          <a:p>
            <a:pPr eaLnBrk="1" hangingPunct="1"/>
            <a:endParaRPr lang="en-GB" altLang="en-US" sz="1350" dirty="0">
              <a:latin typeface="Comic Sans MS" panose="030F0702030302020204" pitchFamily="66" charset="0"/>
              <a:cs typeface="Times New Roman" panose="02020603050405020304" pitchFamily="18" charset="0"/>
            </a:endParaRPr>
          </a:p>
          <a:p>
            <a:pPr eaLnBrk="1" hangingPunct="1">
              <a:buFont typeface="Arial" panose="020B0604020202020204" pitchFamily="34" charset="0"/>
              <a:buChar char="•"/>
            </a:pPr>
            <a:r>
              <a:rPr lang="en-GB" altLang="en-US" sz="1350" dirty="0">
                <a:latin typeface="Comic Sans MS" panose="030F0702030302020204" pitchFamily="66" charset="0"/>
              </a:rPr>
              <a:t>Far away and just as long ago...</a:t>
            </a:r>
          </a:p>
          <a:p>
            <a:pPr eaLnBrk="1" hangingPunct="1">
              <a:buFont typeface="Arial" panose="020B0604020202020204" pitchFamily="34" charset="0"/>
              <a:buChar char="•"/>
            </a:pPr>
            <a:endParaRPr lang="en-GB" altLang="en-US" sz="1350" dirty="0">
              <a:latin typeface="Comic Sans MS" panose="030F0702030302020204" pitchFamily="66" charset="0"/>
            </a:endParaRPr>
          </a:p>
          <a:p>
            <a:pPr eaLnBrk="1" hangingPunct="1">
              <a:buFont typeface="Arial" panose="020B0604020202020204" pitchFamily="34" charset="0"/>
              <a:buChar char="•"/>
            </a:pPr>
            <a:r>
              <a:rPr lang="en-GB" altLang="en-US" sz="1350" dirty="0">
                <a:latin typeface="Comic Sans MS" panose="030F0702030302020204" pitchFamily="66" charset="0"/>
              </a:rPr>
              <a:t>It is told that long ago...</a:t>
            </a:r>
          </a:p>
          <a:p>
            <a:pPr eaLnBrk="1" hangingPunct="1">
              <a:buFont typeface="Arial" panose="020B0604020202020204" pitchFamily="34" charset="0"/>
              <a:buChar char="•"/>
            </a:pPr>
            <a:endParaRPr lang="en-GB" altLang="en-US" sz="1350" dirty="0">
              <a:latin typeface="Comic Sans MS" panose="030F0702030302020204" pitchFamily="66" charset="0"/>
            </a:endParaRPr>
          </a:p>
          <a:p>
            <a:pPr eaLnBrk="1" hangingPunct="1">
              <a:buFont typeface="Arial" panose="020B0604020202020204" pitchFamily="34" charset="0"/>
              <a:buChar char="•"/>
            </a:pPr>
            <a:r>
              <a:rPr lang="en-GB" altLang="en-US" sz="1350" dirty="0">
                <a:latin typeface="Comic Sans MS" panose="030F0702030302020204" pitchFamily="66" charset="0"/>
              </a:rPr>
              <a:t>Long ago, in the time of mysteries...</a:t>
            </a:r>
          </a:p>
          <a:p>
            <a:pPr eaLnBrk="1" hangingPunct="1">
              <a:buFont typeface="Arial" panose="020B0604020202020204" pitchFamily="34" charset="0"/>
              <a:buChar char="•"/>
            </a:pPr>
            <a:endParaRPr lang="en-GB" altLang="en-US" sz="1350" dirty="0">
              <a:latin typeface="Comic Sans MS" panose="030F0702030302020204" pitchFamily="66" charset="0"/>
            </a:endParaRPr>
          </a:p>
          <a:p>
            <a:pPr eaLnBrk="1" hangingPunct="1">
              <a:buFont typeface="Arial" panose="020B0604020202020204" pitchFamily="34" charset="0"/>
              <a:buChar char="•"/>
            </a:pPr>
            <a:r>
              <a:rPr lang="en-GB" altLang="en-US" sz="1350" dirty="0">
                <a:latin typeface="Comic Sans MS" panose="030F0702030302020204" pitchFamily="66" charset="0"/>
              </a:rPr>
              <a:t>Once upon a time, not your time, nor my time, but one time...</a:t>
            </a:r>
          </a:p>
          <a:p>
            <a:pPr eaLnBrk="1" hangingPunct="1">
              <a:buFont typeface="Arial" panose="020B0604020202020204" pitchFamily="34" charset="0"/>
              <a:buChar char="•"/>
            </a:pPr>
            <a:endParaRPr lang="en-GB" altLang="en-US" sz="1350" dirty="0">
              <a:latin typeface="Comic Sans MS" panose="030F0702030302020204" pitchFamily="66" charset="0"/>
            </a:endParaRPr>
          </a:p>
          <a:p>
            <a:pPr eaLnBrk="1" hangingPunct="1">
              <a:buFont typeface="Arial" panose="020B0604020202020204" pitchFamily="34" charset="0"/>
              <a:buChar char="•"/>
            </a:pPr>
            <a:r>
              <a:rPr lang="en-GB" altLang="en-US" sz="1350" dirty="0">
                <a:latin typeface="Comic Sans MS" panose="030F0702030302020204" pitchFamily="66" charset="0"/>
              </a:rPr>
              <a:t>Once upon a time, when the grass grew greener, the trees grew taller, and the sun shone more brightly than it does today, there was a ....</a:t>
            </a:r>
          </a:p>
          <a:p>
            <a:pPr eaLnBrk="1" hangingPunct="1">
              <a:buFont typeface="Arial" panose="020B0604020202020204" pitchFamily="34" charset="0"/>
              <a:buChar char="•"/>
            </a:pPr>
            <a:endParaRPr lang="en-GB" altLang="en-US" sz="1350" dirty="0">
              <a:latin typeface="Comic Sans MS" panose="030F0702030302020204" pitchFamily="66" charset="0"/>
            </a:endParaRPr>
          </a:p>
          <a:p>
            <a:pPr eaLnBrk="1" hangingPunct="1">
              <a:buFont typeface="Arial" panose="020B0604020202020204" pitchFamily="34" charset="0"/>
              <a:buChar char="•"/>
            </a:pPr>
            <a:r>
              <a:rPr lang="en-GB" altLang="en-US" sz="1350" dirty="0">
                <a:latin typeface="Comic Sans MS" panose="030F0702030302020204" pitchFamily="66" charset="0"/>
              </a:rPr>
              <a:t>Once upon a time, and a time before that...</a:t>
            </a:r>
          </a:p>
          <a:p>
            <a:pPr eaLnBrk="1" hangingPunct="1">
              <a:buFont typeface="Arial" panose="020B0604020202020204" pitchFamily="34" charset="0"/>
              <a:buChar char="•"/>
            </a:pPr>
            <a:endParaRPr lang="en-GB" altLang="en-US" sz="1350" dirty="0">
              <a:latin typeface="Comic Sans MS" panose="030F0702030302020204" pitchFamily="66" charset="0"/>
            </a:endParaRPr>
          </a:p>
          <a:p>
            <a:pPr eaLnBrk="1" hangingPunct="1">
              <a:buFont typeface="Arial" panose="020B0604020202020204" pitchFamily="34" charset="0"/>
              <a:buChar char="•"/>
            </a:pPr>
            <a:r>
              <a:rPr lang="en-GB" altLang="en-US" sz="1350" dirty="0">
                <a:latin typeface="Comic Sans MS" panose="030F0702030302020204" pitchFamily="66" charset="0"/>
              </a:rPr>
              <a:t>So long ago that no one can quite say when...</a:t>
            </a:r>
          </a:p>
          <a:p>
            <a:pPr eaLnBrk="1" hangingPunct="1">
              <a:buFont typeface="Arial" panose="020B0604020202020204" pitchFamily="34" charset="0"/>
              <a:buChar char="•"/>
            </a:pPr>
            <a:endParaRPr lang="en-GB" altLang="en-US" sz="1350" dirty="0">
              <a:latin typeface="Comic Sans MS" panose="030F0702030302020204" pitchFamily="66" charset="0"/>
            </a:endParaRPr>
          </a:p>
          <a:p>
            <a:pPr eaLnBrk="1" hangingPunct="1">
              <a:buFont typeface="Arial" panose="020B0604020202020204" pitchFamily="34" charset="0"/>
              <a:buChar char="•"/>
            </a:pPr>
            <a:endParaRPr lang="en-GB" altLang="en-US" sz="1350" dirty="0">
              <a:latin typeface="Comic Sans MS" panose="030F0702030302020204" pitchFamily="66" charset="0"/>
            </a:endParaRPr>
          </a:p>
        </p:txBody>
      </p:sp>
      <p:pic>
        <p:nvPicPr>
          <p:cNvPr id="3" name="Picture 2"/>
          <p:cNvPicPr>
            <a:picLocks noChangeAspect="1"/>
          </p:cNvPicPr>
          <p:nvPr/>
        </p:nvPicPr>
        <p:blipFill rotWithShape="1">
          <a:blip r:embed="rId2"/>
          <a:srcRect l="27291" t="62099" r="27813" b="8333"/>
          <a:stretch/>
        </p:blipFill>
        <p:spPr>
          <a:xfrm>
            <a:off x="12700" y="4051301"/>
            <a:ext cx="6876890" cy="6057900"/>
          </a:xfrm>
          <a:prstGeom prst="rect">
            <a:avLst/>
          </a:prstGeom>
        </p:spPr>
      </p:pic>
    </p:spTree>
    <p:extLst>
      <p:ext uri="{BB962C8B-B14F-4D97-AF65-F5344CB8AC3E}">
        <p14:creationId xmlns:p14="http://schemas.microsoft.com/office/powerpoint/2010/main" val="3462025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8" y="317899"/>
            <a:ext cx="5205412" cy="41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692975"/>
            <a:ext cx="5194828" cy="389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4188" y="4610100"/>
            <a:ext cx="519482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Choose one of the pictures and describe the settings using: </a:t>
            </a:r>
            <a:r>
              <a:rPr lang="en-GB" altLang="en-US" dirty="0" smtClean="0">
                <a:solidFill>
                  <a:srgbClr val="000000"/>
                </a:solidFill>
                <a:latin typeface="Comic Sans MS" panose="030F0702030302020204" pitchFamily="66" charset="0"/>
              </a:rPr>
              <a:t>sights</a:t>
            </a:r>
            <a:r>
              <a:rPr lang="en-GB" altLang="en-US" dirty="0">
                <a:solidFill>
                  <a:srgbClr val="000000"/>
                </a:solidFill>
                <a:latin typeface="Comic Sans MS" panose="030F0702030302020204" pitchFamily="66" charset="0"/>
              </a:rPr>
              <a:t>, sounds, smells, feelings</a:t>
            </a:r>
          </a:p>
          <a:p>
            <a:endParaRPr lang="en-GB" b="1" dirty="0"/>
          </a:p>
        </p:txBody>
      </p:sp>
    </p:spTree>
    <p:extLst>
      <p:ext uri="{BB962C8B-B14F-4D97-AF65-F5344CB8AC3E}">
        <p14:creationId xmlns:p14="http://schemas.microsoft.com/office/powerpoint/2010/main" val="3054208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291" t="62099" r="27813" b="10740"/>
          <a:stretch/>
        </p:blipFill>
        <p:spPr>
          <a:xfrm>
            <a:off x="-18890" y="-88900"/>
            <a:ext cx="6876890" cy="5564777"/>
          </a:xfrm>
          <a:prstGeom prst="rect">
            <a:avLst/>
          </a:prstGeom>
        </p:spPr>
      </p:pic>
      <p:pic>
        <p:nvPicPr>
          <p:cNvPr id="3" name="Picture 2"/>
          <p:cNvPicPr>
            <a:picLocks noChangeAspect="1"/>
          </p:cNvPicPr>
          <p:nvPr/>
        </p:nvPicPr>
        <p:blipFill rotWithShape="1">
          <a:blip r:embed="rId2"/>
          <a:srcRect l="27291" t="62099" r="27813" b="10740"/>
          <a:stretch/>
        </p:blipFill>
        <p:spPr>
          <a:xfrm>
            <a:off x="-18890" y="5384800"/>
            <a:ext cx="6876890" cy="5564777"/>
          </a:xfrm>
          <a:prstGeom prst="rect">
            <a:avLst/>
          </a:prstGeom>
        </p:spPr>
      </p:pic>
    </p:spTree>
    <p:extLst>
      <p:ext uri="{BB962C8B-B14F-4D97-AF65-F5344CB8AC3E}">
        <p14:creationId xmlns:p14="http://schemas.microsoft.com/office/powerpoint/2010/main" val="406075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5782" y="2809875"/>
            <a:ext cx="5679281" cy="3647152"/>
          </a:xfrm>
          <a:prstGeom prst="rect">
            <a:avLst/>
          </a:prstGeom>
          <a:noFill/>
        </p:spPr>
        <p:txBody>
          <a:bodyPr>
            <a:spAutoFit/>
          </a:bodyPr>
          <a:lstStyle/>
          <a:p>
            <a:pPr algn="ctr">
              <a:defRPr/>
            </a:pPr>
            <a:r>
              <a:rPr lang="en-GB" sz="2100" dirty="0">
                <a:latin typeface="Comic Sans MS" pitchFamily="66" charset="0"/>
                <a:cs typeface="Times New Roman" pitchFamily="18" charset="0"/>
              </a:rPr>
              <a:t>Some different ways of ending a story:</a:t>
            </a:r>
          </a:p>
          <a:p>
            <a:pPr>
              <a:defRPr/>
            </a:pPr>
            <a:endParaRPr lang="en-GB" sz="2100" dirty="0">
              <a:latin typeface="Comic Sans MS" pitchFamily="66" charset="0"/>
            </a:endParaRPr>
          </a:p>
          <a:p>
            <a:pPr marL="300038" indent="-300038">
              <a:buFont typeface="Arial" pitchFamily="34" charset="0"/>
              <a:buChar char="•"/>
              <a:defRPr/>
            </a:pPr>
            <a:r>
              <a:rPr lang="en-GB" sz="1350" dirty="0">
                <a:latin typeface="Comic Sans MS" pitchFamily="66" charset="0"/>
              </a:rPr>
              <a:t>And so it was, and so it is.</a:t>
            </a:r>
          </a:p>
          <a:p>
            <a:pPr marL="300038" indent="-300038">
              <a:buFont typeface="Arial" pitchFamily="34" charset="0"/>
              <a:buChar char="•"/>
              <a:defRPr/>
            </a:pPr>
            <a:endParaRPr lang="en-GB" sz="1350" dirty="0">
              <a:latin typeface="Comic Sans MS" pitchFamily="66" charset="0"/>
            </a:endParaRPr>
          </a:p>
          <a:p>
            <a:pPr marL="300038" indent="-300038">
              <a:buFont typeface="Arial" pitchFamily="34" charset="0"/>
              <a:buChar char="•"/>
              <a:defRPr/>
            </a:pPr>
            <a:r>
              <a:rPr lang="en-GB" sz="1350" dirty="0">
                <a:latin typeface="Comic Sans MS" pitchFamily="66" charset="0"/>
              </a:rPr>
              <a:t>And so the story goes.</a:t>
            </a:r>
          </a:p>
          <a:p>
            <a:pPr marL="300038" indent="-300038">
              <a:buFont typeface="Arial" pitchFamily="34" charset="0"/>
              <a:buChar char="•"/>
              <a:defRPr/>
            </a:pPr>
            <a:endParaRPr lang="en-GB" sz="1350" dirty="0">
              <a:latin typeface="Comic Sans MS" pitchFamily="66" charset="0"/>
            </a:endParaRPr>
          </a:p>
          <a:p>
            <a:pPr marL="300038" indent="-300038">
              <a:buFont typeface="Arial" pitchFamily="34" charset="0"/>
              <a:buChar char="•"/>
              <a:defRPr/>
            </a:pPr>
            <a:r>
              <a:rPr lang="en-GB" sz="1350" dirty="0">
                <a:latin typeface="Comic Sans MS" pitchFamily="66" charset="0"/>
              </a:rPr>
              <a:t>And that is how it is to this day.</a:t>
            </a:r>
          </a:p>
          <a:p>
            <a:pPr marL="300038" indent="-300038">
              <a:buFont typeface="Arial" pitchFamily="34" charset="0"/>
              <a:buChar char="•"/>
              <a:defRPr/>
            </a:pPr>
            <a:endParaRPr lang="en-GB" sz="1350" dirty="0">
              <a:latin typeface="Comic Sans MS" pitchFamily="66" charset="0"/>
            </a:endParaRPr>
          </a:p>
          <a:p>
            <a:pPr marL="300038" indent="-300038">
              <a:buFont typeface="Arial" pitchFamily="34" charset="0"/>
              <a:buChar char="•"/>
              <a:defRPr/>
            </a:pPr>
            <a:r>
              <a:rPr lang="en-GB" sz="1350" dirty="0">
                <a:latin typeface="Comic Sans MS" pitchFamily="66" charset="0"/>
              </a:rPr>
              <a:t>And ever since then, that is the way it has been. </a:t>
            </a:r>
          </a:p>
          <a:p>
            <a:pPr marL="300038" indent="-300038">
              <a:buFont typeface="Arial" pitchFamily="34" charset="0"/>
              <a:buChar char="•"/>
              <a:defRPr/>
            </a:pPr>
            <a:endParaRPr lang="en-GB" sz="1350" dirty="0">
              <a:latin typeface="Comic Sans MS" pitchFamily="66" charset="0"/>
            </a:endParaRPr>
          </a:p>
          <a:p>
            <a:pPr marL="300038" indent="-300038">
              <a:buFont typeface="Arial" pitchFamily="34" charset="0"/>
              <a:buChar char="•"/>
              <a:defRPr/>
            </a:pPr>
            <a:r>
              <a:rPr lang="en-GB" sz="1350" dirty="0">
                <a:latin typeface="Comic Sans MS" pitchFamily="66" charset="0"/>
              </a:rPr>
              <a:t>And that’s the end of that!</a:t>
            </a:r>
          </a:p>
          <a:p>
            <a:pPr marL="300038" indent="-300038">
              <a:buFont typeface="Arial" pitchFamily="34" charset="0"/>
              <a:buChar char="•"/>
              <a:defRPr/>
            </a:pPr>
            <a:endParaRPr lang="en-GB" sz="1350" dirty="0">
              <a:latin typeface="Comic Sans MS" pitchFamily="66" charset="0"/>
            </a:endParaRPr>
          </a:p>
          <a:p>
            <a:pPr marL="300038" indent="-300038">
              <a:buFont typeface="Arial" pitchFamily="34" charset="0"/>
              <a:buChar char="•"/>
              <a:defRPr/>
            </a:pPr>
            <a:r>
              <a:rPr lang="en-GB" sz="1350" dirty="0">
                <a:latin typeface="Comic Sans MS" pitchFamily="66" charset="0"/>
              </a:rPr>
              <a:t>And that is a true story. And if it isn’t, it should be. </a:t>
            </a:r>
          </a:p>
          <a:p>
            <a:pPr marL="300038" indent="-300038">
              <a:buFont typeface="Arial" pitchFamily="34" charset="0"/>
              <a:buChar char="•"/>
              <a:defRPr/>
            </a:pPr>
            <a:endParaRPr lang="en-GB" sz="1350" dirty="0">
              <a:latin typeface="Comic Sans MS" pitchFamily="66" charset="0"/>
            </a:endParaRPr>
          </a:p>
          <a:p>
            <a:pPr marL="300038" indent="-300038">
              <a:buFont typeface="Arial" pitchFamily="34" charset="0"/>
              <a:buChar char="•"/>
              <a:defRPr/>
            </a:pPr>
            <a:r>
              <a:rPr lang="en-GB" sz="1350" dirty="0">
                <a:latin typeface="Comic Sans MS" pitchFamily="66" charset="0"/>
              </a:rPr>
              <a:t>So, there you have it! </a:t>
            </a:r>
          </a:p>
          <a:p>
            <a:pPr>
              <a:defRPr/>
            </a:pPr>
            <a:endParaRPr lang="en-GB" sz="1350" dirty="0">
              <a:latin typeface="Comic Sans MS" pitchFamily="66" charset="0"/>
            </a:endParaRPr>
          </a:p>
        </p:txBody>
      </p:sp>
    </p:spTree>
    <p:extLst>
      <p:ext uri="{BB962C8B-B14F-4D97-AF65-F5344CB8AC3E}">
        <p14:creationId xmlns:p14="http://schemas.microsoft.com/office/powerpoint/2010/main" val="1129006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267038"/>
            <a:ext cx="5803900" cy="1477328"/>
          </a:xfrm>
          <a:prstGeom prst="rect">
            <a:avLst/>
          </a:prstGeom>
        </p:spPr>
        <p:txBody>
          <a:bodyPr wrap="square">
            <a:spAutoFit/>
          </a:bodyPr>
          <a:lstStyle/>
          <a:p>
            <a:r>
              <a:rPr lang="en-GB" dirty="0" err="1">
                <a:solidFill>
                  <a:srgbClr val="333333"/>
                </a:solidFill>
                <a:latin typeface="arial" panose="020B0604020202020204" pitchFamily="34" charset="0"/>
              </a:rPr>
              <a:t>Mabinogion</a:t>
            </a:r>
            <a:r>
              <a:rPr lang="en-GB" dirty="0">
                <a:solidFill>
                  <a:srgbClr val="333333"/>
                </a:solidFill>
                <a:latin typeface="arial" panose="020B0604020202020204" pitchFamily="34" charset="0"/>
              </a:rPr>
              <a:t>: first branch</a:t>
            </a:r>
          </a:p>
          <a:p>
            <a:r>
              <a:rPr lang="en-GB" b="1" dirty="0">
                <a:solidFill>
                  <a:srgbClr val="333333"/>
                </a:solidFill>
                <a:latin typeface="arial" panose="020B0604020202020204" pitchFamily="34" charset="0"/>
              </a:rPr>
              <a:t>The word "</a:t>
            </a:r>
            <a:r>
              <a:rPr lang="en-GB" b="1" dirty="0" err="1">
                <a:solidFill>
                  <a:srgbClr val="333333"/>
                </a:solidFill>
                <a:latin typeface="arial" panose="020B0604020202020204" pitchFamily="34" charset="0"/>
              </a:rPr>
              <a:t>Mabinogi</a:t>
            </a:r>
            <a:r>
              <a:rPr lang="en-GB" b="1" dirty="0">
                <a:solidFill>
                  <a:srgbClr val="333333"/>
                </a:solidFill>
                <a:latin typeface="arial" panose="020B0604020202020204" pitchFamily="34" charset="0"/>
              </a:rPr>
              <a:t>" originally designated only these four tales, which are really parts or 'branches' of a single work, rather than the whole collection.</a:t>
            </a:r>
            <a:endParaRPr lang="en-GB" b="0" i="0" dirty="0">
              <a:solidFill>
                <a:srgbClr val="333333"/>
              </a:solidFill>
              <a:effectLst/>
              <a:latin typeface="arial" panose="020B0604020202020204" pitchFamily="34" charset="0"/>
            </a:endParaRPr>
          </a:p>
        </p:txBody>
      </p:sp>
      <p:sp>
        <p:nvSpPr>
          <p:cNvPr id="3" name="Rectangle 2"/>
          <p:cNvSpPr/>
          <p:nvPr/>
        </p:nvSpPr>
        <p:spPr>
          <a:xfrm>
            <a:off x="1447800" y="1744366"/>
            <a:ext cx="3429000" cy="2585323"/>
          </a:xfrm>
          <a:prstGeom prst="rect">
            <a:avLst/>
          </a:prstGeom>
        </p:spPr>
        <p:txBody>
          <a:bodyPr>
            <a:spAutoFit/>
          </a:bodyPr>
          <a:lstStyle/>
          <a:p>
            <a:pPr marL="342900" indent="-342900">
              <a:buFont typeface="+mj-lt"/>
              <a:buAutoNum type="arabicPeriod"/>
            </a:pPr>
            <a:r>
              <a:rPr lang="cy-GB" dirty="0">
                <a:solidFill>
                  <a:srgbClr val="222222"/>
                </a:solidFill>
                <a:latin typeface="Arial" panose="020B0604020202020204" pitchFamily="34" charset="0"/>
              </a:rPr>
              <a:t>Pwyll, Prince of Dyfed.</a:t>
            </a:r>
            <a:endParaRPr lang="cy-GB" dirty="0">
              <a:solidFill>
                <a:srgbClr val="000000"/>
              </a:solidFill>
              <a:latin typeface="Calibri" panose="020F0502020204030204" pitchFamily="34" charset="0"/>
            </a:endParaRPr>
          </a:p>
          <a:p>
            <a:pPr marL="342900" indent="-342900">
              <a:buFont typeface="+mj-lt"/>
              <a:buAutoNum type="arabicPeriod"/>
            </a:pPr>
            <a:r>
              <a:rPr lang="cy-GB" dirty="0">
                <a:solidFill>
                  <a:srgbClr val="222222"/>
                </a:solidFill>
                <a:latin typeface="Arial" panose="020B0604020202020204" pitchFamily="34" charset="0"/>
              </a:rPr>
              <a:t>Branwen ferch Llŷr.</a:t>
            </a:r>
            <a:endParaRPr lang="cy-GB" dirty="0">
              <a:solidFill>
                <a:srgbClr val="000000"/>
              </a:solidFill>
              <a:latin typeface="Calibri" panose="020F0502020204030204" pitchFamily="34" charset="0"/>
            </a:endParaRPr>
          </a:p>
          <a:p>
            <a:pPr marL="342900" indent="-342900">
              <a:buFont typeface="+mj-lt"/>
              <a:buAutoNum type="arabicPeriod"/>
            </a:pPr>
            <a:r>
              <a:rPr lang="cy-GB" dirty="0">
                <a:solidFill>
                  <a:srgbClr val="222222"/>
                </a:solidFill>
                <a:latin typeface="Arial" panose="020B0604020202020204" pitchFamily="34" charset="0"/>
              </a:rPr>
              <a:t>Manawydan fab Llŷr.</a:t>
            </a:r>
            <a:endParaRPr lang="cy-GB" dirty="0">
              <a:solidFill>
                <a:srgbClr val="000000"/>
              </a:solidFill>
              <a:latin typeface="Calibri" panose="020F0502020204030204" pitchFamily="34" charset="0"/>
            </a:endParaRPr>
          </a:p>
          <a:p>
            <a:pPr marL="342900" indent="-342900">
              <a:buFont typeface="+mj-lt"/>
              <a:buAutoNum type="arabicPeriod"/>
            </a:pPr>
            <a:r>
              <a:rPr lang="cy-GB" dirty="0">
                <a:solidFill>
                  <a:srgbClr val="222222"/>
                </a:solidFill>
                <a:latin typeface="Arial" panose="020B0604020202020204" pitchFamily="34" charset="0"/>
              </a:rPr>
              <a:t>Math fab Mathonwy.</a:t>
            </a:r>
            <a:endParaRPr lang="cy-GB" dirty="0">
              <a:solidFill>
                <a:srgbClr val="000000"/>
              </a:solidFill>
              <a:latin typeface="Calibri" panose="020F0502020204030204" pitchFamily="34" charset="0"/>
            </a:endParaRPr>
          </a:p>
          <a:p>
            <a:pPr marL="342900" indent="-342900">
              <a:buFont typeface="+mj-lt"/>
              <a:buAutoNum type="arabicPeriod"/>
            </a:pPr>
            <a:r>
              <a:rPr lang="cy-GB" dirty="0">
                <a:solidFill>
                  <a:srgbClr val="222222"/>
                </a:solidFill>
                <a:latin typeface="Arial" panose="020B0604020202020204" pitchFamily="34" charset="0"/>
              </a:rPr>
              <a:t>The Dream of Macsen Wledig.</a:t>
            </a:r>
            <a:endParaRPr lang="cy-GB" dirty="0">
              <a:solidFill>
                <a:srgbClr val="000000"/>
              </a:solidFill>
              <a:latin typeface="Calibri" panose="020F0502020204030204" pitchFamily="34" charset="0"/>
            </a:endParaRPr>
          </a:p>
          <a:p>
            <a:pPr marL="342900" indent="-342900">
              <a:buFont typeface="+mj-lt"/>
              <a:buAutoNum type="arabicPeriod"/>
            </a:pPr>
            <a:r>
              <a:rPr lang="cy-GB" dirty="0">
                <a:solidFill>
                  <a:srgbClr val="222222"/>
                </a:solidFill>
                <a:latin typeface="Arial" panose="020B0604020202020204" pitchFamily="34" charset="0"/>
              </a:rPr>
              <a:t>Lludd and Llefelys.</a:t>
            </a:r>
            <a:endParaRPr lang="cy-GB" dirty="0">
              <a:solidFill>
                <a:srgbClr val="000000"/>
              </a:solidFill>
              <a:latin typeface="Calibri" panose="020F0502020204030204" pitchFamily="34" charset="0"/>
            </a:endParaRPr>
          </a:p>
          <a:p>
            <a:pPr marL="342900" indent="-342900">
              <a:buFont typeface="+mj-lt"/>
              <a:buAutoNum type="arabicPeriod"/>
            </a:pPr>
            <a:r>
              <a:rPr lang="cy-GB" dirty="0">
                <a:solidFill>
                  <a:srgbClr val="222222"/>
                </a:solidFill>
                <a:latin typeface="Arial" panose="020B0604020202020204" pitchFamily="34" charset="0"/>
              </a:rPr>
              <a:t>Hanes Taliesin.</a:t>
            </a:r>
            <a:endParaRPr lang="cy-GB" dirty="0">
              <a:solidFill>
                <a:srgbClr val="000000"/>
              </a:solidFill>
              <a:latin typeface="Calibri" panose="020F0502020204030204" pitchFamily="34" charset="0"/>
            </a:endParaRPr>
          </a:p>
          <a:p>
            <a:pPr marL="342900" indent="-342900">
              <a:buFont typeface="+mj-lt"/>
              <a:buAutoNum type="arabicPeriod"/>
            </a:pPr>
            <a:r>
              <a:rPr lang="cy-GB" dirty="0">
                <a:solidFill>
                  <a:srgbClr val="222222"/>
                </a:solidFill>
                <a:latin typeface="Arial" panose="020B0604020202020204" pitchFamily="34" charset="0"/>
              </a:rPr>
              <a:t>Culhwch and Olwen.</a:t>
            </a:r>
            <a:endParaRPr lang="cy-GB" b="0" i="0" dirty="0">
              <a:solidFill>
                <a:srgbClr val="000000"/>
              </a:solidFill>
              <a:effectLst/>
              <a:latin typeface="Calibri" panose="020F0502020204030204" pitchFamily="34" charset="0"/>
            </a:endParaRPr>
          </a:p>
        </p:txBody>
      </p:sp>
      <p:sp>
        <p:nvSpPr>
          <p:cNvPr id="5" name="Rectangle 1"/>
          <p:cNvSpPr>
            <a:spLocks noChangeArrowheads="1"/>
          </p:cNvSpPr>
          <p:nvPr/>
        </p:nvSpPr>
        <p:spPr bwMode="auto">
          <a:xfrm>
            <a:off x="190500" y="6062058"/>
            <a:ext cx="62611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Branwen</a:t>
            </a:r>
            <a:r>
              <a:rPr kumimoji="0" lang="en-US" altLang="en-U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daughter of </a:t>
            </a:r>
            <a:r>
              <a:rPr kumimoji="0" lang="en-US" altLang="en-US" sz="1200" b="0" i="1"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Llyr</a:t>
            </a:r>
            <a:r>
              <a:rPr kumimoji="0" lang="en-US" altLang="en-U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 one of the tales in the ancient Welsh story collection called </a:t>
            </a:r>
            <a:r>
              <a:rPr kumimoji="0" lang="en-US" altLang="en-U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kumimoji="0" lang="en-US" altLang="en-US" sz="1200" b="0" i="1"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Mabinogion</a:t>
            </a: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Charlotte Guest read </a:t>
            </a:r>
            <a:r>
              <a:rPr kumimoji="0" lang="en-US" altLang="en-US" sz="12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r>
              <a:rPr kumimoji="0" lang="en-US" altLang="en-US" sz="1200" b="0" i="1"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Mabinogion</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Welsh and wrote the stories down in English so more people could read and enjoy them.</a:t>
            </a:r>
            <a:r>
              <a:rPr kumimoji="0" lang="en-US" altLang="en-US" sz="1200" b="0" i="0" u="none" strike="noStrike" cap="none" normalizeH="0" baseline="0" dirty="0" smtClean="0">
                <a:ln>
                  <a:noFill/>
                </a:ln>
                <a:solidFill>
                  <a:srgbClr val="000000"/>
                </a:solidFill>
                <a:effectLst/>
                <a:ea typeface="Times New Roman" panose="02020603050405020304" pitchFamily="18" charset="0"/>
              </a:rPr>
              <a:t> </a:t>
            </a:r>
            <a:endParaRPr kumimoji="0" lang="en-GB"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best online site with full texts is:</a:t>
            </a:r>
            <a:endParaRPr kumimoji="0" lang="en-GB"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2"/>
              </a:rPr>
              <a:t>http://www.missgien.net/arthurian/mabinogion/branwen.html</a:t>
            </a:r>
            <a:endParaRPr kumimoji="0" lang="en-GB"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has background to the </a:t>
            </a:r>
            <a:r>
              <a:rPr kumimoji="0" lang="en-US" altLang="en-US" sz="1200" b="0" i="1"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Mabinogion</a:t>
            </a: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full texts.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3520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www.sacred-texts.com/neu/celt/mab/img/339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307975" y="922337"/>
            <a:ext cx="6121400" cy="7417415"/>
          </a:xfrm>
          <a:prstGeom prst="rect">
            <a:avLst/>
          </a:prstGeom>
        </p:spPr>
        <p:txBody>
          <a:bodyPr wrap="square">
            <a:spAutoFit/>
          </a:bodyPr>
          <a:lstStyle/>
          <a:p>
            <a:pPr algn="ctr"/>
            <a:r>
              <a:rPr lang="en-GB" sz="1400" b="1" dirty="0" err="1">
                <a:solidFill>
                  <a:srgbClr val="333333"/>
                </a:solidFill>
                <a:latin typeface="arial" panose="020B0604020202020204" pitchFamily="34" charset="0"/>
              </a:rPr>
              <a:t>Pwyll</a:t>
            </a:r>
            <a:r>
              <a:rPr lang="en-GB" sz="1400" b="1" dirty="0">
                <a:solidFill>
                  <a:srgbClr val="333333"/>
                </a:solidFill>
                <a:latin typeface="arial" panose="020B0604020202020204" pitchFamily="34" charset="0"/>
              </a:rPr>
              <a:t>, Prince of Dyfed, is the hero of the first branch; his story is told in three distinct episodes</a:t>
            </a:r>
            <a:r>
              <a:rPr lang="en-GB" sz="1400" b="1" dirty="0" smtClean="0">
                <a:solidFill>
                  <a:srgbClr val="333333"/>
                </a:solidFill>
                <a:latin typeface="arial" panose="020B0604020202020204" pitchFamily="34" charset="0"/>
              </a:rPr>
              <a:t>.</a:t>
            </a:r>
          </a:p>
          <a:p>
            <a:pPr algn="ctr"/>
            <a:endParaRPr lang="en-GB" sz="1400" b="1" dirty="0">
              <a:solidFill>
                <a:srgbClr val="333333"/>
              </a:solidFill>
              <a:latin typeface="arial" panose="020B0604020202020204" pitchFamily="34" charset="0"/>
            </a:endParaRPr>
          </a:p>
          <a:p>
            <a:r>
              <a:rPr lang="en-GB" sz="1400" dirty="0">
                <a:solidFill>
                  <a:srgbClr val="333333"/>
                </a:solidFill>
                <a:latin typeface="arial" panose="020B0604020202020204" pitchFamily="34" charset="0"/>
              </a:rPr>
              <a:t>In the opening part he changes places with </a:t>
            </a:r>
            <a:r>
              <a:rPr lang="en-GB" sz="1400" dirty="0" err="1">
                <a:solidFill>
                  <a:srgbClr val="333333"/>
                </a:solidFill>
                <a:latin typeface="arial" panose="020B0604020202020204" pitchFamily="34" charset="0"/>
              </a:rPr>
              <a:t>Arawn</a:t>
            </a:r>
            <a:r>
              <a:rPr lang="en-GB" sz="1400" dirty="0">
                <a:solidFill>
                  <a:srgbClr val="333333"/>
                </a:solidFill>
                <a:latin typeface="arial" panose="020B0604020202020204" pitchFamily="34" charset="0"/>
              </a:rPr>
              <a:t>, the king of </a:t>
            </a:r>
            <a:r>
              <a:rPr lang="en-GB" sz="1400" dirty="0" err="1">
                <a:solidFill>
                  <a:srgbClr val="333333"/>
                </a:solidFill>
                <a:latin typeface="arial" panose="020B0604020202020204" pitchFamily="34" charset="0"/>
              </a:rPr>
              <a:t>Annwn</a:t>
            </a:r>
            <a:r>
              <a:rPr lang="en-GB" sz="1400" dirty="0">
                <a:solidFill>
                  <a:srgbClr val="333333"/>
                </a:solidFill>
                <a:latin typeface="arial" panose="020B0604020202020204" pitchFamily="34" charset="0"/>
              </a:rPr>
              <a:t>, for one year. </a:t>
            </a:r>
            <a:r>
              <a:rPr lang="en-GB" sz="1400" dirty="0" err="1">
                <a:solidFill>
                  <a:srgbClr val="333333"/>
                </a:solidFill>
                <a:latin typeface="arial" panose="020B0604020202020204" pitchFamily="34" charset="0"/>
              </a:rPr>
              <a:t>Annwn</a:t>
            </a:r>
            <a:r>
              <a:rPr lang="en-GB" sz="1400" dirty="0">
                <a:solidFill>
                  <a:srgbClr val="333333"/>
                </a:solidFill>
                <a:latin typeface="arial" panose="020B0604020202020204" pitchFamily="34" charset="0"/>
              </a:rPr>
              <a:t> was the underworld, also identified as the island of </a:t>
            </a:r>
            <a:r>
              <a:rPr lang="en-GB" sz="1400" dirty="0" err="1">
                <a:solidFill>
                  <a:srgbClr val="333333"/>
                </a:solidFill>
                <a:latin typeface="arial" panose="020B0604020202020204" pitchFamily="34" charset="0"/>
              </a:rPr>
              <a:t>Gwales</a:t>
            </a:r>
            <a:r>
              <a:rPr lang="en-GB" sz="1400" dirty="0">
                <a:solidFill>
                  <a:srgbClr val="333333"/>
                </a:solidFill>
                <a:latin typeface="arial" panose="020B0604020202020204" pitchFamily="34" charset="0"/>
              </a:rPr>
              <a:t> or </a:t>
            </a:r>
            <a:r>
              <a:rPr lang="en-GB" sz="1400" dirty="0" err="1">
                <a:solidFill>
                  <a:srgbClr val="333333"/>
                </a:solidFill>
                <a:latin typeface="arial" panose="020B0604020202020204" pitchFamily="34" charset="0"/>
              </a:rPr>
              <a:t>Grassholme</a:t>
            </a:r>
            <a:r>
              <a:rPr lang="en-GB" sz="1400" dirty="0">
                <a:solidFill>
                  <a:srgbClr val="333333"/>
                </a:solidFill>
                <a:latin typeface="arial" panose="020B0604020202020204" pitchFamily="34" charset="0"/>
              </a:rPr>
              <a:t> on the Pembrokeshire coast.</a:t>
            </a:r>
          </a:p>
          <a:p>
            <a:r>
              <a:rPr lang="en-GB" sz="1400" dirty="0" err="1">
                <a:solidFill>
                  <a:srgbClr val="333333"/>
                </a:solidFill>
                <a:latin typeface="arial" panose="020B0604020202020204" pitchFamily="34" charset="0"/>
              </a:rPr>
              <a:t>Pwyll</a:t>
            </a:r>
            <a:r>
              <a:rPr lang="en-GB" sz="1400" dirty="0">
                <a:solidFill>
                  <a:srgbClr val="333333"/>
                </a:solidFill>
                <a:latin typeface="arial" panose="020B0604020202020204" pitchFamily="34" charset="0"/>
              </a:rPr>
              <a:t> wins the title Head of </a:t>
            </a:r>
            <a:r>
              <a:rPr lang="en-GB" sz="1400" dirty="0" err="1">
                <a:solidFill>
                  <a:srgbClr val="333333"/>
                </a:solidFill>
                <a:latin typeface="arial" panose="020B0604020202020204" pitchFamily="34" charset="0"/>
              </a:rPr>
              <a:t>Annwn</a:t>
            </a:r>
            <a:r>
              <a:rPr lang="en-GB" sz="1400" dirty="0">
                <a:solidFill>
                  <a:srgbClr val="333333"/>
                </a:solidFill>
                <a:latin typeface="arial" panose="020B0604020202020204" pitchFamily="34" charset="0"/>
              </a:rPr>
              <a:t>, and </a:t>
            </a:r>
            <a:r>
              <a:rPr lang="en-GB" sz="1400" dirty="0" err="1">
                <a:solidFill>
                  <a:srgbClr val="333333"/>
                </a:solidFill>
                <a:latin typeface="arial" panose="020B0604020202020204" pitchFamily="34" charset="0"/>
              </a:rPr>
              <a:t>Arawn's</a:t>
            </a:r>
            <a:r>
              <a:rPr lang="en-GB" sz="1400" dirty="0">
                <a:solidFill>
                  <a:srgbClr val="333333"/>
                </a:solidFill>
                <a:latin typeface="arial" panose="020B0604020202020204" pitchFamily="34" charset="0"/>
              </a:rPr>
              <a:t> undying friendship, by uniting the two warring kingdoms of </a:t>
            </a:r>
            <a:r>
              <a:rPr lang="en-GB" sz="1400" dirty="0" err="1">
                <a:solidFill>
                  <a:srgbClr val="333333"/>
                </a:solidFill>
                <a:latin typeface="arial" panose="020B0604020202020204" pitchFamily="34" charset="0"/>
              </a:rPr>
              <a:t>Annwn</a:t>
            </a:r>
            <a:r>
              <a:rPr lang="en-GB" sz="1400" dirty="0">
                <a:solidFill>
                  <a:srgbClr val="333333"/>
                </a:solidFill>
                <a:latin typeface="arial" panose="020B0604020202020204" pitchFamily="34" charset="0"/>
              </a:rPr>
              <a:t> when he defeats </a:t>
            </a:r>
            <a:r>
              <a:rPr lang="en-GB" sz="1400" dirty="0" err="1">
                <a:solidFill>
                  <a:srgbClr val="333333"/>
                </a:solidFill>
                <a:latin typeface="arial" panose="020B0604020202020204" pitchFamily="34" charset="0"/>
              </a:rPr>
              <a:t>Arawn's</a:t>
            </a:r>
            <a:r>
              <a:rPr lang="en-GB" sz="1400" dirty="0">
                <a:solidFill>
                  <a:srgbClr val="333333"/>
                </a:solidFill>
                <a:latin typeface="arial" panose="020B0604020202020204" pitchFamily="34" charset="0"/>
              </a:rPr>
              <a:t> rival, King </a:t>
            </a:r>
            <a:r>
              <a:rPr lang="en-GB" sz="1400" dirty="0" err="1">
                <a:solidFill>
                  <a:srgbClr val="333333"/>
                </a:solidFill>
                <a:latin typeface="arial" panose="020B0604020202020204" pitchFamily="34" charset="0"/>
              </a:rPr>
              <a:t>Hafgan</a:t>
            </a:r>
            <a:r>
              <a:rPr lang="en-GB" sz="1400" dirty="0">
                <a:solidFill>
                  <a:srgbClr val="333333"/>
                </a:solidFill>
                <a:latin typeface="arial" panose="020B0604020202020204" pitchFamily="34" charset="0"/>
              </a:rPr>
              <a:t> in combat.</a:t>
            </a:r>
          </a:p>
          <a:p>
            <a:r>
              <a:rPr lang="en-GB" sz="1400" dirty="0">
                <a:solidFill>
                  <a:srgbClr val="333333"/>
                </a:solidFill>
                <a:latin typeface="arial" panose="020B0604020202020204" pitchFamily="34" charset="0"/>
              </a:rPr>
              <a:t>The second part of the tale concerns </a:t>
            </a:r>
            <a:r>
              <a:rPr lang="en-GB" sz="1400" dirty="0" err="1">
                <a:solidFill>
                  <a:srgbClr val="333333"/>
                </a:solidFill>
                <a:latin typeface="arial" panose="020B0604020202020204" pitchFamily="34" charset="0"/>
              </a:rPr>
              <a:t>Pwyll's</a:t>
            </a:r>
            <a:r>
              <a:rPr lang="en-GB" sz="1400" dirty="0">
                <a:solidFill>
                  <a:srgbClr val="333333"/>
                </a:solidFill>
                <a:latin typeface="arial" panose="020B0604020202020204" pitchFamily="34" charset="0"/>
              </a:rPr>
              <a:t> return from </a:t>
            </a:r>
            <a:r>
              <a:rPr lang="en-GB" sz="1400" dirty="0" err="1">
                <a:solidFill>
                  <a:srgbClr val="333333"/>
                </a:solidFill>
                <a:latin typeface="arial" panose="020B0604020202020204" pitchFamily="34" charset="0"/>
              </a:rPr>
              <a:t>Annwn</a:t>
            </a:r>
            <a:r>
              <a:rPr lang="en-GB" sz="1400" dirty="0">
                <a:solidFill>
                  <a:srgbClr val="333333"/>
                </a:solidFill>
                <a:latin typeface="arial" panose="020B0604020202020204" pitchFamily="34" charset="0"/>
              </a:rPr>
              <a:t>. After his men fail to catch the beautiful maiden Rhiannon on her ambling horse which magically can not be caught up with. However, </a:t>
            </a:r>
            <a:r>
              <a:rPr lang="en-GB" sz="1400" dirty="0" err="1">
                <a:solidFill>
                  <a:srgbClr val="333333"/>
                </a:solidFill>
                <a:latin typeface="arial" panose="020B0604020202020204" pitchFamily="34" charset="0"/>
              </a:rPr>
              <a:t>Pwyll</a:t>
            </a:r>
            <a:r>
              <a:rPr lang="en-GB" sz="1400" dirty="0">
                <a:solidFill>
                  <a:srgbClr val="333333"/>
                </a:solidFill>
                <a:latin typeface="arial" panose="020B0604020202020204" pitchFamily="34" charset="0"/>
              </a:rPr>
              <a:t> does so simply by asking her to stop.</a:t>
            </a:r>
          </a:p>
          <a:p>
            <a:r>
              <a:rPr lang="en-GB" sz="1400" dirty="0">
                <a:solidFill>
                  <a:srgbClr val="333333"/>
                </a:solidFill>
                <a:latin typeface="arial" panose="020B0604020202020204" pitchFamily="34" charset="0"/>
              </a:rPr>
              <a:t>Rhiannon, the first of several strong women in the </a:t>
            </a:r>
            <a:r>
              <a:rPr lang="en-GB" sz="1400" dirty="0" err="1">
                <a:solidFill>
                  <a:srgbClr val="333333"/>
                </a:solidFill>
                <a:latin typeface="arial" panose="020B0604020202020204" pitchFamily="34" charset="0"/>
              </a:rPr>
              <a:t>Mabinogi</a:t>
            </a:r>
            <a:r>
              <a:rPr lang="en-GB" sz="1400" dirty="0">
                <a:solidFill>
                  <a:srgbClr val="333333"/>
                </a:solidFill>
                <a:latin typeface="arial" panose="020B0604020202020204" pitchFamily="34" charset="0"/>
              </a:rPr>
              <a:t>, is betrothed to </a:t>
            </a:r>
            <a:r>
              <a:rPr lang="en-GB" sz="1400" dirty="0" err="1">
                <a:solidFill>
                  <a:srgbClr val="333333"/>
                </a:solidFill>
                <a:latin typeface="arial" panose="020B0604020202020204" pitchFamily="34" charset="0"/>
              </a:rPr>
              <a:t>Gwawl</a:t>
            </a:r>
            <a:r>
              <a:rPr lang="en-GB" sz="1400" dirty="0">
                <a:solidFill>
                  <a:srgbClr val="333333"/>
                </a:solidFill>
                <a:latin typeface="arial" panose="020B0604020202020204" pitchFamily="34" charset="0"/>
              </a:rPr>
              <a:t>. Nonetheless, she falls in love at first sight with </a:t>
            </a:r>
            <a:r>
              <a:rPr lang="en-GB" sz="1400" dirty="0" err="1">
                <a:solidFill>
                  <a:srgbClr val="333333"/>
                </a:solidFill>
                <a:latin typeface="arial" panose="020B0604020202020204" pitchFamily="34" charset="0"/>
              </a:rPr>
              <a:t>Pwyll</a:t>
            </a:r>
            <a:r>
              <a:rPr lang="en-GB" sz="1400" dirty="0">
                <a:solidFill>
                  <a:srgbClr val="333333"/>
                </a:solidFill>
                <a:latin typeface="arial" panose="020B0604020202020204" pitchFamily="34" charset="0"/>
              </a:rPr>
              <a:t> and proposes an elaborate plan to enable her to marry </a:t>
            </a:r>
            <a:r>
              <a:rPr lang="en-GB" sz="1400" dirty="0" err="1">
                <a:solidFill>
                  <a:srgbClr val="333333"/>
                </a:solidFill>
                <a:latin typeface="arial" panose="020B0604020202020204" pitchFamily="34" charset="0"/>
              </a:rPr>
              <a:t>Pwyll</a:t>
            </a:r>
            <a:r>
              <a:rPr lang="en-GB" sz="1400" dirty="0">
                <a:solidFill>
                  <a:srgbClr val="333333"/>
                </a:solidFill>
                <a:latin typeface="arial" panose="020B0604020202020204" pitchFamily="34" charset="0"/>
              </a:rPr>
              <a:t> rather than </a:t>
            </a:r>
            <a:r>
              <a:rPr lang="en-GB" sz="1400" dirty="0" err="1">
                <a:solidFill>
                  <a:srgbClr val="333333"/>
                </a:solidFill>
                <a:latin typeface="arial" panose="020B0604020202020204" pitchFamily="34" charset="0"/>
              </a:rPr>
              <a:t>Gwawl</a:t>
            </a:r>
            <a:r>
              <a:rPr lang="en-GB" sz="1400" dirty="0">
                <a:solidFill>
                  <a:srgbClr val="333333"/>
                </a:solidFill>
                <a:latin typeface="arial" panose="020B0604020202020204" pitchFamily="34" charset="0"/>
              </a:rPr>
              <a:t>.</a:t>
            </a:r>
          </a:p>
          <a:p>
            <a:r>
              <a:rPr lang="en-GB" sz="1400" dirty="0" err="1">
                <a:solidFill>
                  <a:srgbClr val="333333"/>
                </a:solidFill>
                <a:latin typeface="arial" panose="020B0604020202020204" pitchFamily="34" charset="0"/>
              </a:rPr>
              <a:t>Pwyll</a:t>
            </a:r>
            <a:r>
              <a:rPr lang="en-GB" sz="1400" dirty="0">
                <a:solidFill>
                  <a:srgbClr val="333333"/>
                </a:solidFill>
                <a:latin typeface="arial" panose="020B0604020202020204" pitchFamily="34" charset="0"/>
              </a:rPr>
              <a:t> follows her plan - which relies on Rhiannon's knowledge of </a:t>
            </a:r>
            <a:r>
              <a:rPr lang="en-GB" sz="1400" dirty="0" err="1">
                <a:solidFill>
                  <a:srgbClr val="333333"/>
                </a:solidFill>
                <a:latin typeface="arial" panose="020B0604020202020204" pitchFamily="34" charset="0"/>
              </a:rPr>
              <a:t>Gwawl's</a:t>
            </a:r>
            <a:r>
              <a:rPr lang="en-GB" sz="1400" dirty="0">
                <a:solidFill>
                  <a:srgbClr val="333333"/>
                </a:solidFill>
                <a:latin typeface="arial" panose="020B0604020202020204" pitchFamily="34" charset="0"/>
              </a:rPr>
              <a:t> weaknesses, his pride and lust for her - and traps </a:t>
            </a:r>
            <a:r>
              <a:rPr lang="en-GB" sz="1400" dirty="0" err="1">
                <a:solidFill>
                  <a:srgbClr val="333333"/>
                </a:solidFill>
                <a:latin typeface="arial" panose="020B0604020202020204" pitchFamily="34" charset="0"/>
              </a:rPr>
              <a:t>Gwawl</a:t>
            </a:r>
            <a:r>
              <a:rPr lang="en-GB" sz="1400" dirty="0">
                <a:solidFill>
                  <a:srgbClr val="333333"/>
                </a:solidFill>
                <a:latin typeface="arial" panose="020B0604020202020204" pitchFamily="34" charset="0"/>
              </a:rPr>
              <a:t> in a sack that can never be fully filled. </a:t>
            </a:r>
            <a:r>
              <a:rPr lang="en-GB" sz="1400" dirty="0" err="1">
                <a:solidFill>
                  <a:srgbClr val="333333"/>
                </a:solidFill>
                <a:latin typeface="arial" panose="020B0604020202020204" pitchFamily="34" charset="0"/>
              </a:rPr>
              <a:t>Pwyll's</a:t>
            </a:r>
            <a:r>
              <a:rPr lang="en-GB" sz="1400" dirty="0">
                <a:solidFill>
                  <a:srgbClr val="333333"/>
                </a:solidFill>
                <a:latin typeface="arial" panose="020B0604020202020204" pitchFamily="34" charset="0"/>
              </a:rPr>
              <a:t> men beat </a:t>
            </a:r>
            <a:r>
              <a:rPr lang="en-GB" sz="1400" dirty="0" err="1">
                <a:solidFill>
                  <a:srgbClr val="333333"/>
                </a:solidFill>
                <a:latin typeface="arial" panose="020B0604020202020204" pitchFamily="34" charset="0"/>
              </a:rPr>
              <a:t>Gwawl</a:t>
            </a:r>
            <a:r>
              <a:rPr lang="en-GB" sz="1400" dirty="0">
                <a:solidFill>
                  <a:srgbClr val="333333"/>
                </a:solidFill>
                <a:latin typeface="arial" panose="020B0604020202020204" pitchFamily="34" charset="0"/>
              </a:rPr>
              <a:t> while he is in the bag, and Rhiannon is left free to marry </a:t>
            </a:r>
            <a:r>
              <a:rPr lang="en-GB" sz="1400" dirty="0" err="1">
                <a:solidFill>
                  <a:srgbClr val="333333"/>
                </a:solidFill>
                <a:latin typeface="arial" panose="020B0604020202020204" pitchFamily="34" charset="0"/>
              </a:rPr>
              <a:t>Pwyll</a:t>
            </a:r>
            <a:r>
              <a:rPr lang="en-GB" sz="1400" dirty="0">
                <a:solidFill>
                  <a:srgbClr val="333333"/>
                </a:solidFill>
                <a:latin typeface="arial" panose="020B0604020202020204" pitchFamily="34" charset="0"/>
              </a:rPr>
              <a:t>.</a:t>
            </a:r>
          </a:p>
          <a:p>
            <a:r>
              <a:rPr lang="en-GB" sz="1400" dirty="0">
                <a:solidFill>
                  <a:srgbClr val="333333"/>
                </a:solidFill>
                <a:latin typeface="arial" panose="020B0604020202020204" pitchFamily="34" charset="0"/>
              </a:rPr>
              <a:t>In the third part, Rhiannon bears </a:t>
            </a:r>
            <a:r>
              <a:rPr lang="en-GB" sz="1400" dirty="0" err="1">
                <a:solidFill>
                  <a:srgbClr val="333333"/>
                </a:solidFill>
                <a:latin typeface="arial" panose="020B0604020202020204" pitchFamily="34" charset="0"/>
              </a:rPr>
              <a:t>Pwyll</a:t>
            </a:r>
            <a:r>
              <a:rPr lang="en-GB" sz="1400" dirty="0">
                <a:solidFill>
                  <a:srgbClr val="333333"/>
                </a:solidFill>
                <a:latin typeface="arial" panose="020B0604020202020204" pitchFamily="34" charset="0"/>
              </a:rPr>
              <a:t> a son. The child disappears on the night after his birth, even though six women are appointed to keep watch on the new mother and her child.</a:t>
            </a:r>
          </a:p>
          <a:p>
            <a:r>
              <a:rPr lang="en-GB" sz="1400" dirty="0">
                <a:solidFill>
                  <a:srgbClr val="333333"/>
                </a:solidFill>
                <a:latin typeface="arial" panose="020B0604020202020204" pitchFamily="34" charset="0"/>
              </a:rPr>
              <a:t>The women plot to smear the blood of puppies onto Rhiannon's face and hands. Rhiannon is accused of killing the child, and is forced to sit outside the castle in Narberth, Pembrokeshire as punishment. She must tell her story to passers-by, and offer to carry visitors and pilgrims on her back into the court.</a:t>
            </a:r>
          </a:p>
          <a:p>
            <a:r>
              <a:rPr lang="en-GB" sz="1400" dirty="0">
                <a:solidFill>
                  <a:srgbClr val="333333"/>
                </a:solidFill>
                <a:latin typeface="arial" panose="020B0604020202020204" pitchFamily="34" charset="0"/>
              </a:rPr>
              <a:t>Meanwhile, </a:t>
            </a:r>
            <a:r>
              <a:rPr lang="en-GB" sz="1400" dirty="0" err="1">
                <a:solidFill>
                  <a:srgbClr val="333333"/>
                </a:solidFill>
                <a:latin typeface="arial" panose="020B0604020202020204" pitchFamily="34" charset="0"/>
              </a:rPr>
              <a:t>Teyrnon</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Twryf</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Liant</a:t>
            </a:r>
            <a:r>
              <a:rPr lang="en-GB" sz="1400" dirty="0">
                <a:solidFill>
                  <a:srgbClr val="333333"/>
                </a:solidFill>
                <a:latin typeface="arial" panose="020B0604020202020204" pitchFamily="34" charset="0"/>
              </a:rPr>
              <a:t>, lord of Gwent-</a:t>
            </a:r>
            <a:r>
              <a:rPr lang="en-GB" sz="1400" dirty="0" err="1">
                <a:solidFill>
                  <a:srgbClr val="333333"/>
                </a:solidFill>
                <a:latin typeface="arial" panose="020B0604020202020204" pitchFamily="34" charset="0"/>
              </a:rPr>
              <a:t>Iscoed</a:t>
            </a:r>
            <a:r>
              <a:rPr lang="en-GB" sz="1400" dirty="0">
                <a:solidFill>
                  <a:srgbClr val="333333"/>
                </a:solidFill>
                <a:latin typeface="arial" panose="020B0604020202020204" pitchFamily="34" charset="0"/>
              </a:rPr>
              <a:t>, finds the baby on his doorstep after chasing a monster away from his home. He raises the boy as his own and names him </a:t>
            </a:r>
            <a:r>
              <a:rPr lang="en-GB" sz="1400" dirty="0" err="1">
                <a:solidFill>
                  <a:srgbClr val="333333"/>
                </a:solidFill>
                <a:latin typeface="arial" panose="020B0604020202020204" pitchFamily="34" charset="0"/>
              </a:rPr>
              <a:t>Gwri</a:t>
            </a:r>
            <a:r>
              <a:rPr lang="en-GB" sz="1400" dirty="0">
                <a:solidFill>
                  <a:srgbClr val="333333"/>
                </a:solidFill>
                <a:latin typeface="arial" panose="020B0604020202020204" pitchFamily="34" charset="0"/>
              </a:rPr>
              <a:t> Golden-hair.</a:t>
            </a:r>
          </a:p>
          <a:p>
            <a:r>
              <a:rPr lang="en-GB" sz="1400" dirty="0">
                <a:solidFill>
                  <a:srgbClr val="333333"/>
                </a:solidFill>
                <a:latin typeface="arial" panose="020B0604020202020204" pitchFamily="34" charset="0"/>
              </a:rPr>
              <a:t>When the child's </a:t>
            </a:r>
            <a:r>
              <a:rPr lang="en-GB" sz="1400" dirty="0" err="1">
                <a:solidFill>
                  <a:srgbClr val="333333"/>
                </a:solidFill>
                <a:latin typeface="arial" panose="020B0604020202020204" pitchFamily="34" charset="0"/>
              </a:rPr>
              <a:t>resemblence</a:t>
            </a:r>
            <a:r>
              <a:rPr lang="en-GB" sz="1400" dirty="0">
                <a:solidFill>
                  <a:srgbClr val="333333"/>
                </a:solidFill>
                <a:latin typeface="arial" panose="020B0604020202020204" pitchFamily="34" charset="0"/>
              </a:rPr>
              <a:t> to </a:t>
            </a:r>
            <a:r>
              <a:rPr lang="en-GB" sz="1400" dirty="0" err="1">
                <a:solidFill>
                  <a:srgbClr val="333333"/>
                </a:solidFill>
                <a:latin typeface="arial" panose="020B0604020202020204" pitchFamily="34" charset="0"/>
              </a:rPr>
              <a:t>Pwyll</a:t>
            </a:r>
            <a:r>
              <a:rPr lang="en-GB" sz="1400" dirty="0">
                <a:solidFill>
                  <a:srgbClr val="333333"/>
                </a:solidFill>
                <a:latin typeface="arial" panose="020B0604020202020204" pitchFamily="34" charset="0"/>
              </a:rPr>
              <a:t> becomes apparent, he is returned to his parents. Rhiannon re-names him </a:t>
            </a:r>
            <a:r>
              <a:rPr lang="en-GB" sz="1400" dirty="0" err="1">
                <a:solidFill>
                  <a:srgbClr val="333333"/>
                </a:solidFill>
                <a:latin typeface="arial" panose="020B0604020202020204" pitchFamily="34" charset="0"/>
              </a:rPr>
              <a:t>Pryderi</a:t>
            </a:r>
            <a:r>
              <a:rPr lang="en-GB" sz="1400" dirty="0">
                <a:solidFill>
                  <a:srgbClr val="333333"/>
                </a:solidFill>
                <a:latin typeface="arial" panose="020B0604020202020204" pitchFamily="34" charset="0"/>
              </a:rPr>
              <a:t> (Worry) after all the anguish he's caused. Her punishment is ended.</a:t>
            </a:r>
            <a:endParaRPr lang="en-GB" sz="14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2497308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000" y="838200"/>
            <a:ext cx="5816600" cy="646331"/>
          </a:xfrm>
          <a:prstGeom prst="rect">
            <a:avLst/>
          </a:prstGeom>
          <a:noFill/>
        </p:spPr>
        <p:txBody>
          <a:bodyPr wrap="square" rtlCol="0">
            <a:spAutoFit/>
          </a:bodyPr>
          <a:lstStyle/>
          <a:p>
            <a:r>
              <a:rPr lang="en-GB" dirty="0" smtClean="0"/>
              <a:t>Summarise what you learn about </a:t>
            </a:r>
            <a:r>
              <a:rPr lang="en-GB" b="1" dirty="0" err="1">
                <a:solidFill>
                  <a:srgbClr val="333333"/>
                </a:solidFill>
                <a:latin typeface="arial" panose="020B0604020202020204" pitchFamily="34" charset="0"/>
              </a:rPr>
              <a:t>Pwyll</a:t>
            </a:r>
            <a:r>
              <a:rPr lang="en-GB" b="1" dirty="0">
                <a:solidFill>
                  <a:srgbClr val="333333"/>
                </a:solidFill>
                <a:latin typeface="arial" panose="020B0604020202020204" pitchFamily="34" charset="0"/>
              </a:rPr>
              <a:t>, Prince of </a:t>
            </a:r>
            <a:r>
              <a:rPr lang="en-GB" b="1" dirty="0" smtClean="0">
                <a:solidFill>
                  <a:srgbClr val="333333"/>
                </a:solidFill>
                <a:latin typeface="arial" panose="020B0604020202020204" pitchFamily="34" charset="0"/>
              </a:rPr>
              <a:t>Dyfed</a:t>
            </a:r>
            <a:r>
              <a:rPr lang="en-GB" dirty="0" smtClean="0">
                <a:solidFill>
                  <a:srgbClr val="333333"/>
                </a:solidFill>
                <a:latin typeface="arial" panose="020B0604020202020204" pitchFamily="34" charset="0"/>
              </a:rPr>
              <a:t>, in your own words, below.</a:t>
            </a:r>
            <a:endParaRPr lang="en-GB" dirty="0"/>
          </a:p>
        </p:txBody>
      </p:sp>
      <p:pic>
        <p:nvPicPr>
          <p:cNvPr id="4" name="Picture 3"/>
          <p:cNvPicPr>
            <a:picLocks noChangeAspect="1"/>
          </p:cNvPicPr>
          <p:nvPr/>
        </p:nvPicPr>
        <p:blipFill rotWithShape="1">
          <a:blip r:embed="rId2"/>
          <a:srcRect l="27291" t="62099" r="27813" b="10740"/>
          <a:stretch/>
        </p:blipFill>
        <p:spPr>
          <a:xfrm>
            <a:off x="0" y="1701800"/>
            <a:ext cx="6876890" cy="5564777"/>
          </a:xfrm>
          <a:prstGeom prst="rect">
            <a:avLst/>
          </a:prstGeom>
        </p:spPr>
      </p:pic>
    </p:spTree>
    <p:extLst>
      <p:ext uri="{BB962C8B-B14F-4D97-AF65-F5344CB8AC3E}">
        <p14:creationId xmlns:p14="http://schemas.microsoft.com/office/powerpoint/2010/main" val="2782891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0691"/>
            <a:ext cx="6350000" cy="10218182"/>
          </a:xfrm>
          <a:prstGeom prst="rect">
            <a:avLst/>
          </a:prstGeom>
        </p:spPr>
        <p:txBody>
          <a:bodyPr wrap="square">
            <a:spAutoFit/>
          </a:bodyPr>
          <a:lstStyle/>
          <a:p>
            <a:pPr algn="ctr"/>
            <a:r>
              <a:rPr lang="en-GB" sz="1400" b="1" dirty="0">
                <a:solidFill>
                  <a:srgbClr val="333333"/>
                </a:solidFill>
                <a:latin typeface="arial" panose="020B0604020202020204" pitchFamily="34" charset="0"/>
              </a:rPr>
              <a:t>The second story centres on the triangle of </a:t>
            </a:r>
            <a:r>
              <a:rPr lang="en-GB" sz="1400" b="1" dirty="0" err="1">
                <a:solidFill>
                  <a:srgbClr val="333333"/>
                </a:solidFill>
                <a:latin typeface="arial" panose="020B0604020202020204" pitchFamily="34" charset="0"/>
              </a:rPr>
              <a:t>Bendigeidfran</a:t>
            </a:r>
            <a:r>
              <a:rPr lang="en-GB" sz="1400" b="1" dirty="0">
                <a:solidFill>
                  <a:srgbClr val="333333"/>
                </a:solidFill>
                <a:latin typeface="arial" panose="020B0604020202020204" pitchFamily="34" charset="0"/>
              </a:rPr>
              <a:t> (meaning Bran the Blessed), the giant king of Britain, his sister </a:t>
            </a:r>
            <a:r>
              <a:rPr lang="en-GB" sz="1400" b="1" dirty="0" err="1">
                <a:solidFill>
                  <a:srgbClr val="333333"/>
                </a:solidFill>
                <a:latin typeface="arial" panose="020B0604020202020204" pitchFamily="34" charset="0"/>
              </a:rPr>
              <a:t>Branwen</a:t>
            </a:r>
            <a:r>
              <a:rPr lang="en-GB" sz="1400" b="1" dirty="0">
                <a:solidFill>
                  <a:srgbClr val="333333"/>
                </a:solidFill>
                <a:latin typeface="arial" panose="020B0604020202020204" pitchFamily="34" charset="0"/>
              </a:rPr>
              <a:t>, and their evil half-brother </a:t>
            </a:r>
            <a:r>
              <a:rPr lang="en-GB" sz="1400" b="1" dirty="0" err="1">
                <a:solidFill>
                  <a:srgbClr val="333333"/>
                </a:solidFill>
                <a:latin typeface="arial" panose="020B0604020202020204" pitchFamily="34" charset="0"/>
              </a:rPr>
              <a:t>Efnisien</a:t>
            </a:r>
            <a:r>
              <a:rPr lang="en-GB" sz="1400" b="1" dirty="0">
                <a:solidFill>
                  <a:srgbClr val="333333"/>
                </a:solidFill>
                <a:latin typeface="arial" panose="020B0604020202020204" pitchFamily="34" charset="0"/>
              </a:rPr>
              <a:t> (sometimes spelt </a:t>
            </a:r>
            <a:r>
              <a:rPr lang="en-GB" sz="1400" b="1" dirty="0" err="1">
                <a:solidFill>
                  <a:srgbClr val="333333"/>
                </a:solidFill>
                <a:latin typeface="arial" panose="020B0604020202020204" pitchFamily="34" charset="0"/>
              </a:rPr>
              <a:t>Evnissyen</a:t>
            </a:r>
            <a:r>
              <a:rPr lang="en-GB" sz="1400" b="1" dirty="0">
                <a:solidFill>
                  <a:srgbClr val="333333"/>
                </a:solidFill>
                <a:latin typeface="arial" panose="020B0604020202020204" pitchFamily="34" charset="0"/>
              </a:rPr>
              <a:t>).</a:t>
            </a:r>
          </a:p>
          <a:p>
            <a:endParaRPr lang="en-GB" sz="1400" dirty="0" smtClean="0">
              <a:solidFill>
                <a:srgbClr val="333333"/>
              </a:solidFill>
              <a:latin typeface="arial" panose="020B0604020202020204" pitchFamily="34" charset="0"/>
            </a:endParaRPr>
          </a:p>
          <a:p>
            <a:r>
              <a:rPr lang="en-GB" sz="1400" dirty="0" err="1" smtClean="0">
                <a:solidFill>
                  <a:srgbClr val="333333"/>
                </a:solidFill>
                <a:latin typeface="arial" panose="020B0604020202020204" pitchFamily="34" charset="0"/>
              </a:rPr>
              <a:t>Branwen</a:t>
            </a:r>
            <a:r>
              <a:rPr lang="en-GB" sz="1400" dirty="0" smtClean="0">
                <a:solidFill>
                  <a:srgbClr val="333333"/>
                </a:solidFill>
                <a:latin typeface="arial" panose="020B0604020202020204" pitchFamily="34" charset="0"/>
              </a:rPr>
              <a:t> </a:t>
            </a:r>
            <a:r>
              <a:rPr lang="en-GB" sz="1400" dirty="0">
                <a:solidFill>
                  <a:srgbClr val="333333"/>
                </a:solidFill>
                <a:latin typeface="arial" panose="020B0604020202020204" pitchFamily="34" charset="0"/>
              </a:rPr>
              <a:t>is given in marriage to </a:t>
            </a:r>
            <a:r>
              <a:rPr lang="en-GB" sz="1400" dirty="0" err="1">
                <a:solidFill>
                  <a:srgbClr val="333333"/>
                </a:solidFill>
                <a:latin typeface="arial" panose="020B0604020202020204" pitchFamily="34" charset="0"/>
              </a:rPr>
              <a:t>Matholwch</a:t>
            </a:r>
            <a:r>
              <a:rPr lang="en-GB" sz="1400" dirty="0">
                <a:solidFill>
                  <a:srgbClr val="333333"/>
                </a:solidFill>
                <a:latin typeface="arial" panose="020B0604020202020204" pitchFamily="34" charset="0"/>
              </a:rPr>
              <a:t> the king of Ireland. </a:t>
            </a:r>
            <a:r>
              <a:rPr lang="en-GB" sz="1400" dirty="0" err="1">
                <a:solidFill>
                  <a:srgbClr val="333333"/>
                </a:solidFill>
                <a:latin typeface="arial" panose="020B0604020202020204" pitchFamily="34" charset="0"/>
              </a:rPr>
              <a:t>Efnisien</a:t>
            </a:r>
            <a:r>
              <a:rPr lang="en-GB" sz="1400" dirty="0">
                <a:solidFill>
                  <a:srgbClr val="333333"/>
                </a:solidFill>
                <a:latin typeface="arial" panose="020B0604020202020204" pitchFamily="34" charset="0"/>
              </a:rPr>
              <a:t>, enraged at not having been consulted about the marriage, mutilates </a:t>
            </a:r>
            <a:r>
              <a:rPr lang="en-GB" sz="1400" dirty="0" err="1">
                <a:solidFill>
                  <a:srgbClr val="333333"/>
                </a:solidFill>
                <a:latin typeface="arial" panose="020B0604020202020204" pitchFamily="34" charset="0"/>
              </a:rPr>
              <a:t>Matholwch's</a:t>
            </a:r>
            <a:r>
              <a:rPr lang="en-GB" sz="1400" dirty="0">
                <a:solidFill>
                  <a:srgbClr val="333333"/>
                </a:solidFill>
                <a:latin typeface="arial" panose="020B0604020202020204" pitchFamily="34" charset="0"/>
              </a:rPr>
              <a:t> horses in a horrific act of revenge.</a:t>
            </a:r>
          </a:p>
          <a:p>
            <a:r>
              <a:rPr lang="en-GB" sz="1400" dirty="0" err="1">
                <a:solidFill>
                  <a:srgbClr val="333333"/>
                </a:solidFill>
                <a:latin typeface="arial" panose="020B0604020202020204" pitchFamily="34" charset="0"/>
              </a:rPr>
              <a:t>Bendigeidfran</a:t>
            </a:r>
            <a:r>
              <a:rPr lang="en-GB" sz="1400" dirty="0">
                <a:solidFill>
                  <a:srgbClr val="333333"/>
                </a:solidFill>
                <a:latin typeface="arial" panose="020B0604020202020204" pitchFamily="34" charset="0"/>
              </a:rPr>
              <a:t> pacifies the insulted </a:t>
            </a:r>
            <a:r>
              <a:rPr lang="en-GB" sz="1400" dirty="0" err="1">
                <a:solidFill>
                  <a:srgbClr val="333333"/>
                </a:solidFill>
                <a:latin typeface="arial" panose="020B0604020202020204" pitchFamily="34" charset="0"/>
              </a:rPr>
              <a:t>Matholwch</a:t>
            </a:r>
            <a:r>
              <a:rPr lang="en-GB" sz="1400" dirty="0">
                <a:solidFill>
                  <a:srgbClr val="333333"/>
                </a:solidFill>
                <a:latin typeface="arial" panose="020B0604020202020204" pitchFamily="34" charset="0"/>
              </a:rPr>
              <a:t> with new horses and gifts, including a magical cauldron that brings the dead back to life. </a:t>
            </a:r>
            <a:r>
              <a:rPr lang="en-GB" sz="1400" dirty="0" err="1">
                <a:solidFill>
                  <a:srgbClr val="333333"/>
                </a:solidFill>
                <a:latin typeface="arial" panose="020B0604020202020204" pitchFamily="34" charset="0"/>
              </a:rPr>
              <a:t>Matholwch</a:t>
            </a:r>
            <a:r>
              <a:rPr lang="en-GB" sz="1400" dirty="0">
                <a:solidFill>
                  <a:srgbClr val="333333"/>
                </a:solidFill>
                <a:latin typeface="arial" panose="020B0604020202020204" pitchFamily="34" charset="0"/>
              </a:rPr>
              <a:t> returns to Ireland with </a:t>
            </a:r>
            <a:r>
              <a:rPr lang="en-GB" sz="1400" dirty="0" err="1">
                <a:solidFill>
                  <a:srgbClr val="333333"/>
                </a:solidFill>
                <a:latin typeface="arial" panose="020B0604020202020204" pitchFamily="34" charset="0"/>
              </a:rPr>
              <a:t>Branwen</a:t>
            </a:r>
            <a:r>
              <a:rPr lang="en-GB" sz="1400" dirty="0">
                <a:solidFill>
                  <a:srgbClr val="333333"/>
                </a:solidFill>
                <a:latin typeface="arial" panose="020B0604020202020204" pitchFamily="34" charset="0"/>
              </a:rPr>
              <a:t> by his side.</a:t>
            </a:r>
          </a:p>
          <a:p>
            <a:r>
              <a:rPr lang="en-GB" sz="1400" dirty="0" err="1">
                <a:solidFill>
                  <a:srgbClr val="333333"/>
                </a:solidFill>
                <a:latin typeface="arial" panose="020B0604020202020204" pitchFamily="34" charset="0"/>
              </a:rPr>
              <a:t>Branwen</a:t>
            </a:r>
            <a:r>
              <a:rPr lang="en-GB" sz="1400" dirty="0">
                <a:solidFill>
                  <a:srgbClr val="333333"/>
                </a:solidFill>
                <a:latin typeface="arial" panose="020B0604020202020204" pitchFamily="34" charset="0"/>
              </a:rPr>
              <a:t> becomes pregnant and gives birth to a son, </a:t>
            </a:r>
            <a:r>
              <a:rPr lang="en-GB" sz="1400" dirty="0" err="1">
                <a:solidFill>
                  <a:srgbClr val="333333"/>
                </a:solidFill>
                <a:latin typeface="arial" panose="020B0604020202020204" pitchFamily="34" charset="0"/>
              </a:rPr>
              <a:t>Gwern</a:t>
            </a:r>
            <a:r>
              <a:rPr lang="en-GB" sz="1400" dirty="0">
                <a:solidFill>
                  <a:srgbClr val="333333"/>
                </a:solidFill>
                <a:latin typeface="arial" panose="020B0604020202020204" pitchFamily="34" charset="0"/>
              </a:rPr>
              <a:t>. But the shadow of the mutilated horses hangs over her, and the people of Ireland demand that their king avenge the disgrace brought by </a:t>
            </a:r>
            <a:r>
              <a:rPr lang="en-GB" sz="1400" dirty="0" err="1">
                <a:solidFill>
                  <a:srgbClr val="333333"/>
                </a:solidFill>
                <a:latin typeface="arial" panose="020B0604020202020204" pitchFamily="34" charset="0"/>
              </a:rPr>
              <a:t>Efnisien</a:t>
            </a:r>
            <a:r>
              <a:rPr lang="en-GB" sz="1400" dirty="0">
                <a:solidFill>
                  <a:srgbClr val="333333"/>
                </a:solidFill>
                <a:latin typeface="arial" panose="020B0604020202020204" pitchFamily="34" charset="0"/>
              </a:rPr>
              <a:t>.</a:t>
            </a:r>
          </a:p>
          <a:p>
            <a:r>
              <a:rPr lang="en-GB" sz="1400" dirty="0">
                <a:solidFill>
                  <a:srgbClr val="333333"/>
                </a:solidFill>
                <a:latin typeface="arial" panose="020B0604020202020204" pitchFamily="34" charset="0"/>
              </a:rPr>
              <a:t>She is banished to the kitchen of </a:t>
            </a:r>
            <a:r>
              <a:rPr lang="en-GB" sz="1400" dirty="0" err="1">
                <a:solidFill>
                  <a:srgbClr val="333333"/>
                </a:solidFill>
                <a:latin typeface="arial" panose="020B0604020202020204" pitchFamily="34" charset="0"/>
              </a:rPr>
              <a:t>Matholwch's</a:t>
            </a:r>
            <a:r>
              <a:rPr lang="en-GB" sz="1400" dirty="0">
                <a:solidFill>
                  <a:srgbClr val="333333"/>
                </a:solidFill>
                <a:latin typeface="arial" panose="020B0604020202020204" pitchFamily="34" charset="0"/>
              </a:rPr>
              <a:t> castle, where she sleeps and works each day. Each day </a:t>
            </a:r>
            <a:r>
              <a:rPr lang="en-GB" sz="1400" dirty="0" err="1">
                <a:solidFill>
                  <a:srgbClr val="333333"/>
                </a:solidFill>
                <a:latin typeface="arial" panose="020B0604020202020204" pitchFamily="34" charset="0"/>
              </a:rPr>
              <a:t>Branwen</a:t>
            </a:r>
            <a:r>
              <a:rPr lang="en-GB" sz="1400" dirty="0">
                <a:solidFill>
                  <a:srgbClr val="333333"/>
                </a:solidFill>
                <a:latin typeface="arial" panose="020B0604020202020204" pitchFamily="34" charset="0"/>
              </a:rPr>
              <a:t> is beaten by the bloody hands of the butcher. She trains a starling to take a letter to </a:t>
            </a:r>
            <a:r>
              <a:rPr lang="en-GB" sz="1400" dirty="0" err="1">
                <a:solidFill>
                  <a:srgbClr val="333333"/>
                </a:solidFill>
                <a:latin typeface="arial" panose="020B0604020202020204" pitchFamily="34" charset="0"/>
              </a:rPr>
              <a:t>Bendigeidfran</a:t>
            </a:r>
            <a:r>
              <a:rPr lang="en-GB" sz="1400" dirty="0">
                <a:solidFill>
                  <a:srgbClr val="333333"/>
                </a:solidFill>
                <a:latin typeface="arial" panose="020B0604020202020204" pitchFamily="34" charset="0"/>
              </a:rPr>
              <a:t> at </a:t>
            </a:r>
            <a:r>
              <a:rPr lang="en-GB" sz="1400" dirty="0" err="1">
                <a:solidFill>
                  <a:srgbClr val="333333"/>
                </a:solidFill>
                <a:latin typeface="arial" panose="020B0604020202020204" pitchFamily="34" charset="0"/>
              </a:rPr>
              <a:t>Caer</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Seint</a:t>
            </a:r>
            <a:r>
              <a:rPr lang="en-GB" sz="1400" dirty="0">
                <a:solidFill>
                  <a:srgbClr val="333333"/>
                </a:solidFill>
                <a:latin typeface="arial" panose="020B0604020202020204" pitchFamily="34" charset="0"/>
              </a:rPr>
              <a:t> (Caernarfon) to let him know of her humiliation.</a:t>
            </a:r>
          </a:p>
          <a:p>
            <a:r>
              <a:rPr lang="en-GB" sz="1400" dirty="0" err="1">
                <a:solidFill>
                  <a:srgbClr val="333333"/>
                </a:solidFill>
                <a:latin typeface="arial" panose="020B0604020202020204" pitchFamily="34" charset="0"/>
              </a:rPr>
              <a:t>Bendigeidfran</a:t>
            </a:r>
            <a:r>
              <a:rPr lang="en-GB" sz="1400" dirty="0">
                <a:solidFill>
                  <a:srgbClr val="333333"/>
                </a:solidFill>
                <a:latin typeface="arial" panose="020B0604020202020204" pitchFamily="34" charset="0"/>
              </a:rPr>
              <a:t> gathers his army to invade Ireland and rescue </a:t>
            </a:r>
            <a:r>
              <a:rPr lang="en-GB" sz="1400" dirty="0" err="1">
                <a:solidFill>
                  <a:srgbClr val="333333"/>
                </a:solidFill>
                <a:latin typeface="arial" panose="020B0604020202020204" pitchFamily="34" charset="0"/>
              </a:rPr>
              <a:t>Branwen</a:t>
            </a:r>
            <a:r>
              <a:rPr lang="en-GB" sz="1400" dirty="0">
                <a:solidFill>
                  <a:srgbClr val="333333"/>
                </a:solidFill>
                <a:latin typeface="arial" panose="020B0604020202020204" pitchFamily="34" charset="0"/>
              </a:rPr>
              <a:t>. His men cross the Irish Sea in ships, but </a:t>
            </a:r>
            <a:r>
              <a:rPr lang="en-GB" sz="1400" dirty="0" err="1">
                <a:solidFill>
                  <a:srgbClr val="333333"/>
                </a:solidFill>
                <a:latin typeface="arial" panose="020B0604020202020204" pitchFamily="34" charset="0"/>
              </a:rPr>
              <a:t>Bendigeidfran</a:t>
            </a:r>
            <a:r>
              <a:rPr lang="en-GB" sz="1400" dirty="0">
                <a:solidFill>
                  <a:srgbClr val="333333"/>
                </a:solidFill>
                <a:latin typeface="arial" panose="020B0604020202020204" pitchFamily="34" charset="0"/>
              </a:rPr>
              <a:t> is able to wade across, such is his height.</a:t>
            </a:r>
          </a:p>
          <a:p>
            <a:r>
              <a:rPr lang="en-GB" sz="1400" dirty="0" err="1">
                <a:solidFill>
                  <a:srgbClr val="333333"/>
                </a:solidFill>
                <a:latin typeface="arial" panose="020B0604020202020204" pitchFamily="34" charset="0"/>
              </a:rPr>
              <a:t>Matholwch</a:t>
            </a:r>
            <a:r>
              <a:rPr lang="en-GB" sz="1400" dirty="0">
                <a:solidFill>
                  <a:srgbClr val="333333"/>
                </a:solidFill>
                <a:latin typeface="arial" panose="020B0604020202020204" pitchFamily="34" charset="0"/>
              </a:rPr>
              <a:t> tries to make peace, offering to give the kingship of Ireland over to </a:t>
            </a:r>
            <a:r>
              <a:rPr lang="en-GB" sz="1400" dirty="0" err="1">
                <a:solidFill>
                  <a:srgbClr val="333333"/>
                </a:solidFill>
                <a:latin typeface="arial" panose="020B0604020202020204" pitchFamily="34" charset="0"/>
              </a:rPr>
              <a:t>Branwen's</a:t>
            </a:r>
            <a:r>
              <a:rPr lang="en-GB" sz="1400" dirty="0">
                <a:solidFill>
                  <a:srgbClr val="333333"/>
                </a:solidFill>
                <a:latin typeface="arial" panose="020B0604020202020204" pitchFamily="34" charset="0"/>
              </a:rPr>
              <a:t> son </a:t>
            </a:r>
            <a:r>
              <a:rPr lang="en-GB" sz="1400" dirty="0" err="1">
                <a:solidFill>
                  <a:srgbClr val="333333"/>
                </a:solidFill>
                <a:latin typeface="arial" panose="020B0604020202020204" pitchFamily="34" charset="0"/>
              </a:rPr>
              <a:t>Gwern</a:t>
            </a:r>
            <a:r>
              <a:rPr lang="en-GB" sz="1400" dirty="0">
                <a:solidFill>
                  <a:srgbClr val="333333"/>
                </a:solidFill>
                <a:latin typeface="arial" panose="020B0604020202020204" pitchFamily="34" charset="0"/>
              </a:rPr>
              <a:t>, and to build him a new palace. At the coronation feast the Irish hang 100 deerskin bags in the new banqueting hall. The bags, supposedly containing flour, actually hold armed Irish lords.</a:t>
            </a:r>
          </a:p>
          <a:p>
            <a:r>
              <a:rPr lang="en-GB" sz="1400" dirty="0" err="1">
                <a:solidFill>
                  <a:srgbClr val="333333"/>
                </a:solidFill>
                <a:latin typeface="arial" panose="020B0604020202020204" pitchFamily="34" charset="0"/>
              </a:rPr>
              <a:t>Efnisien</a:t>
            </a:r>
            <a:r>
              <a:rPr lang="en-GB" sz="1400" dirty="0">
                <a:solidFill>
                  <a:srgbClr val="333333"/>
                </a:solidFill>
                <a:latin typeface="arial" panose="020B0604020202020204" pitchFamily="34" charset="0"/>
              </a:rPr>
              <a:t>, still feeling insulted, foils the plot by crushing the men's skulls as they hid. He throws </a:t>
            </a:r>
            <a:r>
              <a:rPr lang="en-GB" sz="1400" dirty="0" err="1">
                <a:solidFill>
                  <a:srgbClr val="333333"/>
                </a:solidFill>
                <a:latin typeface="arial" panose="020B0604020202020204" pitchFamily="34" charset="0"/>
              </a:rPr>
              <a:t>Gwern</a:t>
            </a:r>
            <a:r>
              <a:rPr lang="en-GB" sz="1400" dirty="0">
                <a:solidFill>
                  <a:srgbClr val="333333"/>
                </a:solidFill>
                <a:latin typeface="arial" panose="020B0604020202020204" pitchFamily="34" charset="0"/>
              </a:rPr>
              <a:t> headlong into a fire, ruining the chances for peace.</a:t>
            </a:r>
          </a:p>
          <a:p>
            <a:r>
              <a:rPr lang="en-GB" sz="1400" dirty="0">
                <a:solidFill>
                  <a:srgbClr val="333333"/>
                </a:solidFill>
                <a:latin typeface="arial" panose="020B0604020202020204" pitchFamily="34" charset="0"/>
              </a:rPr>
              <a:t>Fighting breaks out. Seeing that the Irish use the magical cauldron to revive their dead, </a:t>
            </a:r>
            <a:r>
              <a:rPr lang="en-GB" sz="1400" dirty="0" err="1">
                <a:solidFill>
                  <a:srgbClr val="333333"/>
                </a:solidFill>
                <a:latin typeface="arial" panose="020B0604020202020204" pitchFamily="34" charset="0"/>
              </a:rPr>
              <a:t>Efnisien</a:t>
            </a:r>
            <a:r>
              <a:rPr lang="en-GB" sz="1400" dirty="0">
                <a:solidFill>
                  <a:srgbClr val="333333"/>
                </a:solidFill>
                <a:latin typeface="arial" panose="020B0604020202020204" pitchFamily="34" charset="0"/>
              </a:rPr>
              <a:t> hides beneath a pile of Irish bodies. He is thrown into the cauldron, and breaks it into pieces by pushing against the sides. The strain costs him his life.</a:t>
            </a:r>
          </a:p>
          <a:p>
            <a:r>
              <a:rPr lang="en-GB" sz="1400" dirty="0">
                <a:solidFill>
                  <a:srgbClr val="333333"/>
                </a:solidFill>
                <a:latin typeface="arial" panose="020B0604020202020204" pitchFamily="34" charset="0"/>
              </a:rPr>
              <a:t>With the Irish defeated, just seven Welsh soldiers survive the battle, including </a:t>
            </a:r>
            <a:r>
              <a:rPr lang="en-GB" sz="1400" dirty="0" err="1">
                <a:solidFill>
                  <a:srgbClr val="333333"/>
                </a:solidFill>
                <a:latin typeface="arial" panose="020B0604020202020204" pitchFamily="34" charset="0"/>
              </a:rPr>
              <a:t>Bendigeidfran</a:t>
            </a:r>
            <a:r>
              <a:rPr lang="en-GB" sz="1400" dirty="0">
                <a:solidFill>
                  <a:srgbClr val="333333"/>
                </a:solidFill>
                <a:latin typeface="arial" panose="020B0604020202020204" pitchFamily="34" charset="0"/>
              </a:rPr>
              <a:t>, his brother </a:t>
            </a:r>
            <a:r>
              <a:rPr lang="en-GB" sz="1400" dirty="0" err="1">
                <a:solidFill>
                  <a:srgbClr val="333333"/>
                </a:solidFill>
                <a:latin typeface="arial" panose="020B0604020202020204" pitchFamily="34" charset="0"/>
              </a:rPr>
              <a:t>Manawydan</a:t>
            </a:r>
            <a:r>
              <a:rPr lang="en-GB" sz="1400" dirty="0">
                <a:solidFill>
                  <a:srgbClr val="333333"/>
                </a:solidFill>
                <a:latin typeface="arial" panose="020B0604020202020204" pitchFamily="34" charset="0"/>
              </a:rPr>
              <a:t>, and </a:t>
            </a:r>
            <a:r>
              <a:rPr lang="en-GB" sz="1400" dirty="0" err="1">
                <a:solidFill>
                  <a:srgbClr val="333333"/>
                </a:solidFill>
                <a:latin typeface="arial" panose="020B0604020202020204" pitchFamily="34" charset="0"/>
              </a:rPr>
              <a:t>Pryderi</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Bendigeidfran</a:t>
            </a:r>
            <a:r>
              <a:rPr lang="en-GB" sz="1400" dirty="0">
                <a:solidFill>
                  <a:srgbClr val="333333"/>
                </a:solidFill>
                <a:latin typeface="arial" panose="020B0604020202020204" pitchFamily="34" charset="0"/>
              </a:rPr>
              <a:t>, mortally wounded by a poisoned spear in his foot, orders the soldiers to cut off his head and take it to be buried in London facing towards France, ensuring that the country will never be invaded from the sea.</a:t>
            </a:r>
          </a:p>
          <a:p>
            <a:r>
              <a:rPr lang="en-GB" sz="1400" dirty="0" err="1">
                <a:solidFill>
                  <a:srgbClr val="333333"/>
                </a:solidFill>
                <a:latin typeface="arial" panose="020B0604020202020204" pitchFamily="34" charset="0"/>
              </a:rPr>
              <a:t>Branwen</a:t>
            </a:r>
            <a:r>
              <a:rPr lang="en-GB" sz="1400" dirty="0">
                <a:solidFill>
                  <a:srgbClr val="333333"/>
                </a:solidFill>
                <a:latin typeface="arial" panose="020B0604020202020204" pitchFamily="34" charset="0"/>
              </a:rPr>
              <a:t> goes with them, but her heart breaks with sadness when they get back to Wales and she dies. The seven soldiers travel to </a:t>
            </a:r>
            <a:r>
              <a:rPr lang="en-GB" sz="1400" dirty="0" err="1">
                <a:solidFill>
                  <a:srgbClr val="333333"/>
                </a:solidFill>
                <a:latin typeface="arial" panose="020B0604020202020204" pitchFamily="34" charset="0"/>
              </a:rPr>
              <a:t>Harlech</a:t>
            </a:r>
            <a:r>
              <a:rPr lang="en-GB" sz="1400" dirty="0">
                <a:solidFill>
                  <a:srgbClr val="333333"/>
                </a:solidFill>
                <a:latin typeface="arial" panose="020B0604020202020204" pitchFamily="34" charset="0"/>
              </a:rPr>
              <a:t> with the still-living head, where they stay for seven years feasting and listening to the birds of Rhiannon to make them forget their pain and loss.</a:t>
            </a:r>
          </a:p>
          <a:p>
            <a:r>
              <a:rPr lang="en-GB" sz="1400" dirty="0">
                <a:solidFill>
                  <a:srgbClr val="333333"/>
                </a:solidFill>
                <a:latin typeface="arial" panose="020B0604020202020204" pitchFamily="34" charset="0"/>
              </a:rPr>
              <a:t>Then they travel to the island of </a:t>
            </a:r>
            <a:r>
              <a:rPr lang="en-GB" sz="1400" dirty="0" err="1">
                <a:solidFill>
                  <a:srgbClr val="333333"/>
                </a:solidFill>
                <a:latin typeface="arial" panose="020B0604020202020204" pitchFamily="34" charset="0"/>
              </a:rPr>
              <a:t>Gwales</a:t>
            </a:r>
            <a:r>
              <a:rPr lang="en-GB" sz="1400" dirty="0">
                <a:solidFill>
                  <a:srgbClr val="333333"/>
                </a:solidFill>
                <a:latin typeface="arial" panose="020B0604020202020204" pitchFamily="34" charset="0"/>
              </a:rPr>
              <a:t>, where they stay in a royal palace for another eight years. One day a soldier opens a door looking out on Cornwall, and they remember their pain and their lost friends. The men then set out for London to bury </a:t>
            </a:r>
            <a:r>
              <a:rPr lang="en-GB" sz="1400" dirty="0" err="1">
                <a:solidFill>
                  <a:srgbClr val="333333"/>
                </a:solidFill>
                <a:latin typeface="arial" panose="020B0604020202020204" pitchFamily="34" charset="0"/>
              </a:rPr>
              <a:t>Bendigeidfran's</a:t>
            </a:r>
            <a:r>
              <a:rPr lang="en-GB" sz="1400" dirty="0">
                <a:solidFill>
                  <a:srgbClr val="333333"/>
                </a:solidFill>
                <a:latin typeface="arial" panose="020B0604020202020204" pitchFamily="34" charset="0"/>
              </a:rPr>
              <a:t> head.</a:t>
            </a:r>
          </a:p>
          <a:p>
            <a:r>
              <a:rPr lang="en-GB" sz="1400" dirty="0">
                <a:solidFill>
                  <a:srgbClr val="333333"/>
                </a:solidFill>
                <a:latin typeface="arial" panose="020B0604020202020204" pitchFamily="34" charset="0"/>
              </a:rPr>
              <a:t>In Ireland, meanwhile, five pregnant women survive. Their children repopulate the nation.</a:t>
            </a:r>
          </a:p>
          <a:p>
            <a:r>
              <a:rPr lang="en-GB" sz="1400" dirty="0"/>
              <a:t/>
            </a:r>
            <a:br>
              <a:rPr lang="en-GB" sz="1400" dirty="0"/>
            </a:br>
            <a:endParaRPr lang="en-GB" sz="1400" dirty="0"/>
          </a:p>
        </p:txBody>
      </p:sp>
    </p:spTree>
    <p:extLst>
      <p:ext uri="{BB962C8B-B14F-4D97-AF65-F5344CB8AC3E}">
        <p14:creationId xmlns:p14="http://schemas.microsoft.com/office/powerpoint/2010/main" val="106026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470733" y="675085"/>
            <a:ext cx="5893594" cy="325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000" b="1" dirty="0">
                <a:latin typeface="Comic Sans MS" panose="030F0702030302020204" pitchFamily="66" charset="0"/>
              </a:rPr>
              <a:t>The </a:t>
            </a:r>
            <a:r>
              <a:rPr lang="en-GB" altLang="en-US" sz="3000" b="1" dirty="0" err="1">
                <a:latin typeface="Comic Sans MS" panose="030F0702030302020204" pitchFamily="66" charset="0"/>
              </a:rPr>
              <a:t>Mabinogion</a:t>
            </a:r>
            <a:r>
              <a:rPr lang="en-GB" altLang="en-US" sz="1350" dirty="0">
                <a:latin typeface="Comic Sans MS" panose="030F0702030302020204" pitchFamily="66" charset="0"/>
              </a:rPr>
              <a:t/>
            </a:r>
            <a:br>
              <a:rPr lang="en-GB" altLang="en-US" sz="1350" dirty="0">
                <a:latin typeface="Comic Sans MS" panose="030F0702030302020204" pitchFamily="66" charset="0"/>
              </a:rPr>
            </a:br>
            <a:endParaRPr lang="en-GB" altLang="en-US" sz="1350" dirty="0">
              <a:latin typeface="Comic Sans MS" panose="030F0702030302020204" pitchFamily="66" charset="0"/>
            </a:endParaRPr>
          </a:p>
          <a:p>
            <a:pPr eaLnBrk="1" hangingPunct="1"/>
            <a:r>
              <a:rPr lang="en-GB" altLang="en-US" sz="1350" dirty="0">
                <a:latin typeface="Comic Sans MS" panose="030F0702030302020204" pitchFamily="66" charset="0"/>
              </a:rPr>
              <a:t>Collection of 11 medieval Welsh tales based on mythology, folklore, and heroic legends. The tales have multiple authors and are versions of stories told and retold through the centuries. Among the finest are four stories known as “The Four Branches of the </a:t>
            </a:r>
            <a:r>
              <a:rPr lang="en-GB" altLang="en-US" sz="1350" dirty="0" err="1">
                <a:latin typeface="Comic Sans MS" panose="030F0702030302020204" pitchFamily="66" charset="0"/>
              </a:rPr>
              <a:t>Mabinogi</a:t>
            </a:r>
            <a:r>
              <a:rPr lang="en-GB" altLang="en-US" sz="1350" dirty="0">
                <a:latin typeface="Comic Sans MS" panose="030F0702030302020204" pitchFamily="66" charset="0"/>
              </a:rPr>
              <a:t>,” written in the late 11th century.</a:t>
            </a:r>
          </a:p>
          <a:p>
            <a:pPr eaLnBrk="1" hangingPunct="1"/>
            <a:endParaRPr lang="en-GB" altLang="en-US" sz="1350" dirty="0">
              <a:latin typeface="Comic Sans MS" panose="030F0702030302020204" pitchFamily="66" charset="0"/>
            </a:endParaRPr>
          </a:p>
          <a:p>
            <a:pPr eaLnBrk="1" hangingPunct="1"/>
            <a:endParaRPr lang="en-GB" altLang="en-US" sz="1350" dirty="0">
              <a:latin typeface="Comic Sans MS" panose="030F0702030302020204" pitchFamily="66" charset="0"/>
            </a:endParaRPr>
          </a:p>
          <a:p>
            <a:pPr eaLnBrk="1" hangingPunct="1"/>
            <a:endParaRPr lang="en-GB" altLang="en-US" sz="1350" dirty="0">
              <a:latin typeface="Comic Sans MS" panose="030F0702030302020204" pitchFamily="66" charset="0"/>
            </a:endParaRPr>
          </a:p>
          <a:p>
            <a:pPr eaLnBrk="1" hangingPunct="1"/>
            <a:endParaRPr lang="en-GB" altLang="en-US" sz="1350" dirty="0">
              <a:latin typeface="Comic Sans MS" panose="030F0702030302020204" pitchFamily="66" charset="0"/>
            </a:endParaRPr>
          </a:p>
          <a:p>
            <a:pPr eaLnBrk="1" hangingPunct="1"/>
            <a:endParaRPr lang="en-GB" altLang="en-US" sz="1350" dirty="0">
              <a:latin typeface="Comic Sans MS" panose="030F0702030302020204" pitchFamily="66" charset="0"/>
            </a:endParaRPr>
          </a:p>
          <a:p>
            <a:pPr eaLnBrk="1" hangingPunct="1"/>
            <a:r>
              <a:rPr lang="en-GB" altLang="en-US" sz="1350" dirty="0">
                <a:latin typeface="Comic Sans MS" panose="030F0702030302020204" pitchFamily="66" charset="0"/>
              </a:rPr>
              <a:t/>
            </a:r>
            <a:br>
              <a:rPr lang="en-GB" altLang="en-US" sz="1350" dirty="0">
                <a:latin typeface="Comic Sans MS" panose="030F0702030302020204" pitchFamily="66" charset="0"/>
              </a:rPr>
            </a:br>
            <a:endParaRPr lang="en-GB" altLang="en-US" sz="1350" dirty="0">
              <a:latin typeface="Comic Sans MS" panose="030F0702030302020204" pitchFamily="66" charset="0"/>
            </a:endParaRPr>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767" y="3035300"/>
            <a:ext cx="4175526" cy="548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543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6591300" cy="9448740"/>
          </a:xfrm>
          <a:prstGeom prst="rect">
            <a:avLst/>
          </a:prstGeom>
        </p:spPr>
        <p:txBody>
          <a:bodyPr wrap="square">
            <a:spAutoFit/>
          </a:bodyPr>
          <a:lstStyle/>
          <a:p>
            <a:endParaRPr lang="en-GB" sz="1600" dirty="0" smtClean="0">
              <a:solidFill>
                <a:srgbClr val="333333"/>
              </a:solidFill>
              <a:latin typeface="arial" panose="020B0604020202020204" pitchFamily="34" charset="0"/>
            </a:endParaRPr>
          </a:p>
          <a:p>
            <a:endParaRPr lang="en-GB" sz="1600" dirty="0">
              <a:solidFill>
                <a:srgbClr val="333333"/>
              </a:solidFill>
              <a:latin typeface="arial" panose="020B0604020202020204" pitchFamily="34" charset="0"/>
            </a:endParaRPr>
          </a:p>
          <a:p>
            <a:pPr algn="ctr"/>
            <a:r>
              <a:rPr lang="en-GB" sz="1600" b="1" dirty="0" err="1" smtClean="0">
                <a:latin typeface="arial" panose="020B0604020202020204" pitchFamily="34" charset="0"/>
              </a:rPr>
              <a:t>Manawydan</a:t>
            </a:r>
            <a:r>
              <a:rPr lang="en-GB" sz="1600" b="1" dirty="0" smtClean="0">
                <a:latin typeface="arial" panose="020B0604020202020204" pitchFamily="34" charset="0"/>
              </a:rPr>
              <a:t> </a:t>
            </a:r>
            <a:r>
              <a:rPr lang="en-GB" sz="1600" b="1" dirty="0">
                <a:latin typeface="arial" panose="020B0604020202020204" pitchFamily="34" charset="0"/>
              </a:rPr>
              <a:t>is one of the seven survivors of the </a:t>
            </a:r>
            <a:r>
              <a:rPr lang="en-GB" sz="1600" b="1" dirty="0">
                <a:latin typeface="arial" panose="020B0604020202020204" pitchFamily="34" charset="0"/>
                <a:hlinkClick r:id="rId2"/>
              </a:rPr>
              <a:t>second branch</a:t>
            </a:r>
            <a:r>
              <a:rPr lang="en-GB" sz="1600" b="1" dirty="0">
                <a:latin typeface="arial" panose="020B0604020202020204" pitchFamily="34" charset="0"/>
              </a:rPr>
              <a:t>. At </a:t>
            </a:r>
            <a:r>
              <a:rPr lang="en-GB" sz="1600" b="1" dirty="0" err="1">
                <a:latin typeface="arial" panose="020B0604020202020204" pitchFamily="34" charset="0"/>
              </a:rPr>
              <a:t>Pryderi's</a:t>
            </a:r>
            <a:r>
              <a:rPr lang="en-GB" sz="1600" b="1" dirty="0">
                <a:latin typeface="arial" panose="020B0604020202020204" pitchFamily="34" charset="0"/>
              </a:rPr>
              <a:t> suggestion, he marries Rhiannon, widow of </a:t>
            </a:r>
            <a:r>
              <a:rPr lang="en-GB" sz="1600" b="1" dirty="0" err="1">
                <a:latin typeface="arial" panose="020B0604020202020204" pitchFamily="34" charset="0"/>
              </a:rPr>
              <a:t>Pwyll</a:t>
            </a:r>
            <a:r>
              <a:rPr lang="en-GB" sz="1600" b="1" dirty="0">
                <a:latin typeface="arial" panose="020B0604020202020204" pitchFamily="34" charset="0"/>
              </a:rPr>
              <a:t> and </a:t>
            </a:r>
            <a:r>
              <a:rPr lang="en-GB" sz="1600" b="1" dirty="0" err="1">
                <a:latin typeface="arial" panose="020B0604020202020204" pitchFamily="34" charset="0"/>
              </a:rPr>
              <a:t>Pryderi's</a:t>
            </a:r>
            <a:r>
              <a:rPr lang="en-GB" sz="1600" b="1" dirty="0">
                <a:latin typeface="arial" panose="020B0604020202020204" pitchFamily="34" charset="0"/>
              </a:rPr>
              <a:t> mother - mentioned in the </a:t>
            </a:r>
            <a:r>
              <a:rPr lang="en-GB" sz="1600" b="1" dirty="0">
                <a:latin typeface="arial" panose="020B0604020202020204" pitchFamily="34" charset="0"/>
                <a:hlinkClick r:id="rId3"/>
              </a:rPr>
              <a:t>first </a:t>
            </a:r>
            <a:r>
              <a:rPr lang="en-GB" sz="1600" b="1" dirty="0" smtClean="0">
                <a:latin typeface="arial" panose="020B0604020202020204" pitchFamily="34" charset="0"/>
                <a:hlinkClick r:id="rId3"/>
              </a:rPr>
              <a:t>branch</a:t>
            </a:r>
            <a:endParaRPr lang="en-GB" sz="1600" b="1" dirty="0" smtClean="0">
              <a:latin typeface="arial" panose="020B0604020202020204" pitchFamily="34" charset="0"/>
            </a:endParaRPr>
          </a:p>
          <a:p>
            <a:r>
              <a:rPr lang="en-GB" sz="1600" dirty="0" smtClean="0">
                <a:solidFill>
                  <a:srgbClr val="333333"/>
                </a:solidFill>
                <a:latin typeface="arial" panose="020B0604020202020204" pitchFamily="34" charset="0"/>
              </a:rPr>
              <a:t>.</a:t>
            </a:r>
            <a:endParaRPr lang="en-GB" sz="1600" dirty="0">
              <a:solidFill>
                <a:srgbClr val="333333"/>
              </a:solidFill>
              <a:latin typeface="arial" panose="020B0604020202020204" pitchFamily="34" charset="0"/>
            </a:endParaRPr>
          </a:p>
          <a:p>
            <a:r>
              <a:rPr lang="en-GB" sz="1600" dirty="0" err="1">
                <a:solidFill>
                  <a:srgbClr val="333333"/>
                </a:solidFill>
                <a:latin typeface="arial" panose="020B0604020202020204" pitchFamily="34" charset="0"/>
              </a:rPr>
              <a:t>Manawydan</a:t>
            </a:r>
            <a:r>
              <a:rPr lang="en-GB" sz="1600" dirty="0">
                <a:solidFill>
                  <a:srgbClr val="333333"/>
                </a:solidFill>
                <a:latin typeface="arial" panose="020B0604020202020204" pitchFamily="34" charset="0"/>
              </a:rPr>
              <a:t> and Rhiannon become close friends with </a:t>
            </a:r>
            <a:r>
              <a:rPr lang="en-GB" sz="1600" dirty="0" err="1">
                <a:solidFill>
                  <a:srgbClr val="333333"/>
                </a:solidFill>
                <a:latin typeface="arial" panose="020B0604020202020204" pitchFamily="34" charset="0"/>
              </a:rPr>
              <a:t>Pryderi</a:t>
            </a:r>
            <a:r>
              <a:rPr lang="en-GB" sz="1600" dirty="0">
                <a:solidFill>
                  <a:srgbClr val="333333"/>
                </a:solidFill>
                <a:latin typeface="arial" panose="020B0604020202020204" pitchFamily="34" charset="0"/>
              </a:rPr>
              <a:t> and his wife </a:t>
            </a:r>
            <a:r>
              <a:rPr lang="en-GB" sz="1600" dirty="0" err="1">
                <a:solidFill>
                  <a:srgbClr val="333333"/>
                </a:solidFill>
                <a:latin typeface="arial" panose="020B0604020202020204" pitchFamily="34" charset="0"/>
              </a:rPr>
              <a:t>Cigfa</a:t>
            </a:r>
            <a:r>
              <a:rPr lang="en-GB" sz="1600" dirty="0">
                <a:solidFill>
                  <a:srgbClr val="333333"/>
                </a:solidFill>
                <a:latin typeface="arial" panose="020B0604020202020204" pitchFamily="34" charset="0"/>
              </a:rPr>
              <a:t>. One day they take a walk to the throne of </a:t>
            </a:r>
            <a:r>
              <a:rPr lang="en-GB" sz="1600" dirty="0" err="1">
                <a:solidFill>
                  <a:srgbClr val="333333"/>
                </a:solidFill>
                <a:latin typeface="arial" panose="020B0604020202020204" pitchFamily="34" charset="0"/>
              </a:rPr>
              <a:t>Arberth</a:t>
            </a:r>
            <a:r>
              <a:rPr lang="en-GB" sz="1600" dirty="0">
                <a:solidFill>
                  <a:srgbClr val="333333"/>
                </a:solidFill>
                <a:latin typeface="arial" panose="020B0604020202020204" pitchFamily="34" charset="0"/>
              </a:rPr>
              <a:t> (</a:t>
            </a:r>
            <a:r>
              <a:rPr lang="en-GB" sz="1600" dirty="0" err="1">
                <a:solidFill>
                  <a:srgbClr val="333333"/>
                </a:solidFill>
                <a:latin typeface="arial" panose="020B0604020202020204" pitchFamily="34" charset="0"/>
              </a:rPr>
              <a:t>Gorsedd</a:t>
            </a:r>
            <a:r>
              <a:rPr lang="en-GB" sz="1600" dirty="0">
                <a:solidFill>
                  <a:srgbClr val="333333"/>
                </a:solidFill>
                <a:latin typeface="arial" panose="020B0604020202020204" pitchFamily="34" charset="0"/>
              </a:rPr>
              <a:t> Narberth) to look over the land where a mist of enchantment falls on them.</a:t>
            </a:r>
          </a:p>
          <a:p>
            <a:r>
              <a:rPr lang="en-GB" sz="1600" dirty="0">
                <a:solidFill>
                  <a:srgbClr val="333333"/>
                </a:solidFill>
                <a:latin typeface="arial" panose="020B0604020202020204" pitchFamily="34" charset="0"/>
              </a:rPr>
              <a:t>When the mist lifts, the kingdom of Dyfed is deserted - everyone and everything has disappeared without trace. They search for two years throughout Dyfed but find no humans or animals.</a:t>
            </a:r>
          </a:p>
          <a:p>
            <a:r>
              <a:rPr lang="en-GB" sz="1600" dirty="0" err="1">
                <a:solidFill>
                  <a:srgbClr val="333333"/>
                </a:solidFill>
                <a:latin typeface="arial" panose="020B0604020202020204" pitchFamily="34" charset="0"/>
              </a:rPr>
              <a:t>Manawydan</a:t>
            </a:r>
            <a:r>
              <a:rPr lang="en-GB" sz="1600" dirty="0">
                <a:solidFill>
                  <a:srgbClr val="333333"/>
                </a:solidFill>
                <a:latin typeface="arial" panose="020B0604020202020204" pitchFamily="34" charset="0"/>
              </a:rPr>
              <a:t> suggests they earn a living making saddles in England. The saddles are so beautiful and well made that, before long, the other saddlers of Hereford plot to kill </a:t>
            </a:r>
            <a:r>
              <a:rPr lang="en-GB" sz="1600" dirty="0" err="1">
                <a:solidFill>
                  <a:srgbClr val="333333"/>
                </a:solidFill>
                <a:latin typeface="arial" panose="020B0604020202020204" pitchFamily="34" charset="0"/>
              </a:rPr>
              <a:t>Pryderi</a:t>
            </a:r>
            <a:r>
              <a:rPr lang="en-GB" sz="1600" dirty="0">
                <a:solidFill>
                  <a:srgbClr val="333333"/>
                </a:solidFill>
                <a:latin typeface="arial" panose="020B0604020202020204" pitchFamily="34" charset="0"/>
              </a:rPr>
              <a:t> and </a:t>
            </a:r>
            <a:r>
              <a:rPr lang="en-GB" sz="1600" dirty="0" err="1">
                <a:solidFill>
                  <a:srgbClr val="333333"/>
                </a:solidFill>
                <a:latin typeface="arial" panose="020B0604020202020204" pitchFamily="34" charset="0"/>
              </a:rPr>
              <a:t>Manawydan</a:t>
            </a:r>
            <a:r>
              <a:rPr lang="en-GB" sz="1600" dirty="0">
                <a:solidFill>
                  <a:srgbClr val="333333"/>
                </a:solidFill>
                <a:latin typeface="arial" panose="020B0604020202020204" pitchFamily="34" charset="0"/>
              </a:rPr>
              <a:t> and </a:t>
            </a:r>
            <a:r>
              <a:rPr lang="en-GB" sz="1600" dirty="0" err="1">
                <a:solidFill>
                  <a:srgbClr val="333333"/>
                </a:solidFill>
                <a:latin typeface="arial" panose="020B0604020202020204" pitchFamily="34" charset="0"/>
              </a:rPr>
              <a:t>Pryderi</a:t>
            </a:r>
            <a:r>
              <a:rPr lang="en-GB" sz="1600" dirty="0">
                <a:solidFill>
                  <a:srgbClr val="333333"/>
                </a:solidFill>
                <a:latin typeface="arial" panose="020B0604020202020204" pitchFamily="34" charset="0"/>
              </a:rPr>
              <a:t>.</a:t>
            </a:r>
          </a:p>
          <a:p>
            <a:r>
              <a:rPr lang="en-GB" sz="1600" dirty="0">
                <a:solidFill>
                  <a:srgbClr val="333333"/>
                </a:solidFill>
                <a:latin typeface="arial" panose="020B0604020202020204" pitchFamily="34" charset="0"/>
              </a:rPr>
              <a:t>Although </a:t>
            </a:r>
            <a:r>
              <a:rPr lang="en-GB" sz="1600" dirty="0" err="1">
                <a:solidFill>
                  <a:srgbClr val="333333"/>
                </a:solidFill>
                <a:latin typeface="arial" panose="020B0604020202020204" pitchFamily="34" charset="0"/>
              </a:rPr>
              <a:t>Pryderi</a:t>
            </a:r>
            <a:r>
              <a:rPr lang="en-GB" sz="1600" dirty="0">
                <a:solidFill>
                  <a:srgbClr val="333333"/>
                </a:solidFill>
                <a:latin typeface="arial" panose="020B0604020202020204" pitchFamily="34" charset="0"/>
              </a:rPr>
              <a:t> wants to stay and fight, </a:t>
            </a:r>
            <a:r>
              <a:rPr lang="en-GB" sz="1600" dirty="0" err="1">
                <a:solidFill>
                  <a:srgbClr val="333333"/>
                </a:solidFill>
                <a:latin typeface="arial" panose="020B0604020202020204" pitchFamily="34" charset="0"/>
              </a:rPr>
              <a:t>Manawydan</a:t>
            </a:r>
            <a:r>
              <a:rPr lang="en-GB" sz="1600" dirty="0">
                <a:solidFill>
                  <a:srgbClr val="333333"/>
                </a:solidFill>
                <a:latin typeface="arial" panose="020B0604020202020204" pitchFamily="34" charset="0"/>
              </a:rPr>
              <a:t> suggests they move elsewhere. They make shields, shoes and saddles, and but again are driven away by tradesmen as they travel from town to town. At </a:t>
            </a:r>
            <a:r>
              <a:rPr lang="en-GB" sz="1600" dirty="0" err="1">
                <a:solidFill>
                  <a:srgbClr val="333333"/>
                </a:solidFill>
                <a:latin typeface="arial" panose="020B0604020202020204" pitchFamily="34" charset="0"/>
              </a:rPr>
              <a:t>Manawydan's</a:t>
            </a:r>
            <a:r>
              <a:rPr lang="en-GB" sz="1600" dirty="0">
                <a:solidFill>
                  <a:srgbClr val="333333"/>
                </a:solidFill>
                <a:latin typeface="arial" panose="020B0604020202020204" pitchFamily="34" charset="0"/>
              </a:rPr>
              <a:t> suggestion they move back to </a:t>
            </a:r>
            <a:r>
              <a:rPr lang="en-GB" sz="1600" dirty="0" err="1">
                <a:solidFill>
                  <a:srgbClr val="333333"/>
                </a:solidFill>
                <a:latin typeface="arial" panose="020B0604020202020204" pitchFamily="34" charset="0"/>
              </a:rPr>
              <a:t>Arberth</a:t>
            </a:r>
            <a:r>
              <a:rPr lang="en-GB" sz="1600" dirty="0">
                <a:solidFill>
                  <a:srgbClr val="333333"/>
                </a:solidFill>
                <a:latin typeface="arial" panose="020B0604020202020204" pitchFamily="34" charset="0"/>
              </a:rPr>
              <a:t>.</a:t>
            </a:r>
          </a:p>
          <a:p>
            <a:r>
              <a:rPr lang="en-GB" sz="1600" dirty="0">
                <a:solidFill>
                  <a:srgbClr val="333333"/>
                </a:solidFill>
                <a:latin typeface="arial" panose="020B0604020202020204" pitchFamily="34" charset="0"/>
              </a:rPr>
              <a:t>One morning while out hunting with their hounds they come upon a shining white boar. The animal leads them to a huge castle which appears from nowhere in the forest.</a:t>
            </a:r>
          </a:p>
          <a:p>
            <a:r>
              <a:rPr lang="en-GB" sz="1600" dirty="0">
                <a:solidFill>
                  <a:srgbClr val="333333"/>
                </a:solidFill>
                <a:latin typeface="arial" panose="020B0604020202020204" pitchFamily="34" charset="0"/>
              </a:rPr>
              <a:t>The hounds follow the boar into the fort and </a:t>
            </a:r>
            <a:r>
              <a:rPr lang="en-GB" sz="1600" dirty="0" err="1">
                <a:solidFill>
                  <a:srgbClr val="333333"/>
                </a:solidFill>
                <a:latin typeface="arial" panose="020B0604020202020204" pitchFamily="34" charset="0"/>
              </a:rPr>
              <a:t>Pryderi</a:t>
            </a:r>
            <a:r>
              <a:rPr lang="en-GB" sz="1600" dirty="0">
                <a:solidFill>
                  <a:srgbClr val="333333"/>
                </a:solidFill>
                <a:latin typeface="arial" panose="020B0604020202020204" pitchFamily="34" charset="0"/>
              </a:rPr>
              <a:t>, ignoring </a:t>
            </a:r>
            <a:r>
              <a:rPr lang="en-GB" sz="1600" dirty="0" err="1">
                <a:solidFill>
                  <a:srgbClr val="333333"/>
                </a:solidFill>
                <a:latin typeface="arial" panose="020B0604020202020204" pitchFamily="34" charset="0"/>
              </a:rPr>
              <a:t>Manawydan's</a:t>
            </a:r>
            <a:r>
              <a:rPr lang="en-GB" sz="1600" dirty="0">
                <a:solidFill>
                  <a:srgbClr val="333333"/>
                </a:solidFill>
                <a:latin typeface="arial" panose="020B0604020202020204" pitchFamily="34" charset="0"/>
              </a:rPr>
              <a:t> warning, follows them. The fort is deserted inside and </a:t>
            </a:r>
            <a:r>
              <a:rPr lang="en-GB" sz="1600" dirty="0" err="1">
                <a:solidFill>
                  <a:srgbClr val="333333"/>
                </a:solidFill>
                <a:latin typeface="arial" panose="020B0604020202020204" pitchFamily="34" charset="0"/>
              </a:rPr>
              <a:t>Pryderi</a:t>
            </a:r>
            <a:r>
              <a:rPr lang="en-GB" sz="1600" dirty="0">
                <a:solidFill>
                  <a:srgbClr val="333333"/>
                </a:solidFill>
                <a:latin typeface="arial" panose="020B0604020202020204" pitchFamily="34" charset="0"/>
              </a:rPr>
              <a:t> sees a golden cauldron hanging over a well and, reaching out to take hold of it, becomes stuck to it.</a:t>
            </a:r>
          </a:p>
          <a:p>
            <a:r>
              <a:rPr lang="en-GB" sz="1600" dirty="0">
                <a:solidFill>
                  <a:srgbClr val="333333"/>
                </a:solidFill>
                <a:latin typeface="arial" panose="020B0604020202020204" pitchFamily="34" charset="0"/>
              </a:rPr>
              <a:t>Meanwhile, </a:t>
            </a:r>
            <a:r>
              <a:rPr lang="en-GB" sz="1600" dirty="0" err="1">
                <a:solidFill>
                  <a:srgbClr val="333333"/>
                </a:solidFill>
                <a:latin typeface="arial" panose="020B0604020202020204" pitchFamily="34" charset="0"/>
              </a:rPr>
              <a:t>Manawydan</a:t>
            </a:r>
            <a:r>
              <a:rPr lang="en-GB" sz="1600" dirty="0">
                <a:solidFill>
                  <a:srgbClr val="333333"/>
                </a:solidFill>
                <a:latin typeface="arial" panose="020B0604020202020204" pitchFamily="34" charset="0"/>
              </a:rPr>
              <a:t> returns to the court at </a:t>
            </a:r>
            <a:r>
              <a:rPr lang="en-GB" sz="1600" dirty="0" err="1">
                <a:solidFill>
                  <a:srgbClr val="333333"/>
                </a:solidFill>
                <a:latin typeface="arial" panose="020B0604020202020204" pitchFamily="34" charset="0"/>
              </a:rPr>
              <a:t>Arberth</a:t>
            </a:r>
            <a:r>
              <a:rPr lang="en-GB" sz="1600" dirty="0">
                <a:solidFill>
                  <a:srgbClr val="333333"/>
                </a:solidFill>
                <a:latin typeface="arial" panose="020B0604020202020204" pitchFamily="34" charset="0"/>
              </a:rPr>
              <a:t>. Disgusted with his disregard for her son, Rhiannon rushes to help </a:t>
            </a:r>
            <a:r>
              <a:rPr lang="en-GB" sz="1600" dirty="0" err="1">
                <a:solidFill>
                  <a:srgbClr val="333333"/>
                </a:solidFill>
                <a:latin typeface="arial" panose="020B0604020202020204" pitchFamily="34" charset="0"/>
              </a:rPr>
              <a:t>Pryderi</a:t>
            </a:r>
            <a:r>
              <a:rPr lang="en-GB" sz="1600" dirty="0">
                <a:solidFill>
                  <a:srgbClr val="333333"/>
                </a:solidFill>
                <a:latin typeface="arial" panose="020B0604020202020204" pitchFamily="34" charset="0"/>
              </a:rPr>
              <a:t>. She finds him unable to speak, and she too becomes stuck to the cauldron. At nightfall the fort disappears with them inside.</a:t>
            </a:r>
          </a:p>
          <a:p>
            <a:r>
              <a:rPr lang="en-GB" sz="1600" dirty="0" err="1">
                <a:solidFill>
                  <a:srgbClr val="333333"/>
                </a:solidFill>
                <a:latin typeface="arial" panose="020B0604020202020204" pitchFamily="34" charset="0"/>
              </a:rPr>
              <a:t>Manawydan</a:t>
            </a:r>
            <a:r>
              <a:rPr lang="en-GB" sz="1600" dirty="0">
                <a:solidFill>
                  <a:srgbClr val="333333"/>
                </a:solidFill>
                <a:latin typeface="arial" panose="020B0604020202020204" pitchFamily="34" charset="0"/>
              </a:rPr>
              <a:t> leaves for England with </a:t>
            </a:r>
            <a:r>
              <a:rPr lang="en-GB" sz="1600" dirty="0" err="1">
                <a:solidFill>
                  <a:srgbClr val="333333"/>
                </a:solidFill>
                <a:latin typeface="arial" panose="020B0604020202020204" pitchFamily="34" charset="0"/>
              </a:rPr>
              <a:t>Cigfa</a:t>
            </a:r>
            <a:r>
              <a:rPr lang="en-GB" sz="1600" dirty="0">
                <a:solidFill>
                  <a:srgbClr val="333333"/>
                </a:solidFill>
                <a:latin typeface="arial" panose="020B0604020202020204" pitchFamily="34" charset="0"/>
              </a:rPr>
              <a:t> to work as a shoemaker. Again, his shoes are much in demand, and the shoemakers of the town plot to kill him. Driven away, </a:t>
            </a:r>
            <a:r>
              <a:rPr lang="en-GB" sz="1600" dirty="0" err="1">
                <a:solidFill>
                  <a:srgbClr val="333333"/>
                </a:solidFill>
                <a:latin typeface="arial" panose="020B0604020202020204" pitchFamily="34" charset="0"/>
              </a:rPr>
              <a:t>Manawydan</a:t>
            </a:r>
            <a:r>
              <a:rPr lang="en-GB" sz="1600" dirty="0">
                <a:solidFill>
                  <a:srgbClr val="333333"/>
                </a:solidFill>
                <a:latin typeface="arial" panose="020B0604020202020204" pitchFamily="34" charset="0"/>
              </a:rPr>
              <a:t> and </a:t>
            </a:r>
            <a:r>
              <a:rPr lang="en-GB" sz="1600" dirty="0" err="1">
                <a:solidFill>
                  <a:srgbClr val="333333"/>
                </a:solidFill>
                <a:latin typeface="arial" panose="020B0604020202020204" pitchFamily="34" charset="0"/>
              </a:rPr>
              <a:t>Cigfa</a:t>
            </a:r>
            <a:r>
              <a:rPr lang="en-GB" sz="1600" dirty="0">
                <a:solidFill>
                  <a:srgbClr val="333333"/>
                </a:solidFill>
                <a:latin typeface="arial" panose="020B0604020202020204" pitchFamily="34" charset="0"/>
              </a:rPr>
              <a:t> return to Dyfed.</a:t>
            </a:r>
          </a:p>
          <a:p>
            <a:r>
              <a:rPr lang="en-GB" sz="1600" dirty="0" err="1">
                <a:solidFill>
                  <a:srgbClr val="333333"/>
                </a:solidFill>
                <a:latin typeface="arial" panose="020B0604020202020204" pitchFamily="34" charset="0"/>
              </a:rPr>
              <a:t>Manawydan</a:t>
            </a:r>
            <a:r>
              <a:rPr lang="en-GB" sz="1600" dirty="0">
                <a:solidFill>
                  <a:srgbClr val="333333"/>
                </a:solidFill>
                <a:latin typeface="arial" panose="020B0604020202020204" pitchFamily="34" charset="0"/>
              </a:rPr>
              <a:t> becomes a farmer and sows three fields of wheat. At harvest time he goes to reap the first, but it is stripped bare during the night. The following day he goes to reap the second field, but it too is stripped bare</a:t>
            </a:r>
            <a:r>
              <a:rPr lang="en-GB" sz="1600" dirty="0" smtClean="0">
                <a:solidFill>
                  <a:srgbClr val="333333"/>
                </a:solidFill>
                <a:latin typeface="arial" panose="020B0604020202020204" pitchFamily="34" charset="0"/>
              </a:rPr>
              <a:t>.</a:t>
            </a:r>
            <a:endParaRPr lang="en-GB" sz="1600" dirty="0">
              <a:solidFill>
                <a:srgbClr val="333333"/>
              </a:solidFill>
              <a:latin typeface="arial" panose="020B0604020202020204" pitchFamily="34" charset="0"/>
            </a:endParaRPr>
          </a:p>
        </p:txBody>
      </p:sp>
    </p:spTree>
    <p:extLst>
      <p:ext uri="{BB962C8B-B14F-4D97-AF65-F5344CB8AC3E}">
        <p14:creationId xmlns:p14="http://schemas.microsoft.com/office/powerpoint/2010/main" val="990816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491153"/>
            <a:ext cx="6146800" cy="5355312"/>
          </a:xfrm>
          <a:prstGeom prst="rect">
            <a:avLst/>
          </a:prstGeom>
        </p:spPr>
        <p:txBody>
          <a:bodyPr wrap="square">
            <a:spAutoFit/>
          </a:bodyPr>
          <a:lstStyle/>
          <a:p>
            <a:r>
              <a:rPr lang="en-GB" dirty="0">
                <a:solidFill>
                  <a:srgbClr val="333333"/>
                </a:solidFill>
                <a:latin typeface="arial" panose="020B0604020202020204" pitchFamily="34" charset="0"/>
              </a:rPr>
              <a:t>He keeps watch on the third field the next night and, at midnight, sees a horde of mice attacking the crops </a:t>
            </a:r>
            <a:r>
              <a:rPr lang="en-GB" dirty="0" err="1">
                <a:solidFill>
                  <a:srgbClr val="333333"/>
                </a:solidFill>
                <a:latin typeface="arial" panose="020B0604020202020204" pitchFamily="34" charset="0"/>
              </a:rPr>
              <a:t>Manawydan</a:t>
            </a:r>
            <a:r>
              <a:rPr lang="en-GB" dirty="0">
                <a:solidFill>
                  <a:srgbClr val="333333"/>
                </a:solidFill>
                <a:latin typeface="arial" panose="020B0604020202020204" pitchFamily="34" charset="0"/>
              </a:rPr>
              <a:t> manages to catch a fat, slow mouse which he decides to hang for eating his crops.</a:t>
            </a:r>
          </a:p>
          <a:p>
            <a:r>
              <a:rPr lang="en-GB" dirty="0">
                <a:solidFill>
                  <a:srgbClr val="333333"/>
                </a:solidFill>
                <a:latin typeface="arial" panose="020B0604020202020204" pitchFamily="34" charset="0"/>
              </a:rPr>
              <a:t>He goes to kill it on the throne of </a:t>
            </a:r>
            <a:r>
              <a:rPr lang="en-GB" dirty="0" err="1">
                <a:solidFill>
                  <a:srgbClr val="333333"/>
                </a:solidFill>
                <a:latin typeface="arial" panose="020B0604020202020204" pitchFamily="34" charset="0"/>
              </a:rPr>
              <a:t>Arberth</a:t>
            </a:r>
            <a:r>
              <a:rPr lang="en-GB" dirty="0">
                <a:solidFill>
                  <a:srgbClr val="333333"/>
                </a:solidFill>
                <a:latin typeface="arial" panose="020B0604020202020204" pitchFamily="34" charset="0"/>
              </a:rPr>
              <a:t>, where he meets a cleric and a priest who offer him money for the mouse's life. A bishop appears and pleads with </a:t>
            </a:r>
            <a:r>
              <a:rPr lang="en-GB" dirty="0" err="1">
                <a:solidFill>
                  <a:srgbClr val="333333"/>
                </a:solidFill>
                <a:latin typeface="arial" panose="020B0604020202020204" pitchFamily="34" charset="0"/>
              </a:rPr>
              <a:t>Manawydan</a:t>
            </a:r>
            <a:r>
              <a:rPr lang="en-GB" dirty="0">
                <a:solidFill>
                  <a:srgbClr val="333333"/>
                </a:solidFill>
                <a:latin typeface="arial" panose="020B0604020202020204" pitchFamily="34" charset="0"/>
              </a:rPr>
              <a:t>, but he won't free the mouse. When the bishop asks </a:t>
            </a:r>
            <a:r>
              <a:rPr lang="en-GB" dirty="0" err="1">
                <a:solidFill>
                  <a:srgbClr val="333333"/>
                </a:solidFill>
                <a:latin typeface="arial" panose="020B0604020202020204" pitchFamily="34" charset="0"/>
              </a:rPr>
              <a:t>Manawydan</a:t>
            </a:r>
            <a:r>
              <a:rPr lang="en-GB" dirty="0">
                <a:solidFill>
                  <a:srgbClr val="333333"/>
                </a:solidFill>
                <a:latin typeface="arial" panose="020B0604020202020204" pitchFamily="34" charset="0"/>
              </a:rPr>
              <a:t> to name his price, he asks for the spell on Dyfed to be lifted and for Rhiannon and </a:t>
            </a:r>
            <a:r>
              <a:rPr lang="en-GB" dirty="0" err="1">
                <a:solidFill>
                  <a:srgbClr val="333333"/>
                </a:solidFill>
                <a:latin typeface="arial" panose="020B0604020202020204" pitchFamily="34" charset="0"/>
              </a:rPr>
              <a:t>Pryderi</a:t>
            </a:r>
            <a:r>
              <a:rPr lang="en-GB" dirty="0">
                <a:solidFill>
                  <a:srgbClr val="333333"/>
                </a:solidFill>
                <a:latin typeface="arial" panose="020B0604020202020204" pitchFamily="34" charset="0"/>
              </a:rPr>
              <a:t> to be released.</a:t>
            </a:r>
          </a:p>
          <a:p>
            <a:r>
              <a:rPr lang="en-GB" dirty="0">
                <a:solidFill>
                  <a:srgbClr val="333333"/>
                </a:solidFill>
                <a:latin typeface="arial" panose="020B0604020202020204" pitchFamily="34" charset="0"/>
              </a:rPr>
              <a:t>The bishop is </a:t>
            </a:r>
            <a:r>
              <a:rPr lang="en-GB" dirty="0" err="1">
                <a:solidFill>
                  <a:srgbClr val="333333"/>
                </a:solidFill>
                <a:latin typeface="arial" panose="020B0604020202020204" pitchFamily="34" charset="0"/>
              </a:rPr>
              <a:t>Llwyd</a:t>
            </a:r>
            <a:r>
              <a:rPr lang="en-GB" dirty="0">
                <a:solidFill>
                  <a:srgbClr val="333333"/>
                </a:solidFill>
                <a:latin typeface="arial" panose="020B0604020202020204" pitchFamily="34" charset="0"/>
              </a:rPr>
              <a:t>, son of </a:t>
            </a:r>
            <a:r>
              <a:rPr lang="en-GB" dirty="0" err="1">
                <a:solidFill>
                  <a:srgbClr val="333333"/>
                </a:solidFill>
                <a:latin typeface="arial" panose="020B0604020202020204" pitchFamily="34" charset="0"/>
              </a:rPr>
              <a:t>Cil</a:t>
            </a:r>
            <a:r>
              <a:rPr lang="en-GB" dirty="0">
                <a:solidFill>
                  <a:srgbClr val="333333"/>
                </a:solidFill>
                <a:latin typeface="arial" panose="020B0604020202020204" pitchFamily="34" charset="0"/>
              </a:rPr>
              <a:t> </a:t>
            </a:r>
            <a:r>
              <a:rPr lang="en-GB" dirty="0" err="1">
                <a:solidFill>
                  <a:srgbClr val="333333"/>
                </a:solidFill>
                <a:latin typeface="arial" panose="020B0604020202020204" pitchFamily="34" charset="0"/>
              </a:rPr>
              <a:t>Coed</a:t>
            </a:r>
            <a:r>
              <a:rPr lang="en-GB" dirty="0">
                <a:solidFill>
                  <a:srgbClr val="333333"/>
                </a:solidFill>
                <a:latin typeface="arial" panose="020B0604020202020204" pitchFamily="34" charset="0"/>
              </a:rPr>
              <a:t>, a friend of Rhiannon's jilted lover </a:t>
            </a:r>
            <a:r>
              <a:rPr lang="en-GB" dirty="0" err="1">
                <a:solidFill>
                  <a:srgbClr val="333333"/>
                </a:solidFill>
                <a:latin typeface="arial" panose="020B0604020202020204" pitchFamily="34" charset="0"/>
              </a:rPr>
              <a:t>Gwawl</a:t>
            </a:r>
            <a:r>
              <a:rPr lang="en-GB" dirty="0">
                <a:solidFill>
                  <a:srgbClr val="333333"/>
                </a:solidFill>
                <a:latin typeface="arial" panose="020B0604020202020204" pitchFamily="34" charset="0"/>
              </a:rPr>
              <a:t> from the first branch of the </a:t>
            </a:r>
            <a:r>
              <a:rPr lang="en-GB" dirty="0" err="1">
                <a:solidFill>
                  <a:srgbClr val="333333"/>
                </a:solidFill>
                <a:latin typeface="arial" panose="020B0604020202020204" pitchFamily="34" charset="0"/>
              </a:rPr>
              <a:t>Mabinogi</a:t>
            </a:r>
            <a:r>
              <a:rPr lang="en-GB" dirty="0">
                <a:solidFill>
                  <a:srgbClr val="333333"/>
                </a:solidFill>
                <a:latin typeface="arial" panose="020B0604020202020204" pitchFamily="34" charset="0"/>
              </a:rPr>
              <a:t>. He put Dyfed under the spell to avenge the humiliation of </a:t>
            </a:r>
            <a:r>
              <a:rPr lang="en-GB" dirty="0" err="1">
                <a:solidFill>
                  <a:srgbClr val="333333"/>
                </a:solidFill>
                <a:latin typeface="arial" panose="020B0604020202020204" pitchFamily="34" charset="0"/>
              </a:rPr>
              <a:t>Gwawl</a:t>
            </a:r>
            <a:r>
              <a:rPr lang="en-GB" dirty="0">
                <a:solidFill>
                  <a:srgbClr val="333333"/>
                </a:solidFill>
                <a:latin typeface="arial" panose="020B0604020202020204" pitchFamily="34" charset="0"/>
              </a:rPr>
              <a:t>.</a:t>
            </a:r>
          </a:p>
          <a:p>
            <a:r>
              <a:rPr lang="en-GB" dirty="0">
                <a:solidFill>
                  <a:srgbClr val="333333"/>
                </a:solidFill>
                <a:latin typeface="arial" panose="020B0604020202020204" pitchFamily="34" charset="0"/>
              </a:rPr>
              <a:t>The mouse is revealed to be </a:t>
            </a:r>
            <a:r>
              <a:rPr lang="en-GB" dirty="0" err="1">
                <a:solidFill>
                  <a:srgbClr val="333333"/>
                </a:solidFill>
                <a:latin typeface="arial" panose="020B0604020202020204" pitchFamily="34" charset="0"/>
              </a:rPr>
              <a:t>Llwyd's</a:t>
            </a:r>
            <a:r>
              <a:rPr lang="en-GB" dirty="0">
                <a:solidFill>
                  <a:srgbClr val="333333"/>
                </a:solidFill>
                <a:latin typeface="arial" panose="020B0604020202020204" pitchFamily="34" charset="0"/>
              </a:rPr>
              <a:t> pregnant wife, and the rest of the mice are her ladies-in-waiting and his soldiers who were sent to destroy </a:t>
            </a:r>
            <a:r>
              <a:rPr lang="en-GB" dirty="0" err="1">
                <a:solidFill>
                  <a:srgbClr val="333333"/>
                </a:solidFill>
                <a:latin typeface="arial" panose="020B0604020202020204" pitchFamily="34" charset="0"/>
              </a:rPr>
              <a:t>Manawydan's</a:t>
            </a:r>
            <a:r>
              <a:rPr lang="en-GB" dirty="0">
                <a:solidFill>
                  <a:srgbClr val="333333"/>
                </a:solidFill>
                <a:latin typeface="arial" panose="020B0604020202020204" pitchFamily="34" charset="0"/>
              </a:rPr>
              <a:t> fields.</a:t>
            </a:r>
          </a:p>
          <a:p>
            <a:r>
              <a:rPr lang="en-GB" dirty="0">
                <a:solidFill>
                  <a:srgbClr val="333333"/>
                </a:solidFill>
                <a:latin typeface="arial" panose="020B0604020202020204" pitchFamily="34" charset="0"/>
              </a:rPr>
              <a:t>As a result of </a:t>
            </a:r>
            <a:r>
              <a:rPr lang="en-GB" dirty="0" err="1">
                <a:solidFill>
                  <a:srgbClr val="333333"/>
                </a:solidFill>
                <a:latin typeface="arial" panose="020B0604020202020204" pitchFamily="34" charset="0"/>
              </a:rPr>
              <a:t>Manawydan's</a:t>
            </a:r>
            <a:r>
              <a:rPr lang="en-GB" dirty="0">
                <a:solidFill>
                  <a:srgbClr val="333333"/>
                </a:solidFill>
                <a:latin typeface="arial" panose="020B0604020202020204" pitchFamily="34" charset="0"/>
              </a:rPr>
              <a:t> patience and resourcefulness, the spell is lifted and Dyfed is restored.</a:t>
            </a:r>
          </a:p>
        </p:txBody>
      </p:sp>
    </p:spTree>
    <p:extLst>
      <p:ext uri="{BB962C8B-B14F-4D97-AF65-F5344CB8AC3E}">
        <p14:creationId xmlns:p14="http://schemas.microsoft.com/office/powerpoint/2010/main" val="3902684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000" y="838200"/>
            <a:ext cx="5816600" cy="646331"/>
          </a:xfrm>
          <a:prstGeom prst="rect">
            <a:avLst/>
          </a:prstGeom>
          <a:noFill/>
        </p:spPr>
        <p:txBody>
          <a:bodyPr wrap="square" rtlCol="0">
            <a:spAutoFit/>
          </a:bodyPr>
          <a:lstStyle/>
          <a:p>
            <a:r>
              <a:rPr lang="en-GB" dirty="0" smtClean="0"/>
              <a:t>Summarise what you learn about </a:t>
            </a:r>
            <a:r>
              <a:rPr lang="en-GB" b="1" dirty="0" err="1" smtClean="0">
                <a:latin typeface="arial" panose="020B0604020202020204" pitchFamily="34" charset="0"/>
              </a:rPr>
              <a:t>Manawydan</a:t>
            </a:r>
            <a:r>
              <a:rPr lang="en-GB" dirty="0" smtClean="0">
                <a:solidFill>
                  <a:srgbClr val="333333"/>
                </a:solidFill>
                <a:latin typeface="arial" panose="020B0604020202020204" pitchFamily="34" charset="0"/>
              </a:rPr>
              <a:t>, in your own words, below.</a:t>
            </a:r>
            <a:endParaRPr lang="en-GB" dirty="0"/>
          </a:p>
        </p:txBody>
      </p:sp>
      <p:pic>
        <p:nvPicPr>
          <p:cNvPr id="4" name="Picture 3"/>
          <p:cNvPicPr>
            <a:picLocks noChangeAspect="1"/>
          </p:cNvPicPr>
          <p:nvPr/>
        </p:nvPicPr>
        <p:blipFill rotWithShape="1">
          <a:blip r:embed="rId2"/>
          <a:srcRect l="27291" t="62099" r="27813" b="10740"/>
          <a:stretch/>
        </p:blipFill>
        <p:spPr>
          <a:xfrm>
            <a:off x="0" y="1701800"/>
            <a:ext cx="6876890" cy="5564777"/>
          </a:xfrm>
          <a:prstGeom prst="rect">
            <a:avLst/>
          </a:prstGeom>
        </p:spPr>
      </p:pic>
    </p:spTree>
    <p:extLst>
      <p:ext uri="{BB962C8B-B14F-4D97-AF65-F5344CB8AC3E}">
        <p14:creationId xmlns:p14="http://schemas.microsoft.com/office/powerpoint/2010/main" val="551300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309632"/>
            <a:ext cx="6184900" cy="8925520"/>
          </a:xfrm>
          <a:prstGeom prst="rect">
            <a:avLst/>
          </a:prstGeom>
        </p:spPr>
        <p:txBody>
          <a:bodyPr wrap="square">
            <a:spAutoFit/>
          </a:bodyPr>
          <a:lstStyle/>
          <a:p>
            <a:r>
              <a:rPr lang="en-GB" sz="1400" b="1" dirty="0">
                <a:solidFill>
                  <a:srgbClr val="333333"/>
                </a:solidFill>
                <a:latin typeface="arial" panose="020B0604020202020204" pitchFamily="34" charset="0"/>
              </a:rPr>
              <a:t>The final and most complex branch of the four takes place in and around the </a:t>
            </a:r>
            <a:r>
              <a:rPr lang="en-GB" sz="1400" b="1" dirty="0" err="1">
                <a:solidFill>
                  <a:srgbClr val="333333"/>
                </a:solidFill>
                <a:latin typeface="arial" panose="020B0604020202020204" pitchFamily="34" charset="0"/>
              </a:rPr>
              <a:t>Lleyn</a:t>
            </a:r>
            <a:r>
              <a:rPr lang="en-GB" sz="1400" b="1" dirty="0">
                <a:solidFill>
                  <a:srgbClr val="333333"/>
                </a:solidFill>
                <a:latin typeface="arial" panose="020B0604020202020204" pitchFamily="34" charset="0"/>
              </a:rPr>
              <a:t> peninsula</a:t>
            </a:r>
            <a:r>
              <a:rPr lang="en-GB" sz="1400" b="1" dirty="0" smtClean="0">
                <a:solidFill>
                  <a:srgbClr val="333333"/>
                </a:solidFill>
                <a:latin typeface="arial" panose="020B0604020202020204" pitchFamily="34" charset="0"/>
              </a:rPr>
              <a:t>.</a:t>
            </a:r>
          </a:p>
          <a:p>
            <a:endParaRPr lang="en-GB" sz="1400" dirty="0">
              <a:solidFill>
                <a:srgbClr val="333333"/>
              </a:solidFill>
              <a:latin typeface="arial" panose="020B0604020202020204" pitchFamily="34" charset="0"/>
            </a:endParaRPr>
          </a:p>
          <a:p>
            <a:r>
              <a:rPr lang="en-GB" sz="1400" dirty="0">
                <a:solidFill>
                  <a:srgbClr val="333333"/>
                </a:solidFill>
                <a:latin typeface="arial" panose="020B0604020202020204" pitchFamily="34" charset="0"/>
              </a:rPr>
              <a:t>As </a:t>
            </a:r>
            <a:r>
              <a:rPr lang="en-GB" sz="1400" dirty="0" err="1">
                <a:solidFill>
                  <a:srgbClr val="333333"/>
                </a:solidFill>
                <a:latin typeface="arial" panose="020B0604020202020204" pitchFamily="34" charset="0"/>
              </a:rPr>
              <a:t>Pryderi</a:t>
            </a:r>
            <a:r>
              <a:rPr lang="en-GB" sz="1400" dirty="0">
                <a:solidFill>
                  <a:srgbClr val="333333"/>
                </a:solidFill>
                <a:latin typeface="arial" panose="020B0604020202020204" pitchFamily="34" charset="0"/>
              </a:rPr>
              <a:t> is governing Dyfed, Gwynedd is ruled by Math, son of </a:t>
            </a:r>
            <a:r>
              <a:rPr lang="en-GB" sz="1400" dirty="0" err="1">
                <a:solidFill>
                  <a:srgbClr val="333333"/>
                </a:solidFill>
                <a:latin typeface="arial" panose="020B0604020202020204" pitchFamily="34" charset="0"/>
              </a:rPr>
              <a:t>Mathonwy</a:t>
            </a:r>
            <a:r>
              <a:rPr lang="en-GB" sz="1400" dirty="0">
                <a:solidFill>
                  <a:srgbClr val="333333"/>
                </a:solidFill>
                <a:latin typeface="arial" panose="020B0604020202020204" pitchFamily="34" charset="0"/>
              </a:rPr>
              <a:t>.</a:t>
            </a:r>
          </a:p>
          <a:p>
            <a:r>
              <a:rPr lang="en-GB" sz="1400" dirty="0">
                <a:solidFill>
                  <a:srgbClr val="333333"/>
                </a:solidFill>
                <a:latin typeface="arial" panose="020B0604020202020204" pitchFamily="34" charset="0"/>
              </a:rPr>
              <a:t>Math's nephew </a:t>
            </a:r>
            <a:r>
              <a:rPr lang="en-GB" sz="1400" dirty="0" err="1">
                <a:solidFill>
                  <a:srgbClr val="333333"/>
                </a:solidFill>
                <a:latin typeface="arial" panose="020B0604020202020204" pitchFamily="34" charset="0"/>
              </a:rPr>
              <a:t>Gilfaethwy</a:t>
            </a:r>
            <a:r>
              <a:rPr lang="en-GB" sz="1400" dirty="0">
                <a:solidFill>
                  <a:srgbClr val="333333"/>
                </a:solidFill>
                <a:latin typeface="arial" panose="020B0604020202020204" pitchFamily="34" charset="0"/>
              </a:rPr>
              <a:t> has fallen in love with Math's beautiful foot-maiden </a:t>
            </a:r>
            <a:r>
              <a:rPr lang="en-GB" sz="1400" dirty="0" err="1">
                <a:solidFill>
                  <a:srgbClr val="333333"/>
                </a:solidFill>
                <a:latin typeface="arial" panose="020B0604020202020204" pitchFamily="34" charset="0"/>
              </a:rPr>
              <a:t>Goewin</a:t>
            </a:r>
            <a:r>
              <a:rPr lang="en-GB" sz="1400" dirty="0">
                <a:solidFill>
                  <a:srgbClr val="333333"/>
                </a:solidFill>
                <a:latin typeface="arial" panose="020B0604020202020204" pitchFamily="34" charset="0"/>
              </a:rPr>
              <a:t>. Gwydion, a magician, conspires to start a war so </a:t>
            </a:r>
            <a:r>
              <a:rPr lang="en-GB" sz="1400" dirty="0" err="1">
                <a:solidFill>
                  <a:srgbClr val="333333"/>
                </a:solidFill>
                <a:latin typeface="arial" panose="020B0604020202020204" pitchFamily="34" charset="0"/>
              </a:rPr>
              <a:t>Gilfaethwy</a:t>
            </a:r>
            <a:r>
              <a:rPr lang="en-GB" sz="1400" dirty="0">
                <a:solidFill>
                  <a:srgbClr val="333333"/>
                </a:solidFill>
                <a:latin typeface="arial" panose="020B0604020202020204" pitchFamily="34" charset="0"/>
              </a:rPr>
              <a:t> can be with her.</a:t>
            </a:r>
          </a:p>
          <a:p>
            <a:r>
              <a:rPr lang="en-GB" sz="1400" dirty="0">
                <a:solidFill>
                  <a:srgbClr val="333333"/>
                </a:solidFill>
                <a:latin typeface="arial" panose="020B0604020202020204" pitchFamily="34" charset="0"/>
              </a:rPr>
              <a:t>Gwydion steals some special pigs, a gift from the king of the Other World, from </a:t>
            </a:r>
            <a:r>
              <a:rPr lang="en-GB" sz="1400" dirty="0" err="1">
                <a:solidFill>
                  <a:srgbClr val="333333"/>
                </a:solidFill>
                <a:latin typeface="arial" panose="020B0604020202020204" pitchFamily="34" charset="0"/>
              </a:rPr>
              <a:t>Pryderi</a:t>
            </a:r>
            <a:r>
              <a:rPr lang="en-GB" sz="1400" dirty="0">
                <a:solidFill>
                  <a:srgbClr val="333333"/>
                </a:solidFill>
                <a:latin typeface="arial" panose="020B0604020202020204" pitchFamily="34" charset="0"/>
              </a:rPr>
              <a:t> to give them to Math. He then turns toadstools into 12 horses and 12 hounds, which he swaps for the pigs, though the following day they turn back into toadstools.</a:t>
            </a:r>
          </a:p>
          <a:p>
            <a:r>
              <a:rPr lang="en-GB" sz="1400" dirty="0">
                <a:solidFill>
                  <a:srgbClr val="333333"/>
                </a:solidFill>
                <a:latin typeface="arial" panose="020B0604020202020204" pitchFamily="34" charset="0"/>
              </a:rPr>
              <a:t>The cheated </a:t>
            </a:r>
            <a:r>
              <a:rPr lang="en-GB" sz="1400" dirty="0" err="1">
                <a:solidFill>
                  <a:srgbClr val="333333"/>
                </a:solidFill>
                <a:latin typeface="arial" panose="020B0604020202020204" pitchFamily="34" charset="0"/>
              </a:rPr>
              <a:t>Pryderi</a:t>
            </a:r>
            <a:r>
              <a:rPr lang="en-GB" sz="1400" dirty="0">
                <a:solidFill>
                  <a:srgbClr val="333333"/>
                </a:solidFill>
                <a:latin typeface="arial" panose="020B0604020202020204" pitchFamily="34" charset="0"/>
              </a:rPr>
              <a:t> assembles his army to get his pigs back from Gwydion. Math sets out to meet </a:t>
            </a:r>
            <a:r>
              <a:rPr lang="en-GB" sz="1400" dirty="0" err="1">
                <a:solidFill>
                  <a:srgbClr val="333333"/>
                </a:solidFill>
                <a:latin typeface="arial" panose="020B0604020202020204" pitchFamily="34" charset="0"/>
              </a:rPr>
              <a:t>Pryderi's</a:t>
            </a:r>
            <a:r>
              <a:rPr lang="en-GB" sz="1400" dirty="0">
                <a:solidFill>
                  <a:srgbClr val="333333"/>
                </a:solidFill>
                <a:latin typeface="arial" panose="020B0604020202020204" pitchFamily="34" charset="0"/>
              </a:rPr>
              <a:t> attack, yet while he's away from his court, </a:t>
            </a:r>
            <a:r>
              <a:rPr lang="en-GB" sz="1400" dirty="0" err="1">
                <a:solidFill>
                  <a:srgbClr val="333333"/>
                </a:solidFill>
                <a:latin typeface="arial" panose="020B0604020202020204" pitchFamily="34" charset="0"/>
              </a:rPr>
              <a:t>Gilfaethwy</a:t>
            </a:r>
            <a:r>
              <a:rPr lang="en-GB" sz="1400" dirty="0">
                <a:solidFill>
                  <a:srgbClr val="333333"/>
                </a:solidFill>
                <a:latin typeface="arial" panose="020B0604020202020204" pitchFamily="34" charset="0"/>
              </a:rPr>
              <a:t> rapes </a:t>
            </a:r>
            <a:r>
              <a:rPr lang="en-GB" sz="1400" dirty="0" err="1">
                <a:solidFill>
                  <a:srgbClr val="333333"/>
                </a:solidFill>
                <a:latin typeface="arial" panose="020B0604020202020204" pitchFamily="34" charset="0"/>
              </a:rPr>
              <a:t>Goewin</a:t>
            </a:r>
            <a:r>
              <a:rPr lang="en-GB" sz="1400" dirty="0">
                <a:solidFill>
                  <a:srgbClr val="333333"/>
                </a:solidFill>
                <a:latin typeface="arial" panose="020B0604020202020204" pitchFamily="34" charset="0"/>
              </a:rPr>
              <a:t> in Math's bed.</a:t>
            </a:r>
          </a:p>
          <a:p>
            <a:r>
              <a:rPr lang="en-GB" sz="1400" dirty="0">
                <a:solidFill>
                  <a:srgbClr val="333333"/>
                </a:solidFill>
                <a:latin typeface="arial" panose="020B0604020202020204" pitchFamily="34" charset="0"/>
              </a:rPr>
              <a:t>A truce is called after the battle. </a:t>
            </a:r>
            <a:r>
              <a:rPr lang="en-GB" sz="1400" dirty="0" err="1">
                <a:solidFill>
                  <a:srgbClr val="333333"/>
                </a:solidFill>
                <a:latin typeface="arial" panose="020B0604020202020204" pitchFamily="34" charset="0"/>
              </a:rPr>
              <a:t>Pryderi</a:t>
            </a:r>
            <a:r>
              <a:rPr lang="en-GB" sz="1400" dirty="0">
                <a:solidFill>
                  <a:srgbClr val="333333"/>
                </a:solidFill>
                <a:latin typeface="arial" panose="020B0604020202020204" pitchFamily="34" charset="0"/>
              </a:rPr>
              <a:t>, realising that Gwydion is his real enemy, fights him hand-to-hand at </a:t>
            </a:r>
            <a:r>
              <a:rPr lang="en-GB" sz="1400" dirty="0" err="1">
                <a:solidFill>
                  <a:srgbClr val="333333"/>
                </a:solidFill>
                <a:latin typeface="arial" panose="020B0604020202020204" pitchFamily="34" charset="0"/>
              </a:rPr>
              <a:t>Tremadog</a:t>
            </a:r>
            <a:r>
              <a:rPr lang="en-GB" sz="1400" dirty="0">
                <a:solidFill>
                  <a:srgbClr val="333333"/>
                </a:solidFill>
                <a:latin typeface="arial" panose="020B0604020202020204" pitchFamily="34" charset="0"/>
              </a:rPr>
              <a:t> Bay. </a:t>
            </a:r>
            <a:r>
              <a:rPr lang="en-GB" sz="1400" dirty="0" err="1">
                <a:solidFill>
                  <a:srgbClr val="333333"/>
                </a:solidFill>
                <a:latin typeface="arial" panose="020B0604020202020204" pitchFamily="34" charset="0"/>
              </a:rPr>
              <a:t>Pryderi</a:t>
            </a:r>
            <a:r>
              <a:rPr lang="en-GB" sz="1400" dirty="0">
                <a:solidFill>
                  <a:srgbClr val="333333"/>
                </a:solidFill>
                <a:latin typeface="arial" panose="020B0604020202020204" pitchFamily="34" charset="0"/>
              </a:rPr>
              <a:t> is killed when Gwydion uses magic against him. Math returns to his court, and Gwydion and </a:t>
            </a:r>
            <a:r>
              <a:rPr lang="en-GB" sz="1400" dirty="0" err="1">
                <a:solidFill>
                  <a:srgbClr val="333333"/>
                </a:solidFill>
                <a:latin typeface="arial" panose="020B0604020202020204" pitchFamily="34" charset="0"/>
              </a:rPr>
              <a:t>Gilfaethwy</a:t>
            </a:r>
            <a:r>
              <a:rPr lang="en-GB" sz="1400" dirty="0">
                <a:solidFill>
                  <a:srgbClr val="333333"/>
                </a:solidFill>
                <a:latin typeface="arial" panose="020B0604020202020204" pitchFamily="34" charset="0"/>
              </a:rPr>
              <a:t> slip away.</a:t>
            </a:r>
          </a:p>
          <a:p>
            <a:r>
              <a:rPr lang="en-GB" sz="1400" dirty="0">
                <a:solidFill>
                  <a:srgbClr val="333333"/>
                </a:solidFill>
                <a:latin typeface="arial" panose="020B0604020202020204" pitchFamily="34" charset="0"/>
              </a:rPr>
              <a:t>Math promises to marry </a:t>
            </a:r>
            <a:r>
              <a:rPr lang="en-GB" sz="1400" dirty="0" err="1">
                <a:solidFill>
                  <a:srgbClr val="333333"/>
                </a:solidFill>
                <a:latin typeface="arial" panose="020B0604020202020204" pitchFamily="34" charset="0"/>
              </a:rPr>
              <a:t>Goewin</a:t>
            </a:r>
            <a:r>
              <a:rPr lang="en-GB" sz="1400" dirty="0">
                <a:solidFill>
                  <a:srgbClr val="333333"/>
                </a:solidFill>
                <a:latin typeface="arial" panose="020B0604020202020204" pitchFamily="34" charset="0"/>
              </a:rPr>
              <a:t> after she reveals that </a:t>
            </a:r>
            <a:r>
              <a:rPr lang="en-GB" sz="1400" dirty="0" err="1">
                <a:solidFill>
                  <a:srgbClr val="333333"/>
                </a:solidFill>
                <a:latin typeface="arial" panose="020B0604020202020204" pitchFamily="34" charset="0"/>
              </a:rPr>
              <a:t>Gilfaethwy</a:t>
            </a:r>
            <a:r>
              <a:rPr lang="en-GB" sz="1400" dirty="0">
                <a:solidFill>
                  <a:srgbClr val="333333"/>
                </a:solidFill>
                <a:latin typeface="arial" panose="020B0604020202020204" pitchFamily="34" charset="0"/>
              </a:rPr>
              <a:t> has raped her. He turns </a:t>
            </a:r>
            <a:r>
              <a:rPr lang="en-GB" sz="1400" dirty="0" err="1">
                <a:solidFill>
                  <a:srgbClr val="333333"/>
                </a:solidFill>
                <a:latin typeface="arial" panose="020B0604020202020204" pitchFamily="34" charset="0"/>
              </a:rPr>
              <a:t>Gifaethwy</a:t>
            </a:r>
            <a:r>
              <a:rPr lang="en-GB" sz="1400" dirty="0">
                <a:solidFill>
                  <a:srgbClr val="333333"/>
                </a:solidFill>
                <a:latin typeface="arial" panose="020B0604020202020204" pitchFamily="34" charset="0"/>
              </a:rPr>
              <a:t> into a hind and Gwydion into a stag, and bans them food and drink within his kingdom.</a:t>
            </a:r>
          </a:p>
          <a:p>
            <a:r>
              <a:rPr lang="en-GB" sz="1400" dirty="0">
                <a:solidFill>
                  <a:srgbClr val="333333"/>
                </a:solidFill>
                <a:latin typeface="arial" panose="020B0604020202020204" pitchFamily="34" charset="0"/>
              </a:rPr>
              <a:t>Each year for the next three years, Math turns them into different animals and they're forced to give their young to Math. He turns their offspring into boys: </a:t>
            </a:r>
            <a:r>
              <a:rPr lang="en-GB" sz="1400" dirty="0" err="1">
                <a:solidFill>
                  <a:srgbClr val="333333"/>
                </a:solidFill>
                <a:latin typeface="arial" panose="020B0604020202020204" pitchFamily="34" charset="0"/>
              </a:rPr>
              <a:t>Bleiddwn</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Hyddwn</a:t>
            </a:r>
            <a:r>
              <a:rPr lang="en-GB" sz="1400" dirty="0">
                <a:solidFill>
                  <a:srgbClr val="333333"/>
                </a:solidFill>
                <a:latin typeface="arial" panose="020B0604020202020204" pitchFamily="34" charset="0"/>
              </a:rPr>
              <a:t> and </a:t>
            </a:r>
            <a:r>
              <a:rPr lang="en-GB" sz="1400" dirty="0" err="1">
                <a:solidFill>
                  <a:srgbClr val="333333"/>
                </a:solidFill>
                <a:latin typeface="arial" panose="020B0604020202020204" pitchFamily="34" charset="0"/>
              </a:rPr>
              <a:t>Hychdwn</a:t>
            </a:r>
            <a:r>
              <a:rPr lang="en-GB" sz="1400" dirty="0">
                <a:solidFill>
                  <a:srgbClr val="333333"/>
                </a:solidFill>
                <a:latin typeface="arial" panose="020B0604020202020204" pitchFamily="34" charset="0"/>
              </a:rPr>
              <a:t> the Tall.</a:t>
            </a:r>
          </a:p>
          <a:p>
            <a:r>
              <a:rPr lang="en-GB" sz="1400" dirty="0">
                <a:solidFill>
                  <a:srgbClr val="333333"/>
                </a:solidFill>
                <a:latin typeface="arial" panose="020B0604020202020204" pitchFamily="34" charset="0"/>
              </a:rPr>
              <a:t>After three years, Math turns his nephews back to human form. He asks them to recommend another maiden to rest his feet on, and Gwydion suggests his sister </a:t>
            </a:r>
            <a:r>
              <a:rPr lang="en-GB" sz="1400" dirty="0" err="1">
                <a:solidFill>
                  <a:srgbClr val="333333"/>
                </a:solidFill>
                <a:latin typeface="arial" panose="020B0604020202020204" pitchFamily="34" charset="0"/>
              </a:rPr>
              <a:t>Arianrhod</a:t>
            </a:r>
            <a:r>
              <a:rPr lang="en-GB" sz="1400" dirty="0">
                <a:solidFill>
                  <a:srgbClr val="333333"/>
                </a:solidFill>
                <a:latin typeface="arial" panose="020B0604020202020204" pitchFamily="34" charset="0"/>
              </a:rPr>
              <a:t>.</a:t>
            </a:r>
          </a:p>
          <a:p>
            <a:r>
              <a:rPr lang="en-GB" sz="1400" dirty="0">
                <a:solidFill>
                  <a:srgbClr val="333333"/>
                </a:solidFill>
                <a:latin typeface="arial" panose="020B0604020202020204" pitchFamily="34" charset="0"/>
              </a:rPr>
              <a:t>When Math uses magic to test </a:t>
            </a:r>
            <a:r>
              <a:rPr lang="en-GB" sz="1400" dirty="0" err="1">
                <a:solidFill>
                  <a:srgbClr val="333333"/>
                </a:solidFill>
                <a:latin typeface="arial" panose="020B0604020202020204" pitchFamily="34" charset="0"/>
              </a:rPr>
              <a:t>Arianrhod's</a:t>
            </a:r>
            <a:r>
              <a:rPr lang="en-GB" sz="1400" dirty="0">
                <a:solidFill>
                  <a:srgbClr val="333333"/>
                </a:solidFill>
                <a:latin typeface="arial" panose="020B0604020202020204" pitchFamily="34" charset="0"/>
              </a:rPr>
              <a:t> virginity she reveals a golden-haired child, Dylan, who flees to the sea. </a:t>
            </a:r>
            <a:r>
              <a:rPr lang="en-GB" sz="1400" dirty="0" err="1">
                <a:solidFill>
                  <a:srgbClr val="333333"/>
                </a:solidFill>
                <a:latin typeface="arial" panose="020B0604020202020204" pitchFamily="34" charset="0"/>
              </a:rPr>
              <a:t>Arianrhod</a:t>
            </a:r>
            <a:r>
              <a:rPr lang="en-GB" sz="1400" dirty="0">
                <a:solidFill>
                  <a:srgbClr val="333333"/>
                </a:solidFill>
                <a:latin typeface="arial" panose="020B0604020202020204" pitchFamily="34" charset="0"/>
              </a:rPr>
              <a:t> runs away in disgrace but drops something small, which Gwydion hides in a chest at the foot of his bed.</a:t>
            </a:r>
          </a:p>
          <a:p>
            <a:r>
              <a:rPr lang="en-GB" sz="1400" dirty="0">
                <a:solidFill>
                  <a:srgbClr val="333333"/>
                </a:solidFill>
                <a:latin typeface="arial" panose="020B0604020202020204" pitchFamily="34" charset="0"/>
              </a:rPr>
              <a:t>One morning he wakes to hear a child crying. Inside the box he finds a baby boy, who is looked after by a woman in the town. By the time the child is four, he's bigger than one twice his age.</a:t>
            </a:r>
          </a:p>
          <a:p>
            <a:r>
              <a:rPr lang="en-GB" sz="1400" dirty="0">
                <a:solidFill>
                  <a:srgbClr val="333333"/>
                </a:solidFill>
                <a:latin typeface="arial" panose="020B0604020202020204" pitchFamily="34" charset="0"/>
              </a:rPr>
              <a:t>One day Math follows Gwydion to </a:t>
            </a:r>
            <a:r>
              <a:rPr lang="en-GB" sz="1400" dirty="0" err="1">
                <a:solidFill>
                  <a:srgbClr val="333333"/>
                </a:solidFill>
                <a:latin typeface="arial" panose="020B0604020202020204" pitchFamily="34" charset="0"/>
              </a:rPr>
              <a:t>Arianrhod's</a:t>
            </a:r>
            <a:r>
              <a:rPr lang="en-GB" sz="1400" dirty="0">
                <a:solidFill>
                  <a:srgbClr val="333333"/>
                </a:solidFill>
                <a:latin typeface="arial" panose="020B0604020202020204" pitchFamily="34" charset="0"/>
              </a:rPr>
              <a:t> castle where he tells her that the boy is her son. She refuses to acknowledge or name the boy. The following day Gwydion conjures a ship out of seaweed and leather and he and the boy sail to </a:t>
            </a:r>
            <a:r>
              <a:rPr lang="en-GB" sz="1400" dirty="0" err="1">
                <a:solidFill>
                  <a:srgbClr val="333333"/>
                </a:solidFill>
                <a:latin typeface="arial" panose="020B0604020202020204" pitchFamily="34" charset="0"/>
              </a:rPr>
              <a:t>Caer</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Arianrhod</a:t>
            </a:r>
            <a:r>
              <a:rPr lang="en-GB" sz="1400" dirty="0">
                <a:solidFill>
                  <a:srgbClr val="333333"/>
                </a:solidFill>
                <a:latin typeface="arial" panose="020B0604020202020204" pitchFamily="34" charset="0"/>
              </a:rPr>
              <a:t> near </a:t>
            </a:r>
            <a:r>
              <a:rPr lang="en-GB" sz="1400" dirty="0" err="1">
                <a:solidFill>
                  <a:srgbClr val="333333"/>
                </a:solidFill>
                <a:latin typeface="arial" panose="020B0604020202020204" pitchFamily="34" charset="0"/>
              </a:rPr>
              <a:t>Dinas</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Dinlle</a:t>
            </a:r>
            <a:r>
              <a:rPr lang="en-GB" sz="1400" dirty="0">
                <a:solidFill>
                  <a:srgbClr val="333333"/>
                </a:solidFill>
                <a:latin typeface="arial" panose="020B0604020202020204" pitchFamily="34" charset="0"/>
              </a:rPr>
              <a:t>.</a:t>
            </a:r>
          </a:p>
          <a:p>
            <a:r>
              <a:rPr lang="en-GB" sz="1400" dirty="0">
                <a:solidFill>
                  <a:srgbClr val="333333"/>
                </a:solidFill>
                <a:latin typeface="arial" panose="020B0604020202020204" pitchFamily="34" charset="0"/>
              </a:rPr>
              <a:t>Math changes their appearance to prevent </a:t>
            </a:r>
            <a:r>
              <a:rPr lang="en-GB" sz="1400" dirty="0" err="1">
                <a:solidFill>
                  <a:srgbClr val="333333"/>
                </a:solidFill>
                <a:latin typeface="arial" panose="020B0604020202020204" pitchFamily="34" charset="0"/>
              </a:rPr>
              <a:t>Arianrhod</a:t>
            </a:r>
            <a:r>
              <a:rPr lang="en-GB" sz="1400" dirty="0">
                <a:solidFill>
                  <a:srgbClr val="333333"/>
                </a:solidFill>
                <a:latin typeface="arial" panose="020B0604020202020204" pitchFamily="34" charset="0"/>
              </a:rPr>
              <a:t> from recognising them. Once in view of the fort they begin making beautiful shoes on the deck of the ship. </a:t>
            </a:r>
            <a:r>
              <a:rPr lang="en-GB" sz="1400" dirty="0" err="1">
                <a:solidFill>
                  <a:srgbClr val="333333"/>
                </a:solidFill>
                <a:latin typeface="arial" panose="020B0604020202020204" pitchFamily="34" charset="0"/>
              </a:rPr>
              <a:t>Arianrhod</a:t>
            </a:r>
            <a:r>
              <a:rPr lang="en-GB" sz="1400" dirty="0">
                <a:solidFill>
                  <a:srgbClr val="333333"/>
                </a:solidFill>
                <a:latin typeface="arial" panose="020B0604020202020204" pitchFamily="34" charset="0"/>
              </a:rPr>
              <a:t> sees the shoes and orders them to make a pair for her</a:t>
            </a:r>
            <a:r>
              <a:rPr lang="en-GB" sz="1400" dirty="0" smtClean="0">
                <a:solidFill>
                  <a:srgbClr val="333333"/>
                </a:solidFill>
                <a:latin typeface="arial" panose="020B0604020202020204" pitchFamily="34" charset="0"/>
              </a:rPr>
              <a:t>.</a:t>
            </a:r>
            <a:endParaRPr lang="en-GB" sz="1400" dirty="0">
              <a:solidFill>
                <a:srgbClr val="333333"/>
              </a:solidFill>
              <a:latin typeface="arial" panose="020B0604020202020204" pitchFamily="34" charset="0"/>
            </a:endParaRPr>
          </a:p>
        </p:txBody>
      </p:sp>
    </p:spTree>
    <p:extLst>
      <p:ext uri="{BB962C8B-B14F-4D97-AF65-F5344CB8AC3E}">
        <p14:creationId xmlns:p14="http://schemas.microsoft.com/office/powerpoint/2010/main" val="3147101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71483"/>
            <a:ext cx="5981700" cy="8710077"/>
          </a:xfrm>
          <a:prstGeom prst="rect">
            <a:avLst/>
          </a:prstGeom>
        </p:spPr>
        <p:txBody>
          <a:bodyPr wrap="square">
            <a:spAutoFit/>
          </a:bodyPr>
          <a:lstStyle/>
          <a:p>
            <a:r>
              <a:rPr lang="en-GB" sz="1400" dirty="0">
                <a:solidFill>
                  <a:srgbClr val="333333"/>
                </a:solidFill>
                <a:latin typeface="arial" panose="020B0604020202020204" pitchFamily="34" charset="0"/>
              </a:rPr>
              <a:t>As Gwydion measures her feet, a wren lands on the ship's deck. The boy aims a needle at the bird's leg and breaks it. </a:t>
            </a:r>
            <a:r>
              <a:rPr lang="en-GB" sz="1400" dirty="0" err="1">
                <a:solidFill>
                  <a:srgbClr val="333333"/>
                </a:solidFill>
                <a:latin typeface="arial" panose="020B0604020202020204" pitchFamily="34" charset="0"/>
              </a:rPr>
              <a:t>Arianrhod</a:t>
            </a:r>
            <a:r>
              <a:rPr lang="en-GB" sz="1400" dirty="0">
                <a:solidFill>
                  <a:srgbClr val="333333"/>
                </a:solidFill>
                <a:latin typeface="arial" panose="020B0604020202020204" pitchFamily="34" charset="0"/>
              </a:rPr>
              <a:t> comments that 'the fair boy has a deft hand', which provides his name: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Llaw</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Gyffes</a:t>
            </a:r>
            <a:r>
              <a:rPr lang="en-GB" sz="1400" dirty="0">
                <a:solidFill>
                  <a:srgbClr val="333333"/>
                </a:solidFill>
                <a:latin typeface="arial" panose="020B0604020202020204" pitchFamily="34" charset="0"/>
              </a:rPr>
              <a:t> (fair </a:t>
            </a:r>
            <a:r>
              <a:rPr lang="en-GB" sz="1400" dirty="0" err="1">
                <a:solidFill>
                  <a:srgbClr val="333333"/>
                </a:solidFill>
                <a:latin typeface="arial" panose="020B0604020202020204" pitchFamily="34" charset="0"/>
              </a:rPr>
              <a:t>skillful</a:t>
            </a:r>
            <a:r>
              <a:rPr lang="en-GB" sz="1400" dirty="0">
                <a:solidFill>
                  <a:srgbClr val="333333"/>
                </a:solidFill>
                <a:latin typeface="arial" panose="020B0604020202020204" pitchFamily="34" charset="0"/>
              </a:rPr>
              <a:t> hand). Angry at being tricked into naming the boy, </a:t>
            </a:r>
            <a:r>
              <a:rPr lang="en-GB" sz="1400" dirty="0" err="1">
                <a:solidFill>
                  <a:srgbClr val="333333"/>
                </a:solidFill>
                <a:latin typeface="arial" panose="020B0604020202020204" pitchFamily="34" charset="0"/>
              </a:rPr>
              <a:t>Arianrhod</a:t>
            </a:r>
            <a:r>
              <a:rPr lang="en-GB" sz="1400" dirty="0">
                <a:solidFill>
                  <a:srgbClr val="333333"/>
                </a:solidFill>
                <a:latin typeface="arial" panose="020B0604020202020204" pitchFamily="34" charset="0"/>
              </a:rPr>
              <a:t> swears that he'll never carry weapons unless she gives them to him.</a:t>
            </a:r>
          </a:p>
          <a:p>
            <a:r>
              <a:rPr lang="en-GB" sz="1400" dirty="0">
                <a:solidFill>
                  <a:srgbClr val="333333"/>
                </a:solidFill>
                <a:latin typeface="arial" panose="020B0604020202020204" pitchFamily="34" charset="0"/>
              </a:rPr>
              <a:t>When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grows up Gwydion disguises them as storytellers and they trick </a:t>
            </a:r>
            <a:r>
              <a:rPr lang="en-GB" sz="1400" dirty="0" err="1">
                <a:solidFill>
                  <a:srgbClr val="333333"/>
                </a:solidFill>
                <a:latin typeface="arial" panose="020B0604020202020204" pitchFamily="34" charset="0"/>
              </a:rPr>
              <a:t>Arianrhod</a:t>
            </a:r>
            <a:r>
              <a:rPr lang="en-GB" sz="1400" dirty="0">
                <a:solidFill>
                  <a:srgbClr val="333333"/>
                </a:solidFill>
                <a:latin typeface="arial" panose="020B0604020202020204" pitchFamily="34" charset="0"/>
              </a:rPr>
              <a:t> into believing the country is at war. In panic, she gives the boy armour and weapons. When she realises who they are she swears that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will never have a human wife.</a:t>
            </a:r>
          </a:p>
          <a:p>
            <a:r>
              <a:rPr lang="en-GB" sz="1400" dirty="0">
                <a:solidFill>
                  <a:srgbClr val="333333"/>
                </a:solidFill>
                <a:latin typeface="arial" panose="020B0604020202020204" pitchFamily="34" charset="0"/>
              </a:rPr>
              <a:t>Gwydion and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go to Math and tell him about </a:t>
            </a:r>
            <a:r>
              <a:rPr lang="en-GB" sz="1400" dirty="0" err="1">
                <a:solidFill>
                  <a:srgbClr val="333333"/>
                </a:solidFill>
                <a:latin typeface="arial" panose="020B0604020202020204" pitchFamily="34" charset="0"/>
              </a:rPr>
              <a:t>Arionrhod's</a:t>
            </a:r>
            <a:r>
              <a:rPr lang="en-GB" sz="1400" dirty="0">
                <a:solidFill>
                  <a:srgbClr val="333333"/>
                </a:solidFill>
                <a:latin typeface="arial" panose="020B0604020202020204" pitchFamily="34" charset="0"/>
              </a:rPr>
              <a:t> curse. They create a wife for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out of the flowers of the oak, the meadowsweet and the broom from the forest, naming her </a:t>
            </a:r>
            <a:r>
              <a:rPr lang="en-GB" sz="1400" dirty="0" err="1">
                <a:solidFill>
                  <a:srgbClr val="333333"/>
                </a:solidFill>
                <a:latin typeface="arial" panose="020B0604020202020204" pitchFamily="34" charset="0"/>
              </a:rPr>
              <a:t>Blodeuwedd</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and </a:t>
            </a:r>
            <a:r>
              <a:rPr lang="en-GB" sz="1400" dirty="0" err="1">
                <a:solidFill>
                  <a:srgbClr val="333333"/>
                </a:solidFill>
                <a:latin typeface="arial" panose="020B0604020202020204" pitchFamily="34" charset="0"/>
              </a:rPr>
              <a:t>Blodeuwedd</a:t>
            </a:r>
            <a:r>
              <a:rPr lang="en-GB" sz="1400" dirty="0">
                <a:solidFill>
                  <a:srgbClr val="333333"/>
                </a:solidFill>
                <a:latin typeface="arial" panose="020B0604020202020204" pitchFamily="34" charset="0"/>
              </a:rPr>
              <a:t> marry and Math gives them the lands of </a:t>
            </a:r>
            <a:r>
              <a:rPr lang="en-GB" sz="1400" dirty="0" err="1">
                <a:solidFill>
                  <a:srgbClr val="333333"/>
                </a:solidFill>
                <a:latin typeface="arial" panose="020B0604020202020204" pitchFamily="34" charset="0"/>
              </a:rPr>
              <a:t>Eifionidd</a:t>
            </a:r>
            <a:r>
              <a:rPr lang="en-GB" sz="1400" dirty="0">
                <a:solidFill>
                  <a:srgbClr val="333333"/>
                </a:solidFill>
                <a:latin typeface="arial" panose="020B0604020202020204" pitchFamily="34" charset="0"/>
              </a:rPr>
              <a:t> and </a:t>
            </a:r>
            <a:r>
              <a:rPr lang="en-GB" sz="1400" dirty="0" err="1">
                <a:solidFill>
                  <a:srgbClr val="333333"/>
                </a:solidFill>
                <a:latin typeface="arial" panose="020B0604020202020204" pitchFamily="34" charset="0"/>
              </a:rPr>
              <a:t>Ardudwy</a:t>
            </a:r>
            <a:r>
              <a:rPr lang="en-GB" sz="1400" dirty="0">
                <a:solidFill>
                  <a:srgbClr val="333333"/>
                </a:solidFill>
                <a:latin typeface="arial" panose="020B0604020202020204" pitchFamily="34" charset="0"/>
              </a:rPr>
              <a:t> to rule.</a:t>
            </a:r>
          </a:p>
          <a:p>
            <a:r>
              <a:rPr lang="en-GB" sz="1400" dirty="0">
                <a:solidFill>
                  <a:srgbClr val="333333"/>
                </a:solidFill>
                <a:latin typeface="arial" panose="020B0604020202020204" pitchFamily="34" charset="0"/>
              </a:rPr>
              <a:t>They move their court to Mur Castell, overlooking </a:t>
            </a:r>
            <a:r>
              <a:rPr lang="en-GB" sz="1400" dirty="0" err="1">
                <a:solidFill>
                  <a:srgbClr val="333333"/>
                </a:solidFill>
                <a:latin typeface="arial" panose="020B0604020202020204" pitchFamily="34" charset="0"/>
              </a:rPr>
              <a:t>Trawsfynydd</a:t>
            </a:r>
            <a:r>
              <a:rPr lang="en-GB" sz="1400" dirty="0">
                <a:solidFill>
                  <a:srgbClr val="333333"/>
                </a:solidFill>
                <a:latin typeface="arial" panose="020B0604020202020204" pitchFamily="34" charset="0"/>
              </a:rPr>
              <a:t>. Soon afterwards </a:t>
            </a:r>
            <a:r>
              <a:rPr lang="en-GB" sz="1400" dirty="0" err="1">
                <a:solidFill>
                  <a:srgbClr val="333333"/>
                </a:solidFill>
                <a:latin typeface="arial" panose="020B0604020202020204" pitchFamily="34" charset="0"/>
              </a:rPr>
              <a:t>Blodeuwedd</a:t>
            </a:r>
            <a:r>
              <a:rPr lang="en-GB" sz="1400" dirty="0">
                <a:solidFill>
                  <a:srgbClr val="333333"/>
                </a:solidFill>
                <a:latin typeface="arial" panose="020B0604020202020204" pitchFamily="34" charset="0"/>
              </a:rPr>
              <a:t> falls in love with a neighbouring lord, </a:t>
            </a:r>
            <a:r>
              <a:rPr lang="en-GB" sz="1400" dirty="0" err="1">
                <a:solidFill>
                  <a:srgbClr val="333333"/>
                </a:solidFill>
                <a:latin typeface="arial" panose="020B0604020202020204" pitchFamily="34" charset="0"/>
              </a:rPr>
              <a:t>Goronwy</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Pefr</a:t>
            </a:r>
            <a:r>
              <a:rPr lang="en-GB" sz="1400" dirty="0">
                <a:solidFill>
                  <a:srgbClr val="333333"/>
                </a:solidFill>
                <a:latin typeface="arial" panose="020B0604020202020204" pitchFamily="34" charset="0"/>
              </a:rPr>
              <a:t> of </a:t>
            </a:r>
            <a:r>
              <a:rPr lang="en-GB" sz="1400" dirty="0" err="1">
                <a:solidFill>
                  <a:srgbClr val="333333"/>
                </a:solidFill>
                <a:latin typeface="arial" panose="020B0604020202020204" pitchFamily="34" charset="0"/>
              </a:rPr>
              <a:t>Penllyn</a:t>
            </a:r>
            <a:r>
              <a:rPr lang="en-GB" sz="1400" dirty="0">
                <a:solidFill>
                  <a:srgbClr val="333333"/>
                </a:solidFill>
                <a:latin typeface="arial" panose="020B0604020202020204" pitchFamily="34" charset="0"/>
              </a:rPr>
              <a:t>, and they plot to kill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a:t>
            </a:r>
          </a:p>
          <a:p>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is no ordinary mortal. He cannot be killed inside a house, nor outside one, on horseback, or on foot. </a:t>
            </a:r>
            <a:r>
              <a:rPr lang="en-GB" sz="1400" dirty="0" err="1">
                <a:solidFill>
                  <a:srgbClr val="333333"/>
                </a:solidFill>
                <a:latin typeface="arial" panose="020B0604020202020204" pitchFamily="34" charset="0"/>
              </a:rPr>
              <a:t>Blodeuwedd</a:t>
            </a:r>
            <a:r>
              <a:rPr lang="en-GB" sz="1400" dirty="0">
                <a:solidFill>
                  <a:srgbClr val="333333"/>
                </a:solidFill>
                <a:latin typeface="arial" panose="020B0604020202020204" pitchFamily="34" charset="0"/>
              </a:rPr>
              <a:t> tricks him into revealing that can be killed only by a spear which must be a year in the making, but he must be standing with one foot on a trough built on the side of a river with a roof over it, with the other foot on the back of a billy goat.</a:t>
            </a:r>
          </a:p>
          <a:p>
            <a:r>
              <a:rPr lang="en-GB" sz="1400" dirty="0" err="1">
                <a:solidFill>
                  <a:srgbClr val="333333"/>
                </a:solidFill>
                <a:latin typeface="arial" panose="020B0604020202020204" pitchFamily="34" charset="0"/>
              </a:rPr>
              <a:t>Blodeuwedd</a:t>
            </a:r>
            <a:r>
              <a:rPr lang="en-GB" sz="1400" dirty="0">
                <a:solidFill>
                  <a:srgbClr val="333333"/>
                </a:solidFill>
                <a:latin typeface="arial" panose="020B0604020202020204" pitchFamily="34" charset="0"/>
              </a:rPr>
              <a:t> tells </a:t>
            </a:r>
            <a:r>
              <a:rPr lang="en-GB" sz="1400" dirty="0" err="1">
                <a:solidFill>
                  <a:srgbClr val="333333"/>
                </a:solidFill>
                <a:latin typeface="arial" panose="020B0604020202020204" pitchFamily="34" charset="0"/>
              </a:rPr>
              <a:t>Goronwy</a:t>
            </a:r>
            <a:r>
              <a:rPr lang="en-GB" sz="1400" dirty="0">
                <a:solidFill>
                  <a:srgbClr val="333333"/>
                </a:solidFill>
                <a:latin typeface="arial" panose="020B0604020202020204" pitchFamily="34" charset="0"/>
              </a:rPr>
              <a:t>, who begins work on the spear. A year later she asks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to show her how he should stand in order to be killed. As he does, </a:t>
            </a:r>
            <a:r>
              <a:rPr lang="en-GB" sz="1400" dirty="0" err="1">
                <a:solidFill>
                  <a:srgbClr val="333333"/>
                </a:solidFill>
                <a:latin typeface="arial" panose="020B0604020202020204" pitchFamily="34" charset="0"/>
              </a:rPr>
              <a:t>Goronwy</a:t>
            </a:r>
            <a:r>
              <a:rPr lang="en-GB" sz="1400" dirty="0">
                <a:solidFill>
                  <a:srgbClr val="333333"/>
                </a:solidFill>
                <a:latin typeface="arial" panose="020B0604020202020204" pitchFamily="34" charset="0"/>
              </a:rPr>
              <a:t> throws the spear at him, but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turns into an eagle and flies away.</a:t>
            </a:r>
          </a:p>
          <a:p>
            <a:r>
              <a:rPr lang="en-GB" sz="1400" dirty="0" err="1">
                <a:solidFill>
                  <a:srgbClr val="333333"/>
                </a:solidFill>
                <a:latin typeface="arial" panose="020B0604020202020204" pitchFamily="34" charset="0"/>
              </a:rPr>
              <a:t>Goronwy</a:t>
            </a:r>
            <a:r>
              <a:rPr lang="en-GB" sz="1400" dirty="0">
                <a:solidFill>
                  <a:srgbClr val="333333"/>
                </a:solidFill>
                <a:latin typeface="arial" panose="020B0604020202020204" pitchFamily="34" charset="0"/>
              </a:rPr>
              <a:t> goes to live with </a:t>
            </a:r>
            <a:r>
              <a:rPr lang="en-GB" sz="1400" dirty="0" err="1">
                <a:solidFill>
                  <a:srgbClr val="333333"/>
                </a:solidFill>
                <a:latin typeface="arial" panose="020B0604020202020204" pitchFamily="34" charset="0"/>
              </a:rPr>
              <a:t>Blodeuwedd</a:t>
            </a:r>
            <a:r>
              <a:rPr lang="en-GB" sz="1400" dirty="0">
                <a:solidFill>
                  <a:srgbClr val="333333"/>
                </a:solidFill>
                <a:latin typeface="arial" panose="020B0604020202020204" pitchFamily="34" charset="0"/>
              </a:rPr>
              <a:t> and takes control of </a:t>
            </a:r>
            <a:r>
              <a:rPr lang="en-GB" sz="1400" dirty="0" err="1">
                <a:solidFill>
                  <a:srgbClr val="333333"/>
                </a:solidFill>
                <a:latin typeface="arial" panose="020B0604020202020204" pitchFamily="34" charset="0"/>
              </a:rPr>
              <a:t>Lleu's</a:t>
            </a:r>
            <a:r>
              <a:rPr lang="en-GB" sz="1400" dirty="0">
                <a:solidFill>
                  <a:srgbClr val="333333"/>
                </a:solidFill>
                <a:latin typeface="arial" panose="020B0604020202020204" pitchFamily="34" charset="0"/>
              </a:rPr>
              <a:t> land. Gwydion is heartbroken, and searches all over Wales until he finds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perched in an oak tree in the </a:t>
            </a:r>
            <a:r>
              <a:rPr lang="en-GB" sz="1400" dirty="0" err="1">
                <a:solidFill>
                  <a:srgbClr val="333333"/>
                </a:solidFill>
                <a:latin typeface="arial" panose="020B0604020202020204" pitchFamily="34" charset="0"/>
              </a:rPr>
              <a:t>Nantlle</a:t>
            </a:r>
            <a:r>
              <a:rPr lang="en-GB" sz="1400" dirty="0">
                <a:solidFill>
                  <a:srgbClr val="333333"/>
                </a:solidFill>
                <a:latin typeface="arial" panose="020B0604020202020204" pitchFamily="34" charset="0"/>
              </a:rPr>
              <a:t> valley below Snowdon.</a:t>
            </a:r>
          </a:p>
          <a:p>
            <a:r>
              <a:rPr lang="en-GB" sz="1400" dirty="0">
                <a:solidFill>
                  <a:srgbClr val="333333"/>
                </a:solidFill>
                <a:latin typeface="arial" panose="020B0604020202020204" pitchFamily="34" charset="0"/>
              </a:rPr>
              <a:t>Gwydion changes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back to human form but he's weak through illness, and Gwydion carries him back to Math's court.</a:t>
            </a:r>
          </a:p>
          <a:p>
            <a:r>
              <a:rPr lang="en-GB" sz="1400" dirty="0">
                <a:solidFill>
                  <a:srgbClr val="333333"/>
                </a:solidFill>
                <a:latin typeface="arial" panose="020B0604020202020204" pitchFamily="34" charset="0"/>
              </a:rPr>
              <a:t>When fully recovered,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plans revenge on </a:t>
            </a:r>
            <a:r>
              <a:rPr lang="en-GB" sz="1400" dirty="0" err="1">
                <a:solidFill>
                  <a:srgbClr val="333333"/>
                </a:solidFill>
                <a:latin typeface="arial" panose="020B0604020202020204" pitchFamily="34" charset="0"/>
              </a:rPr>
              <a:t>Blodeuwedd</a:t>
            </a:r>
            <a:r>
              <a:rPr lang="en-GB" sz="1400" dirty="0">
                <a:solidFill>
                  <a:srgbClr val="333333"/>
                </a:solidFill>
                <a:latin typeface="arial" panose="020B0604020202020204" pitchFamily="34" charset="0"/>
              </a:rPr>
              <a:t> and </a:t>
            </a:r>
            <a:r>
              <a:rPr lang="en-GB" sz="1400" dirty="0" err="1">
                <a:solidFill>
                  <a:srgbClr val="333333"/>
                </a:solidFill>
                <a:latin typeface="arial" panose="020B0604020202020204" pitchFamily="34" charset="0"/>
              </a:rPr>
              <a:t>Goronwy</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Pefr</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Blodeuwedd</a:t>
            </a:r>
            <a:r>
              <a:rPr lang="en-GB" sz="1400" dirty="0">
                <a:solidFill>
                  <a:srgbClr val="333333"/>
                </a:solidFill>
                <a:latin typeface="arial" panose="020B0604020202020204" pitchFamily="34" charset="0"/>
              </a:rPr>
              <a:t> tries to run away but Gwydion catches her at </a:t>
            </a:r>
            <a:r>
              <a:rPr lang="en-GB" sz="1400" dirty="0" err="1">
                <a:solidFill>
                  <a:srgbClr val="333333"/>
                </a:solidFill>
                <a:latin typeface="arial" panose="020B0604020202020204" pitchFamily="34" charset="0"/>
              </a:rPr>
              <a:t>Llyn</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Morwinion</a:t>
            </a:r>
            <a:r>
              <a:rPr lang="en-GB" sz="1400" dirty="0">
                <a:solidFill>
                  <a:srgbClr val="333333"/>
                </a:solidFill>
                <a:latin typeface="arial" panose="020B0604020202020204" pitchFamily="34" charset="0"/>
              </a:rPr>
              <a:t>. He turns her into an owl, ensuring that other birds will attack her if she shows her face in daylight again.</a:t>
            </a:r>
          </a:p>
          <a:p>
            <a:r>
              <a:rPr lang="en-GB" sz="1400" dirty="0">
                <a:solidFill>
                  <a:srgbClr val="333333"/>
                </a:solidFill>
                <a:latin typeface="arial" panose="020B0604020202020204" pitchFamily="34" charset="0"/>
              </a:rPr>
              <a:t>Gwydion and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overcome </a:t>
            </a:r>
            <a:r>
              <a:rPr lang="en-GB" sz="1400" dirty="0" err="1">
                <a:solidFill>
                  <a:srgbClr val="333333"/>
                </a:solidFill>
                <a:latin typeface="arial" panose="020B0604020202020204" pitchFamily="34" charset="0"/>
              </a:rPr>
              <a:t>Goronwy</a:t>
            </a:r>
            <a:r>
              <a:rPr lang="en-GB" sz="1400" dirty="0">
                <a:solidFill>
                  <a:srgbClr val="333333"/>
                </a:solidFill>
                <a:latin typeface="arial" panose="020B0604020202020204" pitchFamily="34" charset="0"/>
              </a:rPr>
              <a:t>, making him stand in the same position as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did when the spear was thrown.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does, however, allow </a:t>
            </a:r>
            <a:r>
              <a:rPr lang="en-GB" sz="1400" dirty="0" err="1">
                <a:solidFill>
                  <a:srgbClr val="333333"/>
                </a:solidFill>
                <a:latin typeface="arial" panose="020B0604020202020204" pitchFamily="34" charset="0"/>
              </a:rPr>
              <a:t>Goronwy</a:t>
            </a:r>
            <a:r>
              <a:rPr lang="en-GB" sz="1400" dirty="0">
                <a:solidFill>
                  <a:srgbClr val="333333"/>
                </a:solidFill>
                <a:latin typeface="arial" panose="020B0604020202020204" pitchFamily="34" charset="0"/>
              </a:rPr>
              <a:t> to use a stone as a shield. </a:t>
            </a:r>
            <a:r>
              <a:rPr lang="en-GB" sz="1400" dirty="0" err="1">
                <a:solidFill>
                  <a:srgbClr val="333333"/>
                </a:solidFill>
                <a:latin typeface="arial" panose="020B0604020202020204" pitchFamily="34" charset="0"/>
              </a:rPr>
              <a:t>Lleu</a:t>
            </a:r>
            <a:r>
              <a:rPr lang="en-GB" sz="1400" dirty="0">
                <a:solidFill>
                  <a:srgbClr val="333333"/>
                </a:solidFill>
                <a:latin typeface="arial" panose="020B0604020202020204" pitchFamily="34" charset="0"/>
              </a:rPr>
              <a:t> throws the spear so that it pierces the stone and kills </a:t>
            </a:r>
            <a:r>
              <a:rPr lang="en-GB" sz="1400" dirty="0" err="1">
                <a:solidFill>
                  <a:srgbClr val="333333"/>
                </a:solidFill>
                <a:latin typeface="arial" panose="020B0604020202020204" pitchFamily="34" charset="0"/>
              </a:rPr>
              <a:t>Goronwy</a:t>
            </a:r>
            <a:r>
              <a:rPr lang="en-GB" sz="1400" dirty="0">
                <a:solidFill>
                  <a:srgbClr val="333333"/>
                </a:solidFill>
                <a:latin typeface="arial" panose="020B0604020202020204" pitchFamily="34" charset="0"/>
              </a:rPr>
              <a:t>.</a:t>
            </a:r>
          </a:p>
          <a:p>
            <a:r>
              <a:rPr lang="en-GB" sz="1400" dirty="0">
                <a:solidFill>
                  <a:srgbClr val="333333"/>
                </a:solidFill>
                <a:latin typeface="arial" panose="020B0604020202020204" pitchFamily="34" charset="0"/>
              </a:rPr>
              <a:t>The stone is said to still exist, at </a:t>
            </a:r>
            <a:r>
              <a:rPr lang="en-GB" sz="1400" dirty="0" err="1">
                <a:solidFill>
                  <a:srgbClr val="333333"/>
                </a:solidFill>
                <a:latin typeface="arial" panose="020B0604020202020204" pitchFamily="34" charset="0"/>
              </a:rPr>
              <a:t>Llech</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Ronw</a:t>
            </a:r>
            <a:r>
              <a:rPr lang="en-GB" sz="1400" dirty="0">
                <a:solidFill>
                  <a:srgbClr val="333333"/>
                </a:solidFill>
                <a:latin typeface="arial" panose="020B0604020202020204" pitchFamily="34" charset="0"/>
              </a:rPr>
              <a:t> in the </a:t>
            </a:r>
            <a:r>
              <a:rPr lang="en-GB" sz="1400" dirty="0" err="1">
                <a:solidFill>
                  <a:srgbClr val="333333"/>
                </a:solidFill>
                <a:latin typeface="arial" panose="020B0604020202020204" pitchFamily="34" charset="0"/>
              </a:rPr>
              <a:t>Cynfal</a:t>
            </a:r>
            <a:r>
              <a:rPr lang="en-GB" sz="1400" dirty="0">
                <a:solidFill>
                  <a:srgbClr val="333333"/>
                </a:solidFill>
                <a:latin typeface="arial" panose="020B0604020202020204" pitchFamily="34" charset="0"/>
              </a:rPr>
              <a:t> Valley.</a:t>
            </a:r>
          </a:p>
        </p:txBody>
      </p:sp>
    </p:spTree>
    <p:extLst>
      <p:ext uri="{BB962C8B-B14F-4D97-AF65-F5344CB8AC3E}">
        <p14:creationId xmlns:p14="http://schemas.microsoft.com/office/powerpoint/2010/main" val="911669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000" y="838200"/>
            <a:ext cx="5816600" cy="646331"/>
          </a:xfrm>
          <a:prstGeom prst="rect">
            <a:avLst/>
          </a:prstGeom>
          <a:noFill/>
        </p:spPr>
        <p:txBody>
          <a:bodyPr wrap="square" rtlCol="0">
            <a:spAutoFit/>
          </a:bodyPr>
          <a:lstStyle/>
          <a:p>
            <a:r>
              <a:rPr lang="en-GB" dirty="0" smtClean="0"/>
              <a:t>Summarise what you learn about what happens in the story set in the </a:t>
            </a:r>
            <a:r>
              <a:rPr lang="en-GB" b="1" dirty="0" err="1">
                <a:solidFill>
                  <a:srgbClr val="333333"/>
                </a:solidFill>
                <a:latin typeface="arial" panose="020B0604020202020204" pitchFamily="34" charset="0"/>
              </a:rPr>
              <a:t>Lleyn</a:t>
            </a:r>
            <a:r>
              <a:rPr lang="en-GB" b="1" dirty="0">
                <a:solidFill>
                  <a:srgbClr val="333333"/>
                </a:solidFill>
                <a:latin typeface="arial" panose="020B0604020202020204" pitchFamily="34" charset="0"/>
              </a:rPr>
              <a:t> peninsula</a:t>
            </a:r>
            <a:r>
              <a:rPr lang="en-GB" dirty="0" smtClean="0">
                <a:solidFill>
                  <a:srgbClr val="333333"/>
                </a:solidFill>
                <a:latin typeface="arial" panose="020B0604020202020204" pitchFamily="34" charset="0"/>
              </a:rPr>
              <a:t>, in your own words, below.</a:t>
            </a:r>
            <a:endParaRPr lang="en-GB" dirty="0"/>
          </a:p>
        </p:txBody>
      </p:sp>
      <p:pic>
        <p:nvPicPr>
          <p:cNvPr id="4" name="Picture 3"/>
          <p:cNvPicPr>
            <a:picLocks noChangeAspect="1"/>
          </p:cNvPicPr>
          <p:nvPr/>
        </p:nvPicPr>
        <p:blipFill rotWithShape="1">
          <a:blip r:embed="rId2"/>
          <a:srcRect l="27291" t="62099" r="27813" b="10740"/>
          <a:stretch/>
        </p:blipFill>
        <p:spPr>
          <a:xfrm>
            <a:off x="0" y="1701800"/>
            <a:ext cx="6876890" cy="5564777"/>
          </a:xfrm>
          <a:prstGeom prst="rect">
            <a:avLst/>
          </a:prstGeom>
        </p:spPr>
      </p:pic>
    </p:spTree>
    <p:extLst>
      <p:ext uri="{BB962C8B-B14F-4D97-AF65-F5344CB8AC3E}">
        <p14:creationId xmlns:p14="http://schemas.microsoft.com/office/powerpoint/2010/main" val="2008848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65636"/>
            <a:ext cx="6388100" cy="9140964"/>
          </a:xfrm>
          <a:prstGeom prst="rect">
            <a:avLst/>
          </a:prstGeom>
        </p:spPr>
        <p:txBody>
          <a:bodyPr wrap="square">
            <a:spAutoFit/>
          </a:bodyPr>
          <a:lstStyle/>
          <a:p>
            <a:pPr algn="ctr"/>
            <a:r>
              <a:rPr lang="en-GB" sz="1400" b="1" dirty="0">
                <a:solidFill>
                  <a:srgbClr val="333333"/>
                </a:solidFill>
                <a:latin typeface="arial" panose="020B0604020202020204" pitchFamily="34" charset="0"/>
              </a:rPr>
              <a:t>The Dream of </a:t>
            </a:r>
            <a:r>
              <a:rPr lang="en-GB" sz="1400" b="1" dirty="0" err="1">
                <a:solidFill>
                  <a:srgbClr val="333333"/>
                </a:solidFill>
                <a:latin typeface="arial" panose="020B0604020202020204" pitchFamily="34" charset="0"/>
              </a:rPr>
              <a:t>Macsen</a:t>
            </a:r>
            <a:r>
              <a:rPr lang="en-GB" sz="1400" b="1" dirty="0">
                <a:solidFill>
                  <a:srgbClr val="333333"/>
                </a:solidFill>
                <a:latin typeface="arial" panose="020B0604020202020204" pitchFamily="34" charset="0"/>
              </a:rPr>
              <a:t> </a:t>
            </a:r>
            <a:r>
              <a:rPr lang="en-GB" sz="1400" b="1" dirty="0" err="1" smtClean="0">
                <a:solidFill>
                  <a:srgbClr val="333333"/>
                </a:solidFill>
                <a:latin typeface="arial" panose="020B0604020202020204" pitchFamily="34" charset="0"/>
              </a:rPr>
              <a:t>Wledig</a:t>
            </a:r>
            <a:endParaRPr lang="en-GB" sz="1400" b="1" dirty="0" smtClean="0">
              <a:solidFill>
                <a:srgbClr val="333333"/>
              </a:solidFill>
              <a:latin typeface="arial" panose="020B0604020202020204" pitchFamily="34" charset="0"/>
            </a:endParaRPr>
          </a:p>
          <a:p>
            <a:pPr algn="ctr"/>
            <a:endParaRPr lang="en-GB" sz="1400" b="1" dirty="0">
              <a:solidFill>
                <a:srgbClr val="333333"/>
              </a:solidFill>
              <a:latin typeface="arial" panose="020B0604020202020204" pitchFamily="34" charset="0"/>
            </a:endParaRPr>
          </a:p>
          <a:p>
            <a:r>
              <a:rPr lang="en-GB" sz="1400" b="1" dirty="0">
                <a:solidFill>
                  <a:srgbClr val="333333"/>
                </a:solidFill>
                <a:latin typeface="arial" panose="020B0604020202020204" pitchFamily="34" charset="0"/>
              </a:rPr>
              <a:t>Magnus Maximus was a usurper against the Romans in the fourth century.</a:t>
            </a:r>
            <a:endParaRPr lang="en-GB" sz="1400" dirty="0">
              <a:solidFill>
                <a:srgbClr val="333333"/>
              </a:solidFill>
              <a:latin typeface="arial" panose="020B0604020202020204" pitchFamily="34" charset="0"/>
            </a:endParaRPr>
          </a:p>
          <a:p>
            <a:r>
              <a:rPr lang="en-GB" sz="1400" dirty="0">
                <a:solidFill>
                  <a:srgbClr val="333333"/>
                </a:solidFill>
                <a:latin typeface="arial" panose="020B0604020202020204" pitchFamily="34" charset="0"/>
              </a:rPr>
              <a:t>Also known as </a:t>
            </a:r>
            <a:r>
              <a:rPr lang="en-GB" sz="1400" dirty="0" err="1">
                <a:solidFill>
                  <a:srgbClr val="333333"/>
                </a:solidFill>
                <a:latin typeface="arial" panose="020B0604020202020204" pitchFamily="34" charset="0"/>
              </a:rPr>
              <a:t>Macsen</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Wledig</a:t>
            </a:r>
            <a:r>
              <a:rPr lang="en-GB" sz="1400" dirty="0">
                <a:solidFill>
                  <a:srgbClr val="333333"/>
                </a:solidFill>
                <a:latin typeface="arial" panose="020B0604020202020204" pitchFamily="34" charset="0"/>
              </a:rPr>
              <a:t>, the historical figure Magnus </a:t>
            </a:r>
            <a:r>
              <a:rPr lang="en-GB" sz="1400" dirty="0" err="1">
                <a:solidFill>
                  <a:srgbClr val="333333"/>
                </a:solidFill>
                <a:latin typeface="arial" panose="020B0604020202020204" pitchFamily="34" charset="0"/>
              </a:rPr>
              <a:t>Macsenus</a:t>
            </a:r>
            <a:r>
              <a:rPr lang="en-GB" sz="1400" dirty="0">
                <a:solidFill>
                  <a:srgbClr val="333333"/>
                </a:solidFill>
                <a:latin typeface="arial" panose="020B0604020202020204" pitchFamily="34" charset="0"/>
              </a:rPr>
              <a:t> or Magnus Maximus became the basis for a number of Welsh and English legends. According to Geoffrey of Monmouth he was king of the Britons following the death of Octavius, during the reign of Emperor Constantine I.</a:t>
            </a:r>
          </a:p>
          <a:p>
            <a:r>
              <a:rPr lang="en-GB" sz="1400" dirty="0">
                <a:solidFill>
                  <a:srgbClr val="333333"/>
                </a:solidFill>
                <a:latin typeface="arial" panose="020B0604020202020204" pitchFamily="34" charset="0"/>
              </a:rPr>
              <a:t>The </a:t>
            </a:r>
            <a:r>
              <a:rPr lang="en-GB" sz="1400" dirty="0" err="1">
                <a:solidFill>
                  <a:srgbClr val="333333"/>
                </a:solidFill>
                <a:latin typeface="arial" panose="020B0604020202020204" pitchFamily="34" charset="0"/>
              </a:rPr>
              <a:t>Mabinogion</a:t>
            </a:r>
            <a:r>
              <a:rPr lang="en-GB" sz="1400" dirty="0">
                <a:solidFill>
                  <a:srgbClr val="333333"/>
                </a:solidFill>
                <a:latin typeface="arial" panose="020B0604020202020204" pitchFamily="34" charset="0"/>
              </a:rPr>
              <a:t> tells of </a:t>
            </a:r>
            <a:r>
              <a:rPr lang="en-GB" sz="1400" dirty="0" err="1">
                <a:solidFill>
                  <a:srgbClr val="333333"/>
                </a:solidFill>
                <a:latin typeface="arial" panose="020B0604020202020204" pitchFamily="34" charset="0"/>
              </a:rPr>
              <a:t>Macsen</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Wledig</a:t>
            </a:r>
            <a:r>
              <a:rPr lang="en-GB" sz="1400" dirty="0">
                <a:solidFill>
                  <a:srgbClr val="333333"/>
                </a:solidFill>
                <a:latin typeface="arial" panose="020B0604020202020204" pitchFamily="34" charset="0"/>
              </a:rPr>
              <a:t> marrying the daughter of a Caernarfon-based chieftain. Although fictionalised, the story has a degree of basis in fact.</a:t>
            </a:r>
          </a:p>
          <a:p>
            <a:r>
              <a:rPr lang="en-GB" sz="1400" dirty="0">
                <a:solidFill>
                  <a:srgbClr val="333333"/>
                </a:solidFill>
                <a:latin typeface="arial" panose="020B0604020202020204" pitchFamily="34" charset="0"/>
              </a:rPr>
              <a:t>The tale begins with </a:t>
            </a:r>
            <a:r>
              <a:rPr lang="en-GB" sz="1400" dirty="0" err="1">
                <a:solidFill>
                  <a:srgbClr val="333333"/>
                </a:solidFill>
                <a:latin typeface="arial" panose="020B0604020202020204" pitchFamily="34" charset="0"/>
              </a:rPr>
              <a:t>Macsen</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Wledig</a:t>
            </a:r>
            <a:r>
              <a:rPr lang="en-GB" sz="1400" dirty="0">
                <a:solidFill>
                  <a:srgbClr val="333333"/>
                </a:solidFill>
                <a:latin typeface="arial" panose="020B0604020202020204" pitchFamily="34" charset="0"/>
              </a:rPr>
              <a:t>, emperor of Rome, falling into a deep sleep after going hunting. He dreams of journeys of rivers, mountains and valleys. Eventually he finds a great city with a vast castle, and a huge fleet of ships.</a:t>
            </a:r>
          </a:p>
          <a:p>
            <a:r>
              <a:rPr lang="en-GB" sz="1400" dirty="0">
                <a:solidFill>
                  <a:srgbClr val="333333"/>
                </a:solidFill>
                <a:latin typeface="arial" panose="020B0604020202020204" pitchFamily="34" charset="0"/>
              </a:rPr>
              <a:t>He boards the largest ship, which sets sails along the seas and oceans before arriving at wondrous lands. He comes to a castle with a hall covered in gold, silver and precious stones. Seated are two youths playing chess, dressed in jet black satin.</a:t>
            </a:r>
          </a:p>
          <a:p>
            <a:r>
              <a:rPr lang="en-GB" sz="1400" dirty="0">
                <a:solidFill>
                  <a:srgbClr val="333333"/>
                </a:solidFill>
                <a:latin typeface="arial" panose="020B0604020202020204" pitchFamily="34" charset="0"/>
              </a:rPr>
              <a:t>Elsewhere in the hall is a man sitting in an ivory chair, and a maiden of great beauty. The maiden rises from her chair, and the man embraces her. Emperor </a:t>
            </a:r>
            <a:r>
              <a:rPr lang="en-GB" sz="1400" dirty="0" err="1">
                <a:solidFill>
                  <a:srgbClr val="333333"/>
                </a:solidFill>
                <a:latin typeface="arial" panose="020B0604020202020204" pitchFamily="34" charset="0"/>
              </a:rPr>
              <a:t>Macsen</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Wledig</a:t>
            </a:r>
            <a:r>
              <a:rPr lang="en-GB" sz="1400" dirty="0">
                <a:solidFill>
                  <a:srgbClr val="333333"/>
                </a:solidFill>
                <a:latin typeface="arial" panose="020B0604020202020204" pitchFamily="34" charset="0"/>
              </a:rPr>
              <a:t> awakes at this point.</a:t>
            </a:r>
          </a:p>
          <a:p>
            <a:r>
              <a:rPr lang="en-GB" sz="1400" dirty="0">
                <a:solidFill>
                  <a:srgbClr val="333333"/>
                </a:solidFill>
                <a:latin typeface="arial" panose="020B0604020202020204" pitchFamily="34" charset="0"/>
              </a:rPr>
              <a:t>Consumed by love for the maiden seen in his dream, </a:t>
            </a:r>
            <a:r>
              <a:rPr lang="en-GB" sz="1400" dirty="0" err="1">
                <a:solidFill>
                  <a:srgbClr val="333333"/>
                </a:solidFill>
                <a:latin typeface="arial" panose="020B0604020202020204" pitchFamily="34" charset="0"/>
              </a:rPr>
              <a:t>Macsen</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Wledig</a:t>
            </a:r>
            <a:r>
              <a:rPr lang="en-GB" sz="1400" dirty="0">
                <a:solidFill>
                  <a:srgbClr val="333333"/>
                </a:solidFill>
                <a:latin typeface="arial" panose="020B0604020202020204" pitchFamily="34" charset="0"/>
              </a:rPr>
              <a:t> mounts his horse and goes forth to Rome. On his arrival he is withdrawn, choosing to sleep rather than engage in the people of the household. In each of his dreams he sees the beautiful maiden.</a:t>
            </a:r>
          </a:p>
          <a:p>
            <a:r>
              <a:rPr lang="en-GB" sz="1400" dirty="0">
                <a:solidFill>
                  <a:srgbClr val="333333"/>
                </a:solidFill>
                <a:latin typeface="arial" panose="020B0604020202020204" pitchFamily="34" charset="0"/>
              </a:rPr>
              <a:t>One day the page of his chamber tells </a:t>
            </a:r>
            <a:r>
              <a:rPr lang="en-GB" sz="1400" dirty="0" err="1">
                <a:solidFill>
                  <a:srgbClr val="333333"/>
                </a:solidFill>
                <a:latin typeface="arial" panose="020B0604020202020204" pitchFamily="34" charset="0"/>
              </a:rPr>
              <a:t>Macsen</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Wledig</a:t>
            </a:r>
            <a:r>
              <a:rPr lang="en-GB" sz="1400" dirty="0">
                <a:solidFill>
                  <a:srgbClr val="333333"/>
                </a:solidFill>
                <a:latin typeface="arial" panose="020B0604020202020204" pitchFamily="34" charset="0"/>
              </a:rPr>
              <a:t> that the people are turning against him, because they get neither message nor answer from him. The wise men of Rome are brought before the emperor, and he tells them of his dream. The wise men instruct </a:t>
            </a:r>
            <a:r>
              <a:rPr lang="en-GB" sz="1400" dirty="0" err="1">
                <a:solidFill>
                  <a:srgbClr val="333333"/>
                </a:solidFill>
                <a:latin typeface="arial" panose="020B0604020202020204" pitchFamily="34" charset="0"/>
              </a:rPr>
              <a:t>Macsen</a:t>
            </a:r>
            <a:r>
              <a:rPr lang="en-GB" sz="1400" dirty="0">
                <a:solidFill>
                  <a:srgbClr val="333333"/>
                </a:solidFill>
                <a:latin typeface="arial" panose="020B0604020202020204" pitchFamily="34" charset="0"/>
              </a:rPr>
              <a:t> to send messengers for three years to the three parts of the world to seek the beautiful maiden.</a:t>
            </a:r>
          </a:p>
          <a:p>
            <a:r>
              <a:rPr lang="en-GB" sz="1400" dirty="0">
                <a:solidFill>
                  <a:srgbClr val="333333"/>
                </a:solidFill>
                <a:latin typeface="arial" panose="020B0604020202020204" pitchFamily="34" charset="0"/>
              </a:rPr>
              <a:t>After a year the messengers return with no news, leaving the emperor sorrowful. The king of the Romans says to him to go and hunt where he did before the dream. From there 13 messengers journey to a high mountain, at the top of which they see the land of the emperor's dream.</a:t>
            </a:r>
          </a:p>
          <a:p>
            <a:r>
              <a:rPr lang="en-GB" sz="1400" dirty="0">
                <a:solidFill>
                  <a:srgbClr val="333333"/>
                </a:solidFill>
                <a:latin typeface="arial" panose="020B0604020202020204" pitchFamily="34" charset="0"/>
              </a:rPr>
              <a:t>Eventually they come to the vast city and its castle. They cross the sea in the giant ship, which takes them to Britain. They ride until they come to Snowdon. "Behold," said they, "the rugged land that our master saw." They continue to Anglesey and </a:t>
            </a:r>
            <a:r>
              <a:rPr lang="en-GB" sz="1400" dirty="0" err="1">
                <a:solidFill>
                  <a:srgbClr val="333333"/>
                </a:solidFill>
                <a:latin typeface="arial" panose="020B0604020202020204" pitchFamily="34" charset="0"/>
              </a:rPr>
              <a:t>Arvon</a:t>
            </a:r>
            <a:r>
              <a:rPr lang="en-GB" sz="1400" dirty="0">
                <a:solidFill>
                  <a:srgbClr val="333333"/>
                </a:solidFill>
                <a:latin typeface="arial" panose="020B0604020202020204" pitchFamily="34" charset="0"/>
              </a:rPr>
              <a:t>.</a:t>
            </a:r>
          </a:p>
          <a:p>
            <a:r>
              <a:rPr lang="en-GB" sz="1400" dirty="0">
                <a:solidFill>
                  <a:srgbClr val="333333"/>
                </a:solidFill>
                <a:latin typeface="arial" panose="020B0604020202020204" pitchFamily="34" charset="0"/>
              </a:rPr>
              <a:t>At Aber </a:t>
            </a:r>
            <a:r>
              <a:rPr lang="en-GB" sz="1400" dirty="0" err="1">
                <a:solidFill>
                  <a:srgbClr val="333333"/>
                </a:solidFill>
                <a:latin typeface="arial" panose="020B0604020202020204" pitchFamily="34" charset="0"/>
              </a:rPr>
              <a:t>Sain</a:t>
            </a:r>
            <a:r>
              <a:rPr lang="en-GB" sz="1400" dirty="0">
                <a:solidFill>
                  <a:srgbClr val="333333"/>
                </a:solidFill>
                <a:latin typeface="arial" panose="020B0604020202020204" pitchFamily="34" charset="0"/>
              </a:rPr>
              <a:t> they find a castle at the mouth of the river. They go inside and into the hall from the dream. They see the two youths playing chess, the man carving chess pieces and the maiden in the chair of gold</a:t>
            </a:r>
            <a:r>
              <a:rPr lang="en-GB" sz="1400" dirty="0" smtClean="0">
                <a:solidFill>
                  <a:srgbClr val="333333"/>
                </a:solidFill>
                <a:latin typeface="arial" panose="020B0604020202020204" pitchFamily="34" charset="0"/>
              </a:rPr>
              <a:t>.</a:t>
            </a:r>
            <a:endParaRPr lang="en-GB" sz="1400" dirty="0">
              <a:solidFill>
                <a:srgbClr val="333333"/>
              </a:solidFill>
              <a:latin typeface="arial" panose="020B0604020202020204" pitchFamily="34" charset="0"/>
            </a:endParaRPr>
          </a:p>
        </p:txBody>
      </p:sp>
    </p:spTree>
    <p:extLst>
      <p:ext uri="{BB962C8B-B14F-4D97-AF65-F5344CB8AC3E}">
        <p14:creationId xmlns:p14="http://schemas.microsoft.com/office/powerpoint/2010/main" val="1030114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 y="790585"/>
            <a:ext cx="6667500" cy="8279190"/>
          </a:xfrm>
          <a:prstGeom prst="rect">
            <a:avLst/>
          </a:prstGeom>
        </p:spPr>
        <p:txBody>
          <a:bodyPr wrap="square">
            <a:spAutoFit/>
          </a:bodyPr>
          <a:lstStyle/>
          <a:p>
            <a:r>
              <a:rPr lang="en-GB" sz="1400" dirty="0">
                <a:solidFill>
                  <a:srgbClr val="333333"/>
                </a:solidFill>
                <a:latin typeface="arial" panose="020B0604020202020204" pitchFamily="34" charset="0"/>
              </a:rPr>
              <a:t>The messengers proclaim the maiden empress of Rome. She tells them she will not go with them to Rome; if </a:t>
            </a:r>
            <a:r>
              <a:rPr lang="en-GB" sz="1400" dirty="0" err="1">
                <a:solidFill>
                  <a:srgbClr val="333333"/>
                </a:solidFill>
                <a:latin typeface="arial" panose="020B0604020202020204" pitchFamily="34" charset="0"/>
              </a:rPr>
              <a:t>Macsen</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Wledig</a:t>
            </a:r>
            <a:r>
              <a:rPr lang="en-GB" sz="1400" dirty="0">
                <a:solidFill>
                  <a:srgbClr val="333333"/>
                </a:solidFill>
                <a:latin typeface="arial" panose="020B0604020202020204" pitchFamily="34" charset="0"/>
              </a:rPr>
              <a:t> loves her, he must come to her.</a:t>
            </a:r>
          </a:p>
          <a:p>
            <a:r>
              <a:rPr lang="en-GB" sz="1400" dirty="0">
                <a:solidFill>
                  <a:srgbClr val="333333"/>
                </a:solidFill>
                <a:latin typeface="arial" panose="020B0604020202020204" pitchFamily="34" charset="0"/>
              </a:rPr>
              <a:t>They return to Rome and tell the emperor of their findings. With his guides, </a:t>
            </a:r>
            <a:r>
              <a:rPr lang="en-GB" sz="1400" dirty="0" err="1">
                <a:solidFill>
                  <a:srgbClr val="333333"/>
                </a:solidFill>
                <a:latin typeface="arial" panose="020B0604020202020204" pitchFamily="34" charset="0"/>
              </a:rPr>
              <a:t>Macsen</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Wledig</a:t>
            </a:r>
            <a:r>
              <a:rPr lang="en-GB" sz="1400" dirty="0">
                <a:solidFill>
                  <a:srgbClr val="333333"/>
                </a:solidFill>
                <a:latin typeface="arial" panose="020B0604020202020204" pitchFamily="34" charset="0"/>
              </a:rPr>
              <a:t> goes to Britain and finds Aber </a:t>
            </a:r>
            <a:r>
              <a:rPr lang="en-GB" sz="1400" dirty="0" err="1">
                <a:solidFill>
                  <a:srgbClr val="333333"/>
                </a:solidFill>
                <a:latin typeface="arial" panose="020B0604020202020204" pitchFamily="34" charset="0"/>
              </a:rPr>
              <a:t>Sain</a:t>
            </a:r>
            <a:r>
              <a:rPr lang="en-GB" sz="1400" dirty="0">
                <a:solidFill>
                  <a:srgbClr val="333333"/>
                </a:solidFill>
                <a:latin typeface="arial" panose="020B0604020202020204" pitchFamily="34" charset="0"/>
              </a:rPr>
              <a:t>, the castle of his dream. He sees </a:t>
            </a:r>
            <a:r>
              <a:rPr lang="en-GB" sz="1400" dirty="0" err="1">
                <a:solidFill>
                  <a:srgbClr val="333333"/>
                </a:solidFill>
                <a:latin typeface="arial" panose="020B0604020202020204" pitchFamily="34" charset="0"/>
              </a:rPr>
              <a:t>Kynan</a:t>
            </a:r>
            <a:r>
              <a:rPr lang="en-GB" sz="1400" dirty="0">
                <a:solidFill>
                  <a:srgbClr val="333333"/>
                </a:solidFill>
                <a:latin typeface="arial" panose="020B0604020202020204" pitchFamily="34" charset="0"/>
              </a:rPr>
              <a:t> and </a:t>
            </a:r>
            <a:r>
              <a:rPr lang="en-GB" sz="1400" dirty="0" err="1">
                <a:solidFill>
                  <a:srgbClr val="333333"/>
                </a:solidFill>
                <a:latin typeface="arial" panose="020B0604020202020204" pitchFamily="34" charset="0"/>
              </a:rPr>
              <a:t>Adeon</a:t>
            </a:r>
            <a:r>
              <a:rPr lang="en-GB" sz="1400" dirty="0">
                <a:solidFill>
                  <a:srgbClr val="333333"/>
                </a:solidFill>
                <a:latin typeface="arial" panose="020B0604020202020204" pitchFamily="34" charset="0"/>
              </a:rPr>
              <a:t> playing chess, and their father </a:t>
            </a:r>
            <a:r>
              <a:rPr lang="en-GB" sz="1400" dirty="0" err="1">
                <a:solidFill>
                  <a:srgbClr val="333333"/>
                </a:solidFill>
                <a:latin typeface="arial" panose="020B0604020202020204" pitchFamily="34" charset="0"/>
              </a:rPr>
              <a:t>Eudav</a:t>
            </a:r>
            <a:r>
              <a:rPr lang="en-GB" sz="1400" dirty="0">
                <a:solidFill>
                  <a:srgbClr val="333333"/>
                </a:solidFill>
                <a:latin typeface="arial" panose="020B0604020202020204" pitchFamily="34" charset="0"/>
              </a:rPr>
              <a:t> son of </a:t>
            </a:r>
            <a:r>
              <a:rPr lang="en-GB" sz="1400" dirty="0" err="1">
                <a:solidFill>
                  <a:srgbClr val="333333"/>
                </a:solidFill>
                <a:latin typeface="arial" panose="020B0604020202020204" pitchFamily="34" charset="0"/>
              </a:rPr>
              <a:t>Caradawc</a:t>
            </a:r>
            <a:r>
              <a:rPr lang="en-GB" sz="1400" dirty="0">
                <a:solidFill>
                  <a:srgbClr val="333333"/>
                </a:solidFill>
                <a:latin typeface="arial" panose="020B0604020202020204" pitchFamily="34" charset="0"/>
              </a:rPr>
              <a:t>, carving chessmen. Then he spies the maiden, named Helen </a:t>
            </a:r>
            <a:r>
              <a:rPr lang="en-GB" sz="1400" dirty="0" err="1">
                <a:solidFill>
                  <a:srgbClr val="333333"/>
                </a:solidFill>
                <a:latin typeface="arial" panose="020B0604020202020204" pitchFamily="34" charset="0"/>
              </a:rPr>
              <a:t>Luyddawc</a:t>
            </a:r>
            <a:r>
              <a:rPr lang="en-GB" sz="1400" dirty="0">
                <a:solidFill>
                  <a:srgbClr val="333333"/>
                </a:solidFill>
                <a:latin typeface="arial" panose="020B0604020202020204" pitchFamily="34" charset="0"/>
              </a:rPr>
              <a:t>, from his dream.</a:t>
            </a:r>
          </a:p>
          <a:p>
            <a:r>
              <a:rPr lang="en-GB" sz="1400" dirty="0">
                <a:solidFill>
                  <a:srgbClr val="333333"/>
                </a:solidFill>
                <a:latin typeface="arial" panose="020B0604020202020204" pitchFamily="34" charset="0"/>
              </a:rPr>
              <a:t>"Empress of Rome," he says, "all hail!" And the emperor throws his arms about her neck, and that night she becomes his bride. The following day she asks for Britain for her father, and three chief castles made for her, the largest in </a:t>
            </a:r>
            <a:r>
              <a:rPr lang="en-GB" sz="1400" dirty="0" err="1">
                <a:solidFill>
                  <a:srgbClr val="333333"/>
                </a:solidFill>
                <a:latin typeface="arial" panose="020B0604020202020204" pitchFamily="34" charset="0"/>
              </a:rPr>
              <a:t>Arvon</a:t>
            </a:r>
            <a:r>
              <a:rPr lang="en-GB" sz="1400" dirty="0">
                <a:solidFill>
                  <a:srgbClr val="333333"/>
                </a:solidFill>
                <a:latin typeface="arial" panose="020B0604020202020204" pitchFamily="34" charset="0"/>
              </a:rPr>
              <a:t>. The emperor grants this; the other castles are built in </a:t>
            </a:r>
            <a:r>
              <a:rPr lang="en-GB" sz="1400" dirty="0" err="1">
                <a:solidFill>
                  <a:srgbClr val="333333"/>
                </a:solidFill>
                <a:latin typeface="arial" panose="020B0604020202020204" pitchFamily="34" charset="0"/>
              </a:rPr>
              <a:t>Caerleon</a:t>
            </a:r>
            <a:r>
              <a:rPr lang="en-GB" sz="1400" dirty="0">
                <a:solidFill>
                  <a:srgbClr val="333333"/>
                </a:solidFill>
                <a:latin typeface="arial" panose="020B0604020202020204" pitchFamily="34" charset="0"/>
              </a:rPr>
              <a:t> and Carmarthen.</a:t>
            </a:r>
          </a:p>
          <a:p>
            <a:r>
              <a:rPr lang="en-GB" sz="1400" dirty="0">
                <a:solidFill>
                  <a:srgbClr val="333333"/>
                </a:solidFill>
                <a:latin typeface="arial" panose="020B0604020202020204" pitchFamily="34" charset="0"/>
              </a:rPr>
              <a:t>The emperor remains for seven years, building castles and roads throughout Britain. The length of time spent away from Rome means he is banished from returning, and he loses his high office.</a:t>
            </a:r>
          </a:p>
          <a:p>
            <a:r>
              <a:rPr lang="en-GB" sz="1400" dirty="0">
                <a:solidFill>
                  <a:srgbClr val="333333"/>
                </a:solidFill>
                <a:latin typeface="arial" panose="020B0604020202020204" pitchFamily="34" charset="0"/>
              </a:rPr>
              <a:t>The new emperor threatens </a:t>
            </a:r>
            <a:r>
              <a:rPr lang="en-GB" sz="1400" dirty="0" err="1">
                <a:solidFill>
                  <a:srgbClr val="333333"/>
                </a:solidFill>
                <a:latin typeface="arial" panose="020B0604020202020204" pitchFamily="34" charset="0"/>
              </a:rPr>
              <a:t>Macsen</a:t>
            </a:r>
            <a:r>
              <a:rPr lang="en-GB" sz="1400" dirty="0">
                <a:solidFill>
                  <a:srgbClr val="333333"/>
                </a:solidFill>
                <a:latin typeface="arial" panose="020B0604020202020204" pitchFamily="34" charset="0"/>
              </a:rPr>
              <a:t> in a letter. The deposed emperor sets off for Rome with his army, vanquishing France and Burgundy on the way. However, he spends a year outside Rome without become near to recapturing it. Eventually he is joined by Helen and her warrior brothers, and </a:t>
            </a:r>
            <a:r>
              <a:rPr lang="en-GB" sz="1400" dirty="0" err="1">
                <a:solidFill>
                  <a:srgbClr val="333333"/>
                </a:solidFill>
                <a:latin typeface="arial" panose="020B0604020202020204" pitchFamily="34" charset="0"/>
              </a:rPr>
              <a:t>Kynan</a:t>
            </a:r>
            <a:r>
              <a:rPr lang="en-GB" sz="1400" dirty="0">
                <a:solidFill>
                  <a:srgbClr val="333333"/>
                </a:solidFill>
                <a:latin typeface="arial" panose="020B0604020202020204" pitchFamily="34" charset="0"/>
              </a:rPr>
              <a:t> and </a:t>
            </a:r>
            <a:r>
              <a:rPr lang="en-GB" sz="1400" dirty="0" err="1">
                <a:solidFill>
                  <a:srgbClr val="333333"/>
                </a:solidFill>
                <a:latin typeface="arial" panose="020B0604020202020204" pitchFamily="34" charset="0"/>
              </a:rPr>
              <a:t>Adeon</a:t>
            </a:r>
            <a:r>
              <a:rPr lang="en-GB" sz="1400" dirty="0">
                <a:solidFill>
                  <a:srgbClr val="333333"/>
                </a:solidFill>
                <a:latin typeface="arial" panose="020B0604020202020204" pitchFamily="34" charset="0"/>
              </a:rPr>
              <a:t>, sons of </a:t>
            </a:r>
            <a:r>
              <a:rPr lang="en-GB" sz="1400" dirty="0" err="1">
                <a:solidFill>
                  <a:srgbClr val="333333"/>
                </a:solidFill>
                <a:latin typeface="arial" panose="020B0604020202020204" pitchFamily="34" charset="0"/>
              </a:rPr>
              <a:t>Eudav</a:t>
            </a:r>
            <a:r>
              <a:rPr lang="en-GB" sz="1400" dirty="0">
                <a:solidFill>
                  <a:srgbClr val="333333"/>
                </a:solidFill>
                <a:latin typeface="arial" panose="020B0604020202020204" pitchFamily="34" charset="0"/>
              </a:rPr>
              <a:t>.</a:t>
            </a:r>
          </a:p>
          <a:p>
            <a:r>
              <a:rPr lang="en-GB" sz="1400" dirty="0" err="1">
                <a:solidFill>
                  <a:srgbClr val="333333"/>
                </a:solidFill>
                <a:latin typeface="arial" panose="020B0604020202020204" pitchFamily="34" charset="0"/>
              </a:rPr>
              <a:t>Kynan</a:t>
            </a:r>
            <a:r>
              <a:rPr lang="en-GB" sz="1400" dirty="0">
                <a:solidFill>
                  <a:srgbClr val="333333"/>
                </a:solidFill>
                <a:latin typeface="arial" panose="020B0604020202020204" pitchFamily="34" charset="0"/>
              </a:rPr>
              <a:t> and </a:t>
            </a:r>
            <a:r>
              <a:rPr lang="en-GB" sz="1400" dirty="0" err="1">
                <a:solidFill>
                  <a:srgbClr val="333333"/>
                </a:solidFill>
                <a:latin typeface="arial" panose="020B0604020202020204" pitchFamily="34" charset="0"/>
              </a:rPr>
              <a:t>Adeon</a:t>
            </a:r>
            <a:r>
              <a:rPr lang="en-GB" sz="1400" dirty="0">
                <a:solidFill>
                  <a:srgbClr val="333333"/>
                </a:solidFill>
                <a:latin typeface="arial" panose="020B0604020202020204" pitchFamily="34" charset="0"/>
              </a:rPr>
              <a:t> construct a ladder for every four men of their party. While the warring emperors break their fighting to eat, the Britons breach the city walls.</a:t>
            </a:r>
          </a:p>
          <a:p>
            <a:r>
              <a:rPr lang="en-GB" sz="1400" dirty="0">
                <a:solidFill>
                  <a:srgbClr val="333333"/>
                </a:solidFill>
                <a:latin typeface="arial" panose="020B0604020202020204" pitchFamily="34" charset="0"/>
              </a:rPr>
              <a:t>The new emperor, unable to arm himself in time, is slain along with many others. For three days and nights the Britons fight to retake the castle and city, unbeknown to </a:t>
            </a:r>
            <a:r>
              <a:rPr lang="en-GB" sz="1400" dirty="0" err="1">
                <a:solidFill>
                  <a:srgbClr val="333333"/>
                </a:solidFill>
                <a:latin typeface="arial" panose="020B0604020202020204" pitchFamily="34" charset="0"/>
              </a:rPr>
              <a:t>Macsen</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Wledig</a:t>
            </a:r>
            <a:r>
              <a:rPr lang="en-GB" sz="1400" dirty="0">
                <a:solidFill>
                  <a:srgbClr val="333333"/>
                </a:solidFill>
                <a:latin typeface="arial" panose="020B0604020202020204" pitchFamily="34" charset="0"/>
              </a:rPr>
              <a:t>.</a:t>
            </a:r>
          </a:p>
          <a:p>
            <a:r>
              <a:rPr lang="en-GB" sz="1400" dirty="0" err="1">
                <a:solidFill>
                  <a:srgbClr val="333333"/>
                </a:solidFill>
                <a:latin typeface="arial" panose="020B0604020202020204" pitchFamily="34" charset="0"/>
              </a:rPr>
              <a:t>Macsen</a:t>
            </a:r>
            <a:r>
              <a:rPr lang="en-GB" sz="1400" dirty="0">
                <a:solidFill>
                  <a:srgbClr val="333333"/>
                </a:solidFill>
                <a:latin typeface="arial" panose="020B0604020202020204" pitchFamily="34" charset="0"/>
              </a:rPr>
              <a:t> complains to Helen that her brothers have been unable to conquer the city. She replies that "the wisest youths in the world are my brothers. Go thou thither and ask the city of them, and if it be in their possession thou shalt have it gladly."</a:t>
            </a:r>
          </a:p>
          <a:p>
            <a:r>
              <a:rPr lang="en-GB" sz="1400" dirty="0">
                <a:solidFill>
                  <a:srgbClr val="333333"/>
                </a:solidFill>
                <a:latin typeface="arial" panose="020B0604020202020204" pitchFamily="34" charset="0"/>
              </a:rPr>
              <a:t>The gates of the city of Rome are opened, and the emperor </a:t>
            </a:r>
            <a:r>
              <a:rPr lang="en-GB" sz="1400" dirty="0" err="1">
                <a:solidFill>
                  <a:srgbClr val="333333"/>
                </a:solidFill>
                <a:latin typeface="arial" panose="020B0604020202020204" pitchFamily="34" charset="0"/>
              </a:rPr>
              <a:t>Macsen</a:t>
            </a:r>
            <a:r>
              <a:rPr lang="en-GB" sz="1400" dirty="0">
                <a:solidFill>
                  <a:srgbClr val="333333"/>
                </a:solidFill>
                <a:latin typeface="arial" panose="020B0604020202020204" pitchFamily="34" charset="0"/>
              </a:rPr>
              <a:t> </a:t>
            </a:r>
            <a:r>
              <a:rPr lang="en-GB" sz="1400" dirty="0" err="1">
                <a:solidFill>
                  <a:srgbClr val="333333"/>
                </a:solidFill>
                <a:latin typeface="arial" panose="020B0604020202020204" pitchFamily="34" charset="0"/>
              </a:rPr>
              <a:t>Wledig</a:t>
            </a:r>
            <a:r>
              <a:rPr lang="en-GB" sz="1400" dirty="0">
                <a:solidFill>
                  <a:srgbClr val="333333"/>
                </a:solidFill>
                <a:latin typeface="arial" panose="020B0604020202020204" pitchFamily="34" charset="0"/>
              </a:rPr>
              <a:t> once again is seated on the throne, with all the men of Rome submitted themselves unto him.</a:t>
            </a:r>
          </a:p>
          <a:p>
            <a:r>
              <a:rPr lang="en-GB" sz="1400" dirty="0">
                <a:solidFill>
                  <a:srgbClr val="333333"/>
                </a:solidFill>
                <a:latin typeface="arial" panose="020B0604020202020204" pitchFamily="34" charset="0"/>
              </a:rPr>
              <a:t>The emperor gives </a:t>
            </a:r>
            <a:r>
              <a:rPr lang="en-GB" sz="1400" dirty="0" err="1">
                <a:solidFill>
                  <a:srgbClr val="333333"/>
                </a:solidFill>
                <a:latin typeface="arial" panose="020B0604020202020204" pitchFamily="34" charset="0"/>
              </a:rPr>
              <a:t>Kynan</a:t>
            </a:r>
            <a:r>
              <a:rPr lang="en-GB" sz="1400" dirty="0">
                <a:solidFill>
                  <a:srgbClr val="333333"/>
                </a:solidFill>
                <a:latin typeface="arial" panose="020B0604020202020204" pitchFamily="34" charset="0"/>
              </a:rPr>
              <a:t> and </a:t>
            </a:r>
            <a:r>
              <a:rPr lang="en-GB" sz="1400" dirty="0" err="1">
                <a:solidFill>
                  <a:srgbClr val="333333"/>
                </a:solidFill>
                <a:latin typeface="arial" panose="020B0604020202020204" pitchFamily="34" charset="0"/>
              </a:rPr>
              <a:t>Adeon</a:t>
            </a:r>
            <a:r>
              <a:rPr lang="en-GB" sz="1400" dirty="0">
                <a:solidFill>
                  <a:srgbClr val="333333"/>
                </a:solidFill>
                <a:latin typeface="arial" panose="020B0604020202020204" pitchFamily="34" charset="0"/>
              </a:rPr>
              <a:t> leave to vanquish any region in the world they may desire to rule. The brothers conquer lands, castles and cities in the </a:t>
            </a:r>
            <a:r>
              <a:rPr lang="en-GB" sz="1400" dirty="0" err="1">
                <a:solidFill>
                  <a:srgbClr val="333333"/>
                </a:solidFill>
                <a:latin typeface="arial" panose="020B0604020202020204" pitchFamily="34" charset="0"/>
              </a:rPr>
              <a:t>Amorica</a:t>
            </a:r>
            <a:r>
              <a:rPr lang="en-GB" sz="1400" dirty="0">
                <a:solidFill>
                  <a:srgbClr val="333333"/>
                </a:solidFill>
                <a:latin typeface="arial" panose="020B0604020202020204" pitchFamily="34" charset="0"/>
              </a:rPr>
              <a:t> region of Gaul, which contains the Brittany peninsula, slaying men and sparing women. After many years of this </a:t>
            </a:r>
            <a:r>
              <a:rPr lang="en-GB" sz="1400" dirty="0" err="1">
                <a:solidFill>
                  <a:srgbClr val="333333"/>
                </a:solidFill>
                <a:latin typeface="arial" panose="020B0604020202020204" pitchFamily="34" charset="0"/>
              </a:rPr>
              <a:t>Adeon</a:t>
            </a:r>
            <a:r>
              <a:rPr lang="en-GB" sz="1400" dirty="0">
                <a:solidFill>
                  <a:srgbClr val="333333"/>
                </a:solidFill>
                <a:latin typeface="arial" panose="020B0604020202020204" pitchFamily="34" charset="0"/>
              </a:rPr>
              <a:t> returns to Britain, leaving </a:t>
            </a:r>
            <a:r>
              <a:rPr lang="en-GB" sz="1400" dirty="0" err="1">
                <a:solidFill>
                  <a:srgbClr val="333333"/>
                </a:solidFill>
                <a:latin typeface="arial" panose="020B0604020202020204" pitchFamily="34" charset="0"/>
              </a:rPr>
              <a:t>Kynan</a:t>
            </a:r>
            <a:r>
              <a:rPr lang="en-GB" sz="1400" dirty="0">
                <a:solidFill>
                  <a:srgbClr val="333333"/>
                </a:solidFill>
                <a:latin typeface="arial" panose="020B0604020202020204" pitchFamily="34" charset="0"/>
              </a:rPr>
              <a:t> to rule over the rest.</a:t>
            </a:r>
          </a:p>
          <a:p>
            <a:r>
              <a:rPr lang="en-GB" sz="1400" dirty="0" err="1">
                <a:solidFill>
                  <a:srgbClr val="333333"/>
                </a:solidFill>
                <a:latin typeface="arial" panose="020B0604020202020204" pitchFamily="34" charset="0"/>
              </a:rPr>
              <a:t>Kynon</a:t>
            </a:r>
            <a:r>
              <a:rPr lang="en-GB" sz="1400" dirty="0">
                <a:solidFill>
                  <a:srgbClr val="333333"/>
                </a:solidFill>
                <a:latin typeface="arial" panose="020B0604020202020204" pitchFamily="34" charset="0"/>
              </a:rPr>
              <a:t> and his men then cut the tongues out of the women, to prevent them from having their speech corrupted. Because of the silence of the </a:t>
            </a:r>
            <a:r>
              <a:rPr lang="en-GB" sz="1400" dirty="0" err="1">
                <a:solidFill>
                  <a:srgbClr val="333333"/>
                </a:solidFill>
                <a:latin typeface="arial" panose="020B0604020202020204" pitchFamily="34" charset="0"/>
              </a:rPr>
              <a:t>Amorican</a:t>
            </a:r>
            <a:r>
              <a:rPr lang="en-GB" sz="1400" dirty="0">
                <a:solidFill>
                  <a:srgbClr val="333333"/>
                </a:solidFill>
                <a:latin typeface="arial" panose="020B0604020202020204" pitchFamily="34" charset="0"/>
              </a:rPr>
              <a:t> women, the men of the region became known as Britons.</a:t>
            </a:r>
          </a:p>
        </p:txBody>
      </p:sp>
    </p:spTree>
    <p:extLst>
      <p:ext uri="{BB962C8B-B14F-4D97-AF65-F5344CB8AC3E}">
        <p14:creationId xmlns:p14="http://schemas.microsoft.com/office/powerpoint/2010/main" val="1834960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000" y="838200"/>
            <a:ext cx="5816600" cy="646331"/>
          </a:xfrm>
          <a:prstGeom prst="rect">
            <a:avLst/>
          </a:prstGeom>
          <a:noFill/>
        </p:spPr>
        <p:txBody>
          <a:bodyPr wrap="square" rtlCol="0">
            <a:spAutoFit/>
          </a:bodyPr>
          <a:lstStyle/>
          <a:p>
            <a:pPr algn="ctr"/>
            <a:r>
              <a:rPr lang="en-GB" dirty="0" smtClean="0"/>
              <a:t>Summarise what you learn about </a:t>
            </a:r>
            <a:r>
              <a:rPr lang="en-GB" b="1" dirty="0" err="1" smtClean="0">
                <a:solidFill>
                  <a:srgbClr val="333333"/>
                </a:solidFill>
                <a:latin typeface="arial" panose="020B0604020202020204" pitchFamily="34" charset="0"/>
              </a:rPr>
              <a:t>Macsen</a:t>
            </a:r>
            <a:r>
              <a:rPr lang="en-GB" b="1" dirty="0" smtClean="0">
                <a:solidFill>
                  <a:srgbClr val="333333"/>
                </a:solidFill>
                <a:latin typeface="arial" panose="020B0604020202020204" pitchFamily="34" charset="0"/>
              </a:rPr>
              <a:t> </a:t>
            </a:r>
            <a:r>
              <a:rPr lang="en-GB" b="1" dirty="0" err="1" smtClean="0">
                <a:solidFill>
                  <a:srgbClr val="333333"/>
                </a:solidFill>
                <a:latin typeface="arial" panose="020B0604020202020204" pitchFamily="34" charset="0"/>
              </a:rPr>
              <a:t>Wledig</a:t>
            </a:r>
            <a:r>
              <a:rPr lang="en-GB" dirty="0" smtClean="0">
                <a:solidFill>
                  <a:srgbClr val="333333"/>
                </a:solidFill>
                <a:latin typeface="arial" panose="020B0604020202020204" pitchFamily="34" charset="0"/>
              </a:rPr>
              <a:t>, in your own words, below.</a:t>
            </a:r>
            <a:endParaRPr lang="en-GB" dirty="0"/>
          </a:p>
        </p:txBody>
      </p:sp>
      <p:pic>
        <p:nvPicPr>
          <p:cNvPr id="4" name="Picture 3"/>
          <p:cNvPicPr>
            <a:picLocks noChangeAspect="1"/>
          </p:cNvPicPr>
          <p:nvPr/>
        </p:nvPicPr>
        <p:blipFill rotWithShape="1">
          <a:blip r:embed="rId2"/>
          <a:srcRect l="27291" t="62099" r="27813" b="10740"/>
          <a:stretch/>
        </p:blipFill>
        <p:spPr>
          <a:xfrm>
            <a:off x="0" y="1701800"/>
            <a:ext cx="6876890" cy="5564777"/>
          </a:xfrm>
          <a:prstGeom prst="rect">
            <a:avLst/>
          </a:prstGeom>
        </p:spPr>
      </p:pic>
    </p:spTree>
    <p:extLst>
      <p:ext uri="{BB962C8B-B14F-4D97-AF65-F5344CB8AC3E}">
        <p14:creationId xmlns:p14="http://schemas.microsoft.com/office/powerpoint/2010/main" val="3603829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700" y="336352"/>
            <a:ext cx="6159500" cy="5632311"/>
          </a:xfrm>
          <a:prstGeom prst="rect">
            <a:avLst/>
          </a:prstGeom>
        </p:spPr>
        <p:txBody>
          <a:bodyPr wrap="square">
            <a:spAutoFit/>
          </a:bodyPr>
          <a:lstStyle/>
          <a:p>
            <a:r>
              <a:rPr lang="en-GB" b="1" dirty="0" err="1">
                <a:solidFill>
                  <a:srgbClr val="333333"/>
                </a:solidFill>
                <a:latin typeface="arial" panose="020B0604020202020204" pitchFamily="34" charset="0"/>
              </a:rPr>
              <a:t>Lludd</a:t>
            </a:r>
            <a:r>
              <a:rPr lang="en-GB" b="1" dirty="0">
                <a:solidFill>
                  <a:srgbClr val="333333"/>
                </a:solidFill>
                <a:latin typeface="arial" panose="020B0604020202020204" pitchFamily="34" charset="0"/>
              </a:rPr>
              <a:t> and </a:t>
            </a:r>
            <a:r>
              <a:rPr lang="en-GB" b="1" dirty="0" err="1" smtClean="0">
                <a:solidFill>
                  <a:srgbClr val="333333"/>
                </a:solidFill>
                <a:latin typeface="arial" panose="020B0604020202020204" pitchFamily="34" charset="0"/>
              </a:rPr>
              <a:t>Llefelys</a:t>
            </a:r>
            <a:endParaRPr lang="en-GB" b="1" dirty="0" smtClean="0">
              <a:solidFill>
                <a:srgbClr val="333333"/>
              </a:solidFill>
              <a:latin typeface="arial" panose="020B0604020202020204" pitchFamily="34" charset="0"/>
            </a:endParaRPr>
          </a:p>
          <a:p>
            <a:endParaRPr lang="en-GB" b="1" dirty="0">
              <a:solidFill>
                <a:srgbClr val="333333"/>
              </a:solidFill>
              <a:latin typeface="arial" panose="020B0604020202020204" pitchFamily="34" charset="0"/>
            </a:endParaRPr>
          </a:p>
          <a:p>
            <a:r>
              <a:rPr lang="en-GB" dirty="0">
                <a:solidFill>
                  <a:srgbClr val="333333"/>
                </a:solidFill>
                <a:latin typeface="arial" panose="020B0604020202020204" pitchFamily="34" charset="0"/>
              </a:rPr>
              <a:t>In early Welsh mythology, </a:t>
            </a:r>
            <a:r>
              <a:rPr lang="en-GB" dirty="0" err="1">
                <a:solidFill>
                  <a:srgbClr val="333333"/>
                </a:solidFill>
                <a:latin typeface="arial" panose="020B0604020202020204" pitchFamily="34" charset="0"/>
              </a:rPr>
              <a:t>Llefelys</a:t>
            </a:r>
            <a:r>
              <a:rPr lang="en-GB" dirty="0">
                <a:solidFill>
                  <a:srgbClr val="333333"/>
                </a:solidFill>
                <a:latin typeface="arial" panose="020B0604020202020204" pitchFamily="34" charset="0"/>
              </a:rPr>
              <a:t> was wise king of France whose brother </a:t>
            </a:r>
            <a:r>
              <a:rPr lang="en-GB" dirty="0" err="1">
                <a:solidFill>
                  <a:srgbClr val="333333"/>
                </a:solidFill>
                <a:latin typeface="arial" panose="020B0604020202020204" pitchFamily="34" charset="0"/>
              </a:rPr>
              <a:t>Lludd</a:t>
            </a:r>
            <a:r>
              <a:rPr lang="en-GB" dirty="0">
                <a:solidFill>
                  <a:srgbClr val="333333"/>
                </a:solidFill>
                <a:latin typeface="arial" panose="020B0604020202020204" pitchFamily="34" charset="0"/>
              </a:rPr>
              <a:t> ruled Britain. When </a:t>
            </a:r>
            <a:r>
              <a:rPr lang="en-GB" dirty="0" err="1">
                <a:solidFill>
                  <a:srgbClr val="333333"/>
                </a:solidFill>
                <a:latin typeface="arial" panose="020B0604020202020204" pitchFamily="34" charset="0"/>
              </a:rPr>
              <a:t>Lludd's</a:t>
            </a:r>
            <a:r>
              <a:rPr lang="en-GB" dirty="0">
                <a:solidFill>
                  <a:srgbClr val="333333"/>
                </a:solidFill>
                <a:latin typeface="arial" panose="020B0604020202020204" pitchFamily="34" charset="0"/>
              </a:rPr>
              <a:t> kingdom was beset by a number of menaces he enlisted the help of his brother.</a:t>
            </a:r>
          </a:p>
          <a:p>
            <a:r>
              <a:rPr lang="en-GB" dirty="0">
                <a:solidFill>
                  <a:srgbClr val="333333"/>
                </a:solidFill>
                <a:latin typeface="arial" panose="020B0604020202020204" pitchFamily="34" charset="0"/>
              </a:rPr>
              <a:t>Three things were plaguing </a:t>
            </a:r>
            <a:r>
              <a:rPr lang="en-GB" dirty="0" err="1">
                <a:solidFill>
                  <a:srgbClr val="333333"/>
                </a:solidFill>
                <a:latin typeface="arial" panose="020B0604020202020204" pitchFamily="34" charset="0"/>
              </a:rPr>
              <a:t>Lludd</a:t>
            </a:r>
            <a:r>
              <a:rPr lang="en-GB" dirty="0">
                <a:solidFill>
                  <a:srgbClr val="333333"/>
                </a:solidFill>
                <a:latin typeface="arial" panose="020B0604020202020204" pitchFamily="34" charset="0"/>
              </a:rPr>
              <a:t>: a demonic tribe called the </a:t>
            </a:r>
            <a:r>
              <a:rPr lang="en-GB" dirty="0" err="1">
                <a:solidFill>
                  <a:srgbClr val="333333"/>
                </a:solidFill>
                <a:latin typeface="arial" panose="020B0604020202020204" pitchFamily="34" charset="0"/>
              </a:rPr>
              <a:t>Coraniaid</a:t>
            </a:r>
            <a:r>
              <a:rPr lang="en-GB" dirty="0">
                <a:solidFill>
                  <a:srgbClr val="333333"/>
                </a:solidFill>
                <a:latin typeface="arial" panose="020B0604020202020204" pitchFamily="34" charset="0"/>
              </a:rPr>
              <a:t>; vanishing provisions from the king's court; and a recurring scream which struck fear into </a:t>
            </a:r>
            <a:r>
              <a:rPr lang="en-GB" dirty="0" err="1">
                <a:solidFill>
                  <a:srgbClr val="333333"/>
                </a:solidFill>
                <a:latin typeface="arial" panose="020B0604020202020204" pitchFamily="34" charset="0"/>
              </a:rPr>
              <a:t>Lludd's</a:t>
            </a:r>
            <a:r>
              <a:rPr lang="en-GB" dirty="0">
                <a:solidFill>
                  <a:srgbClr val="333333"/>
                </a:solidFill>
                <a:latin typeface="arial" panose="020B0604020202020204" pitchFamily="34" charset="0"/>
              </a:rPr>
              <a:t> people, causing women to miscarry and making animals and plants barren.</a:t>
            </a:r>
          </a:p>
          <a:p>
            <a:r>
              <a:rPr lang="en-GB" dirty="0" err="1">
                <a:solidFill>
                  <a:srgbClr val="333333"/>
                </a:solidFill>
                <a:latin typeface="arial" panose="020B0604020202020204" pitchFamily="34" charset="0"/>
              </a:rPr>
              <a:t>Llefelys</a:t>
            </a:r>
            <a:r>
              <a:rPr lang="en-GB" dirty="0">
                <a:solidFill>
                  <a:srgbClr val="333333"/>
                </a:solidFill>
                <a:latin typeface="arial" panose="020B0604020202020204" pitchFamily="34" charset="0"/>
              </a:rPr>
              <a:t> decreed that a potion of crushed insects and water would destroy the </a:t>
            </a:r>
            <a:r>
              <a:rPr lang="en-GB" dirty="0" err="1">
                <a:solidFill>
                  <a:srgbClr val="333333"/>
                </a:solidFill>
                <a:latin typeface="arial" panose="020B0604020202020204" pitchFamily="34" charset="0"/>
              </a:rPr>
              <a:t>Coraniaid</a:t>
            </a:r>
            <a:r>
              <a:rPr lang="en-GB" dirty="0">
                <a:solidFill>
                  <a:srgbClr val="333333"/>
                </a:solidFill>
                <a:latin typeface="arial" panose="020B0604020202020204" pitchFamily="34" charset="0"/>
              </a:rPr>
              <a:t>. The wizard who had been stealing provisions was overcome and became subservient to </a:t>
            </a:r>
            <a:r>
              <a:rPr lang="en-GB" dirty="0" err="1">
                <a:solidFill>
                  <a:srgbClr val="333333"/>
                </a:solidFill>
                <a:latin typeface="arial" panose="020B0604020202020204" pitchFamily="34" charset="0"/>
              </a:rPr>
              <a:t>Lludd</a:t>
            </a:r>
            <a:r>
              <a:rPr lang="en-GB" dirty="0">
                <a:solidFill>
                  <a:srgbClr val="333333"/>
                </a:solidFill>
                <a:latin typeface="arial" panose="020B0604020202020204" pitchFamily="34" charset="0"/>
              </a:rPr>
              <a:t>. The scream was revealed to be the sound of two dragons fighting.</a:t>
            </a:r>
          </a:p>
          <a:p>
            <a:r>
              <a:rPr lang="en-GB" dirty="0" err="1">
                <a:solidFill>
                  <a:srgbClr val="333333"/>
                </a:solidFill>
                <a:latin typeface="arial" panose="020B0604020202020204" pitchFamily="34" charset="0"/>
              </a:rPr>
              <a:t>Llefelys</a:t>
            </a:r>
            <a:r>
              <a:rPr lang="en-GB" dirty="0">
                <a:solidFill>
                  <a:srgbClr val="333333"/>
                </a:solidFill>
                <a:latin typeface="arial" panose="020B0604020202020204" pitchFamily="34" charset="0"/>
              </a:rPr>
              <a:t> told </a:t>
            </a:r>
            <a:r>
              <a:rPr lang="en-GB" dirty="0" err="1">
                <a:solidFill>
                  <a:srgbClr val="333333"/>
                </a:solidFill>
                <a:latin typeface="arial" panose="020B0604020202020204" pitchFamily="34" charset="0"/>
              </a:rPr>
              <a:t>Lludd</a:t>
            </a:r>
            <a:r>
              <a:rPr lang="en-GB" dirty="0">
                <a:solidFill>
                  <a:srgbClr val="333333"/>
                </a:solidFill>
                <a:latin typeface="arial" panose="020B0604020202020204" pitchFamily="34" charset="0"/>
              </a:rPr>
              <a:t> to dig a pit in the centre of Britain, fill it with mead and cover it with cloth. </a:t>
            </a:r>
            <a:r>
              <a:rPr lang="en-GB" dirty="0" err="1">
                <a:solidFill>
                  <a:srgbClr val="333333"/>
                </a:solidFill>
                <a:latin typeface="arial" panose="020B0604020202020204" pitchFamily="34" charset="0"/>
              </a:rPr>
              <a:t>Lludd</a:t>
            </a:r>
            <a:r>
              <a:rPr lang="en-GB" dirty="0">
                <a:solidFill>
                  <a:srgbClr val="333333"/>
                </a:solidFill>
                <a:latin typeface="arial" panose="020B0604020202020204" pitchFamily="34" charset="0"/>
              </a:rPr>
              <a:t> did this, and the dragons were imprisoned, wrapped in the cloth, underground at </a:t>
            </a:r>
            <a:r>
              <a:rPr lang="en-GB" dirty="0" err="1">
                <a:solidFill>
                  <a:srgbClr val="795102"/>
                </a:solidFill>
                <a:latin typeface="arial" panose="020B0604020202020204" pitchFamily="34" charset="0"/>
                <a:hlinkClick r:id="rId2"/>
              </a:rPr>
              <a:t>Dinas</a:t>
            </a:r>
            <a:r>
              <a:rPr lang="en-GB" dirty="0">
                <a:solidFill>
                  <a:srgbClr val="795102"/>
                </a:solidFill>
                <a:latin typeface="arial" panose="020B0604020202020204" pitchFamily="34" charset="0"/>
                <a:hlinkClick r:id="rId2"/>
              </a:rPr>
              <a:t> </a:t>
            </a:r>
            <a:r>
              <a:rPr lang="en-GB" dirty="0" err="1">
                <a:solidFill>
                  <a:srgbClr val="795102"/>
                </a:solidFill>
                <a:latin typeface="arial" panose="020B0604020202020204" pitchFamily="34" charset="0"/>
                <a:hlinkClick r:id="rId2"/>
              </a:rPr>
              <a:t>Emrys</a:t>
            </a:r>
            <a:r>
              <a:rPr lang="en-GB" dirty="0">
                <a:solidFill>
                  <a:srgbClr val="333333"/>
                </a:solidFill>
                <a:latin typeface="arial" panose="020B0604020202020204" pitchFamily="34" charset="0"/>
              </a:rPr>
              <a:t> in North West Wales.</a:t>
            </a:r>
            <a:endParaRPr lang="en-GB"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90556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58893235"/>
              </p:ext>
            </p:extLst>
          </p:nvPr>
        </p:nvGraphicFramePr>
        <p:xfrm>
          <a:off x="165100" y="2019300"/>
          <a:ext cx="65532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036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000" y="838200"/>
            <a:ext cx="5816600" cy="646331"/>
          </a:xfrm>
          <a:prstGeom prst="rect">
            <a:avLst/>
          </a:prstGeom>
          <a:noFill/>
        </p:spPr>
        <p:txBody>
          <a:bodyPr wrap="square" rtlCol="0">
            <a:spAutoFit/>
          </a:bodyPr>
          <a:lstStyle/>
          <a:p>
            <a:pPr algn="ctr"/>
            <a:r>
              <a:rPr lang="en-GB" dirty="0" smtClean="0"/>
              <a:t>Summarise what you learn about </a:t>
            </a:r>
            <a:r>
              <a:rPr lang="en-GB" b="1" dirty="0" err="1">
                <a:solidFill>
                  <a:srgbClr val="333333"/>
                </a:solidFill>
                <a:latin typeface="arial" panose="020B0604020202020204" pitchFamily="34" charset="0"/>
              </a:rPr>
              <a:t>Lludd</a:t>
            </a:r>
            <a:r>
              <a:rPr lang="en-GB" b="1" dirty="0">
                <a:solidFill>
                  <a:srgbClr val="333333"/>
                </a:solidFill>
                <a:latin typeface="arial" panose="020B0604020202020204" pitchFamily="34" charset="0"/>
              </a:rPr>
              <a:t> and </a:t>
            </a:r>
            <a:r>
              <a:rPr lang="en-GB" b="1" dirty="0" err="1" smtClean="0">
                <a:solidFill>
                  <a:srgbClr val="333333"/>
                </a:solidFill>
                <a:latin typeface="arial" panose="020B0604020202020204" pitchFamily="34" charset="0"/>
              </a:rPr>
              <a:t>Llefelys</a:t>
            </a:r>
            <a:r>
              <a:rPr lang="en-GB" dirty="0" smtClean="0">
                <a:solidFill>
                  <a:srgbClr val="333333"/>
                </a:solidFill>
                <a:latin typeface="arial" panose="020B0604020202020204" pitchFamily="34" charset="0"/>
              </a:rPr>
              <a:t>, in your own words, below.</a:t>
            </a:r>
            <a:endParaRPr lang="en-GB" dirty="0"/>
          </a:p>
        </p:txBody>
      </p:sp>
      <p:pic>
        <p:nvPicPr>
          <p:cNvPr id="4" name="Picture 3"/>
          <p:cNvPicPr>
            <a:picLocks noChangeAspect="1"/>
          </p:cNvPicPr>
          <p:nvPr/>
        </p:nvPicPr>
        <p:blipFill rotWithShape="1">
          <a:blip r:embed="rId2"/>
          <a:srcRect l="27291" t="62099" r="27813" b="10740"/>
          <a:stretch/>
        </p:blipFill>
        <p:spPr>
          <a:xfrm>
            <a:off x="0" y="1701800"/>
            <a:ext cx="6876890" cy="5564777"/>
          </a:xfrm>
          <a:prstGeom prst="rect">
            <a:avLst/>
          </a:prstGeom>
        </p:spPr>
      </p:pic>
    </p:spTree>
    <p:extLst>
      <p:ext uri="{BB962C8B-B14F-4D97-AF65-F5344CB8AC3E}">
        <p14:creationId xmlns:p14="http://schemas.microsoft.com/office/powerpoint/2010/main" val="528411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10218182"/>
          </a:xfrm>
          <a:prstGeom prst="rect">
            <a:avLst/>
          </a:prstGeom>
        </p:spPr>
        <p:txBody>
          <a:bodyPr wrap="square">
            <a:spAutoFit/>
          </a:bodyPr>
          <a:lstStyle/>
          <a:p>
            <a:pPr algn="ctr"/>
            <a:r>
              <a:rPr lang="en-GB" sz="1100" b="1" dirty="0" err="1">
                <a:solidFill>
                  <a:srgbClr val="333333"/>
                </a:solidFill>
                <a:latin typeface="arial" panose="020B0604020202020204" pitchFamily="34" charset="0"/>
              </a:rPr>
              <a:t>Culhwch</a:t>
            </a:r>
            <a:r>
              <a:rPr lang="en-GB" sz="1100" b="1" dirty="0">
                <a:solidFill>
                  <a:srgbClr val="333333"/>
                </a:solidFill>
                <a:latin typeface="arial" panose="020B0604020202020204" pitchFamily="34" charset="0"/>
              </a:rPr>
              <a:t> and </a:t>
            </a:r>
            <a:r>
              <a:rPr lang="en-GB" sz="1100" b="1" dirty="0" smtClean="0">
                <a:solidFill>
                  <a:srgbClr val="333333"/>
                </a:solidFill>
                <a:latin typeface="arial" panose="020B0604020202020204" pitchFamily="34" charset="0"/>
              </a:rPr>
              <a:t>Olwen</a:t>
            </a:r>
          </a:p>
          <a:p>
            <a:pPr algn="ctr"/>
            <a:endParaRPr lang="en-GB" sz="1100" b="1" dirty="0">
              <a:solidFill>
                <a:srgbClr val="333333"/>
              </a:solidFill>
              <a:latin typeface="arial" panose="020B0604020202020204" pitchFamily="34" charset="0"/>
            </a:endParaRPr>
          </a:p>
          <a:p>
            <a:r>
              <a:rPr lang="en-GB" sz="1200" dirty="0">
                <a:solidFill>
                  <a:srgbClr val="333333"/>
                </a:solidFill>
                <a:latin typeface="arial" panose="020B0604020202020204" pitchFamily="34" charset="0"/>
              </a:rPr>
              <a:t>A complete version of the tale was found in the </a:t>
            </a:r>
            <a:r>
              <a:rPr lang="en-GB" sz="1200" dirty="0">
                <a:solidFill>
                  <a:srgbClr val="795102"/>
                </a:solidFill>
                <a:latin typeface="arial" panose="020B0604020202020204" pitchFamily="34" charset="0"/>
                <a:hlinkClick r:id="rId2"/>
              </a:rPr>
              <a:t>Red Book of </a:t>
            </a:r>
            <a:r>
              <a:rPr lang="en-GB" sz="1200" dirty="0" err="1">
                <a:solidFill>
                  <a:srgbClr val="795102"/>
                </a:solidFill>
                <a:latin typeface="arial" panose="020B0604020202020204" pitchFamily="34" charset="0"/>
                <a:hlinkClick r:id="rId2"/>
              </a:rPr>
              <a:t>Hergest</a:t>
            </a:r>
            <a:r>
              <a:rPr lang="en-GB" sz="1200" dirty="0">
                <a:solidFill>
                  <a:srgbClr val="333333"/>
                </a:solidFill>
                <a:latin typeface="arial" panose="020B0604020202020204" pitchFamily="34" charset="0"/>
              </a:rPr>
              <a:t> and a fragmented one in the </a:t>
            </a:r>
            <a:r>
              <a:rPr lang="en-GB" sz="1200" dirty="0">
                <a:solidFill>
                  <a:srgbClr val="795102"/>
                </a:solidFill>
                <a:latin typeface="arial" panose="020B0604020202020204" pitchFamily="34" charset="0"/>
                <a:hlinkClick r:id="rId3"/>
              </a:rPr>
              <a:t>White Book of </a:t>
            </a:r>
            <a:r>
              <a:rPr lang="en-GB" sz="1200" dirty="0" err="1">
                <a:solidFill>
                  <a:srgbClr val="795102"/>
                </a:solidFill>
                <a:latin typeface="arial" panose="020B0604020202020204" pitchFamily="34" charset="0"/>
                <a:hlinkClick r:id="rId3"/>
              </a:rPr>
              <a:t>Rhydderch</a:t>
            </a:r>
            <a:r>
              <a:rPr lang="en-GB" sz="1200" dirty="0">
                <a:solidFill>
                  <a:srgbClr val="333333"/>
                </a:solidFill>
                <a:latin typeface="arial" panose="020B0604020202020204" pitchFamily="34" charset="0"/>
              </a:rPr>
              <a:t>.</a:t>
            </a:r>
          </a:p>
          <a:p>
            <a:r>
              <a:rPr lang="en-GB" sz="1200" dirty="0">
                <a:solidFill>
                  <a:srgbClr val="333333"/>
                </a:solidFill>
                <a:latin typeface="arial" panose="020B0604020202020204" pitchFamily="34" charset="0"/>
              </a:rPr>
              <a:t>The tale was popularised by Lady Charlotte Guest in her translation of the </a:t>
            </a:r>
            <a:r>
              <a:rPr lang="en-GB" sz="1200" dirty="0" err="1">
                <a:solidFill>
                  <a:srgbClr val="333333"/>
                </a:solidFill>
                <a:latin typeface="arial" panose="020B0604020202020204" pitchFamily="34" charset="0"/>
              </a:rPr>
              <a:t>Mabinogion</a:t>
            </a:r>
            <a:r>
              <a:rPr lang="en-GB" sz="1200" dirty="0">
                <a:solidFill>
                  <a:srgbClr val="333333"/>
                </a:solidFill>
                <a:latin typeface="arial" panose="020B0604020202020204" pitchFamily="34" charset="0"/>
              </a:rPr>
              <a:t>.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and Olwen is believed to be the earliest Arthurian romance, and is one of Wales' earliest existing prose texts.</a:t>
            </a:r>
          </a:p>
          <a:p>
            <a:r>
              <a:rPr lang="en-GB" sz="1200" dirty="0">
                <a:solidFill>
                  <a:srgbClr val="333333"/>
                </a:solidFill>
                <a:latin typeface="arial" panose="020B0604020202020204" pitchFamily="34" charset="0"/>
              </a:rPr>
              <a:t>The tale has a simple plot but an often complex cast of characters. It begins with </a:t>
            </a:r>
            <a:r>
              <a:rPr lang="en-GB" sz="1200" dirty="0" err="1">
                <a:solidFill>
                  <a:srgbClr val="333333"/>
                </a:solidFill>
                <a:latin typeface="arial" panose="020B0604020202020204" pitchFamily="34" charset="0"/>
              </a:rPr>
              <a:t>Cylidd</a:t>
            </a:r>
            <a:r>
              <a:rPr lang="en-GB" sz="1200" dirty="0">
                <a:solidFill>
                  <a:srgbClr val="333333"/>
                </a:solidFill>
                <a:latin typeface="arial" panose="020B0604020202020204" pitchFamily="34" charset="0"/>
              </a:rPr>
              <a:t> </a:t>
            </a:r>
            <a:r>
              <a:rPr lang="en-GB" sz="1200" dirty="0" err="1">
                <a:solidFill>
                  <a:srgbClr val="333333"/>
                </a:solidFill>
                <a:latin typeface="arial" panose="020B0604020202020204" pitchFamily="34" charset="0"/>
              </a:rPr>
              <a:t>Wledig</a:t>
            </a:r>
            <a:r>
              <a:rPr lang="en-GB" sz="1200" dirty="0">
                <a:solidFill>
                  <a:srgbClr val="333333"/>
                </a:solidFill>
                <a:latin typeface="arial" panose="020B0604020202020204" pitchFamily="34" charset="0"/>
              </a:rPr>
              <a:t> (King </a:t>
            </a:r>
            <a:r>
              <a:rPr lang="en-GB" sz="1200" dirty="0" err="1">
                <a:solidFill>
                  <a:srgbClr val="333333"/>
                </a:solidFill>
                <a:latin typeface="arial" panose="020B0604020202020204" pitchFamily="34" charset="0"/>
              </a:rPr>
              <a:t>Kilydd</a:t>
            </a:r>
            <a:r>
              <a:rPr lang="en-GB" sz="1200" dirty="0">
                <a:solidFill>
                  <a:srgbClr val="333333"/>
                </a:solidFill>
                <a:latin typeface="arial" panose="020B0604020202020204" pitchFamily="34" charset="0"/>
              </a:rPr>
              <a:t>), son of </a:t>
            </a:r>
            <a:r>
              <a:rPr lang="en-GB" sz="1200" dirty="0" err="1">
                <a:solidFill>
                  <a:srgbClr val="333333"/>
                </a:solidFill>
                <a:latin typeface="arial" panose="020B0604020202020204" pitchFamily="34" charset="0"/>
              </a:rPr>
              <a:t>Celyddon</a:t>
            </a:r>
            <a:r>
              <a:rPr lang="en-GB" sz="1200" dirty="0">
                <a:solidFill>
                  <a:srgbClr val="333333"/>
                </a:solidFill>
                <a:latin typeface="arial" panose="020B0604020202020204" pitchFamily="34" charset="0"/>
              </a:rPr>
              <a:t>, who marries </a:t>
            </a:r>
            <a:r>
              <a:rPr lang="en-GB" sz="1200" dirty="0" err="1">
                <a:solidFill>
                  <a:srgbClr val="333333"/>
                </a:solidFill>
                <a:latin typeface="arial" panose="020B0604020202020204" pitchFamily="34" charset="0"/>
              </a:rPr>
              <a:t>Goleuddydd</a:t>
            </a:r>
            <a:r>
              <a:rPr lang="en-GB" sz="1200" dirty="0">
                <a:solidFill>
                  <a:srgbClr val="333333"/>
                </a:solidFill>
                <a:latin typeface="arial" panose="020B0604020202020204" pitchFamily="34" charset="0"/>
              </a:rPr>
              <a:t>. She becomes pregnant, but loses her sanity before the birth.</a:t>
            </a:r>
          </a:p>
          <a:p>
            <a:r>
              <a:rPr lang="en-GB" sz="1200" dirty="0">
                <a:solidFill>
                  <a:srgbClr val="333333"/>
                </a:solidFill>
                <a:latin typeface="arial" panose="020B0604020202020204" pitchFamily="34" charset="0"/>
              </a:rPr>
              <a:t>Their son,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is born in a pig-run, and is raised in secret by a swineherd until he comes of age.</a:t>
            </a:r>
          </a:p>
          <a:p>
            <a:r>
              <a:rPr lang="en-GB" sz="1200" dirty="0" err="1">
                <a:solidFill>
                  <a:srgbClr val="333333"/>
                </a:solidFill>
                <a:latin typeface="arial" panose="020B0604020202020204" pitchFamily="34" charset="0"/>
              </a:rPr>
              <a:t>Goleuddydd</a:t>
            </a:r>
            <a:r>
              <a:rPr lang="en-GB" sz="1200" dirty="0">
                <a:solidFill>
                  <a:srgbClr val="333333"/>
                </a:solidFill>
                <a:latin typeface="arial" panose="020B0604020202020204" pitchFamily="34" charset="0"/>
              </a:rPr>
              <a:t> dies soon after </a:t>
            </a:r>
            <a:r>
              <a:rPr lang="en-GB" sz="1200" dirty="0" err="1">
                <a:solidFill>
                  <a:srgbClr val="333333"/>
                </a:solidFill>
                <a:latin typeface="arial" panose="020B0604020202020204" pitchFamily="34" charset="0"/>
              </a:rPr>
              <a:t>Culhwch's</a:t>
            </a:r>
            <a:r>
              <a:rPr lang="en-GB" sz="1200" dirty="0">
                <a:solidFill>
                  <a:srgbClr val="333333"/>
                </a:solidFill>
                <a:latin typeface="arial" panose="020B0604020202020204" pitchFamily="34" charset="0"/>
              </a:rPr>
              <a:t> birth. When looking for another wife, </a:t>
            </a:r>
            <a:r>
              <a:rPr lang="en-GB" sz="1200" dirty="0" err="1">
                <a:solidFill>
                  <a:srgbClr val="333333"/>
                </a:solidFill>
                <a:latin typeface="arial" panose="020B0604020202020204" pitchFamily="34" charset="0"/>
              </a:rPr>
              <a:t>Cilydd</a:t>
            </a:r>
            <a:r>
              <a:rPr lang="en-GB" sz="1200" dirty="0">
                <a:solidFill>
                  <a:srgbClr val="333333"/>
                </a:solidFill>
                <a:latin typeface="arial" panose="020B0604020202020204" pitchFamily="34" charset="0"/>
              </a:rPr>
              <a:t> kills King </a:t>
            </a:r>
            <a:r>
              <a:rPr lang="en-GB" sz="1200" dirty="0" err="1">
                <a:solidFill>
                  <a:srgbClr val="333333"/>
                </a:solidFill>
                <a:latin typeface="arial" panose="020B0604020202020204" pitchFamily="34" charset="0"/>
              </a:rPr>
              <a:t>Doged</a:t>
            </a:r>
            <a:r>
              <a:rPr lang="en-GB" sz="1200" dirty="0">
                <a:solidFill>
                  <a:srgbClr val="333333"/>
                </a:solidFill>
                <a:latin typeface="arial" panose="020B0604020202020204" pitchFamily="34" charset="0"/>
              </a:rPr>
              <a:t>, taking his widow, daughter and land as his own.</a:t>
            </a:r>
          </a:p>
          <a:p>
            <a:r>
              <a:rPr lang="en-GB" sz="1200" dirty="0" err="1">
                <a:solidFill>
                  <a:srgbClr val="333333"/>
                </a:solidFill>
                <a:latin typeface="arial" panose="020B0604020202020204" pitchFamily="34" charset="0"/>
              </a:rPr>
              <a:t>Cilydd's</a:t>
            </a:r>
            <a:r>
              <a:rPr lang="en-GB" sz="1200" dirty="0">
                <a:solidFill>
                  <a:srgbClr val="333333"/>
                </a:solidFill>
                <a:latin typeface="arial" panose="020B0604020202020204" pitchFamily="34" charset="0"/>
              </a:rPr>
              <a:t> new queen is unhappy that he doesn't have a direct heir, but calls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to court when she learns of his existence. She suggests that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should marry her daughter, guaranteeing succession.</a:t>
            </a:r>
          </a:p>
          <a:p>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refuses, offending the queen. Enraged, she puts a curse on him for foiling her plans: he will marry no-one but the beautiful Olwen, daughter of </a:t>
            </a:r>
            <a:r>
              <a:rPr lang="en-GB" sz="1200" dirty="0" err="1">
                <a:solidFill>
                  <a:srgbClr val="333333"/>
                </a:solidFill>
                <a:latin typeface="arial" panose="020B0604020202020204" pitchFamily="34" charset="0"/>
              </a:rPr>
              <a:t>Ysbaddaden</a:t>
            </a:r>
            <a:r>
              <a:rPr lang="en-GB" sz="1200" dirty="0">
                <a:solidFill>
                  <a:srgbClr val="333333"/>
                </a:solidFill>
                <a:latin typeface="arial" panose="020B0604020202020204" pitchFamily="34" charset="0"/>
              </a:rPr>
              <a:t> </a:t>
            </a:r>
            <a:r>
              <a:rPr lang="en-GB" sz="1200" dirty="0" err="1">
                <a:solidFill>
                  <a:srgbClr val="333333"/>
                </a:solidFill>
                <a:latin typeface="arial" panose="020B0604020202020204" pitchFamily="34" charset="0"/>
              </a:rPr>
              <a:t>Pencawr</a:t>
            </a:r>
            <a:r>
              <a:rPr lang="en-GB" sz="1200" dirty="0">
                <a:solidFill>
                  <a:srgbClr val="333333"/>
                </a:solidFill>
                <a:latin typeface="arial" panose="020B0604020202020204" pitchFamily="34" charset="0"/>
              </a:rPr>
              <a:t>, king of giants.</a:t>
            </a:r>
          </a:p>
          <a:p>
            <a:r>
              <a:rPr lang="en-GB" sz="1200" dirty="0">
                <a:solidFill>
                  <a:srgbClr val="333333"/>
                </a:solidFill>
                <a:latin typeface="arial" panose="020B0604020202020204" pitchFamily="34" charset="0"/>
              </a:rPr>
              <a:t>Although yet to see her,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becomes infatuated with Olwen, but his father warns that he will never find her without the help of his famous cousin </a:t>
            </a:r>
            <a:r>
              <a:rPr lang="en-GB" sz="1200" dirty="0">
                <a:solidFill>
                  <a:srgbClr val="795102"/>
                </a:solidFill>
                <a:latin typeface="arial" panose="020B0604020202020204" pitchFamily="34" charset="0"/>
                <a:hlinkClick r:id="rId4"/>
              </a:rPr>
              <a:t>King Arthur</a:t>
            </a:r>
            <a:r>
              <a:rPr lang="en-GB" sz="1200" dirty="0">
                <a:solidFill>
                  <a:srgbClr val="333333"/>
                </a:solidFill>
                <a:latin typeface="arial" panose="020B0604020202020204" pitchFamily="34" charset="0"/>
              </a:rPr>
              <a:t>.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sets off to Arthur's court in </a:t>
            </a:r>
            <a:r>
              <a:rPr lang="en-GB" sz="1200" dirty="0" err="1">
                <a:solidFill>
                  <a:srgbClr val="333333"/>
                </a:solidFill>
                <a:latin typeface="arial" panose="020B0604020202020204" pitchFamily="34" charset="0"/>
              </a:rPr>
              <a:t>Celliwig</a:t>
            </a:r>
            <a:r>
              <a:rPr lang="en-GB" sz="1200" dirty="0">
                <a:solidFill>
                  <a:srgbClr val="333333"/>
                </a:solidFill>
                <a:latin typeface="arial" panose="020B0604020202020204" pitchFamily="34" charset="0"/>
              </a:rPr>
              <a:t>, Cornwall - one of the first known instances of the court being given a specific location.</a:t>
            </a:r>
          </a:p>
          <a:p>
            <a:r>
              <a:rPr lang="en-GB" sz="1200" dirty="0">
                <a:solidFill>
                  <a:srgbClr val="333333"/>
                </a:solidFill>
                <a:latin typeface="arial" panose="020B0604020202020204" pitchFamily="34" charset="0"/>
              </a:rPr>
              <a:t>Arthur sends scouts to find Olwen. They search for a year but find no sign of her, so </a:t>
            </a:r>
            <a:r>
              <a:rPr lang="en-GB" sz="1200" dirty="0" err="1">
                <a:solidFill>
                  <a:srgbClr val="333333"/>
                </a:solidFill>
                <a:latin typeface="arial" panose="020B0604020202020204" pitchFamily="34" charset="0"/>
              </a:rPr>
              <a:t>Culhwch's</a:t>
            </a:r>
            <a:r>
              <a:rPr lang="en-GB" sz="1200" dirty="0">
                <a:solidFill>
                  <a:srgbClr val="333333"/>
                </a:solidFill>
                <a:latin typeface="arial" panose="020B0604020202020204" pitchFamily="34" charset="0"/>
              </a:rPr>
              <a:t> friend </a:t>
            </a:r>
            <a:r>
              <a:rPr lang="en-GB" sz="1200" dirty="0" err="1">
                <a:solidFill>
                  <a:srgbClr val="333333"/>
                </a:solidFill>
                <a:latin typeface="arial" panose="020B0604020202020204" pitchFamily="34" charset="0"/>
              </a:rPr>
              <a:t>Cei</a:t>
            </a:r>
            <a:r>
              <a:rPr lang="en-GB" sz="1200" dirty="0">
                <a:solidFill>
                  <a:srgbClr val="333333"/>
                </a:solidFill>
                <a:latin typeface="arial" panose="020B0604020202020204" pitchFamily="34" charset="0"/>
              </a:rPr>
              <a:t> (known in later literature as Sir Kay) suggests they go looking for Olwen themselves.</a:t>
            </a:r>
          </a:p>
          <a:p>
            <a:r>
              <a:rPr lang="en-GB" sz="1200" dirty="0">
                <a:solidFill>
                  <a:srgbClr val="333333"/>
                </a:solidFill>
                <a:latin typeface="arial" panose="020B0604020202020204" pitchFamily="34" charset="0"/>
              </a:rPr>
              <a:t>Arthur picks six of his finest men to join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on the search, including </a:t>
            </a:r>
            <a:r>
              <a:rPr lang="en-GB" sz="1200" dirty="0" err="1">
                <a:solidFill>
                  <a:srgbClr val="333333"/>
                </a:solidFill>
                <a:latin typeface="arial" panose="020B0604020202020204" pitchFamily="34" charset="0"/>
              </a:rPr>
              <a:t>Cai</a:t>
            </a:r>
            <a:r>
              <a:rPr lang="en-GB" sz="1200" dirty="0">
                <a:solidFill>
                  <a:srgbClr val="333333"/>
                </a:solidFill>
                <a:latin typeface="arial" panose="020B0604020202020204" pitchFamily="34" charset="0"/>
              </a:rPr>
              <a:t>, Bedwyr (Sir </a:t>
            </a:r>
            <a:r>
              <a:rPr lang="en-GB" sz="1200" dirty="0" err="1">
                <a:solidFill>
                  <a:srgbClr val="333333"/>
                </a:solidFill>
                <a:latin typeface="arial" panose="020B0604020202020204" pitchFamily="34" charset="0"/>
              </a:rPr>
              <a:t>Bedivere</a:t>
            </a:r>
            <a:r>
              <a:rPr lang="en-GB" sz="1200" dirty="0">
                <a:solidFill>
                  <a:srgbClr val="333333"/>
                </a:solidFill>
                <a:latin typeface="arial" panose="020B0604020202020204" pitchFamily="34" charset="0"/>
              </a:rPr>
              <a:t>) and </a:t>
            </a:r>
            <a:r>
              <a:rPr lang="en-GB" sz="1200" dirty="0" err="1">
                <a:solidFill>
                  <a:srgbClr val="333333"/>
                </a:solidFill>
                <a:latin typeface="arial" panose="020B0604020202020204" pitchFamily="34" charset="0"/>
              </a:rPr>
              <a:t>Gwalchmei</a:t>
            </a:r>
            <a:r>
              <a:rPr lang="en-GB" sz="1200" dirty="0">
                <a:solidFill>
                  <a:srgbClr val="333333"/>
                </a:solidFill>
                <a:latin typeface="arial" panose="020B0604020202020204" pitchFamily="34" charset="0"/>
              </a:rPr>
              <a:t> (Sir Gawain, Arthur's nephew).</a:t>
            </a:r>
          </a:p>
          <a:p>
            <a:r>
              <a:rPr lang="en-GB" sz="1200" dirty="0">
                <a:solidFill>
                  <a:srgbClr val="333333"/>
                </a:solidFill>
                <a:latin typeface="arial" panose="020B0604020202020204" pitchFamily="34" charset="0"/>
              </a:rPr>
              <a:t>The group reaches the house of a shepherd, whose wife - the sister of </a:t>
            </a:r>
            <a:r>
              <a:rPr lang="en-GB" sz="1200" dirty="0" err="1">
                <a:solidFill>
                  <a:srgbClr val="333333"/>
                </a:solidFill>
                <a:latin typeface="arial" panose="020B0604020202020204" pitchFamily="34" charset="0"/>
              </a:rPr>
              <a:t>Culhwch's</a:t>
            </a:r>
            <a:r>
              <a:rPr lang="en-GB" sz="1200" dirty="0">
                <a:solidFill>
                  <a:srgbClr val="333333"/>
                </a:solidFill>
                <a:latin typeface="arial" panose="020B0604020202020204" pitchFamily="34" charset="0"/>
              </a:rPr>
              <a:t> mother - tries to discourage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from searching for Olwen. She explains that all men who look for her are never seen again.</a:t>
            </a:r>
          </a:p>
          <a:p>
            <a:r>
              <a:rPr lang="en-GB" sz="1200" dirty="0">
                <a:solidFill>
                  <a:srgbClr val="333333"/>
                </a:solidFill>
                <a:latin typeface="arial" panose="020B0604020202020204" pitchFamily="34" charset="0"/>
              </a:rPr>
              <a:t>Unable to dissuade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the shepherd's wife tells him that every Saturday Olwen comes to their house to wash her hair.</a:t>
            </a:r>
          </a:p>
          <a:p>
            <a:r>
              <a:rPr lang="en-GB" sz="1200" dirty="0">
                <a:solidFill>
                  <a:srgbClr val="333333"/>
                </a:solidFill>
                <a:latin typeface="arial" panose="020B0604020202020204" pitchFamily="34" charset="0"/>
              </a:rPr>
              <a:t>When Olwen arrives, white flowers spring up in her footprints wherever she walks - hence her name, meaning 'white track'.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is stunned by her beauty and falls instantly in love.</a:t>
            </a:r>
          </a:p>
          <a:p>
            <a:r>
              <a:rPr lang="en-GB" sz="1200" dirty="0">
                <a:solidFill>
                  <a:srgbClr val="333333"/>
                </a:solidFill>
                <a:latin typeface="arial" panose="020B0604020202020204" pitchFamily="34" charset="0"/>
              </a:rPr>
              <a:t>Although she is receptive to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Olwen explains that </a:t>
            </a:r>
            <a:r>
              <a:rPr lang="en-GB" sz="1200" dirty="0" err="1">
                <a:solidFill>
                  <a:srgbClr val="333333"/>
                </a:solidFill>
                <a:latin typeface="arial" panose="020B0604020202020204" pitchFamily="34" charset="0"/>
              </a:rPr>
              <a:t>Ysbaddaden</a:t>
            </a:r>
            <a:r>
              <a:rPr lang="en-GB" sz="1200" dirty="0">
                <a:solidFill>
                  <a:srgbClr val="333333"/>
                </a:solidFill>
                <a:latin typeface="arial" panose="020B0604020202020204" pitchFamily="34" charset="0"/>
              </a:rPr>
              <a:t> is fated to die whenever his daughter marries, and will only give his consent if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completes a series of immensely difficult tasks.</a:t>
            </a:r>
          </a:p>
          <a:p>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and his men follow Olwen back to the castle to see her father. The following day he gives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a huge list of tasks to do before he can marry Olwen, which include cutting </a:t>
            </a:r>
            <a:r>
              <a:rPr lang="en-GB" sz="1200" dirty="0" err="1">
                <a:solidFill>
                  <a:srgbClr val="333333"/>
                </a:solidFill>
                <a:latin typeface="arial" panose="020B0604020202020204" pitchFamily="34" charset="0"/>
              </a:rPr>
              <a:t>Ysbaddaden's</a:t>
            </a:r>
            <a:r>
              <a:rPr lang="en-GB" sz="1200" dirty="0">
                <a:solidFill>
                  <a:srgbClr val="333333"/>
                </a:solidFill>
                <a:latin typeface="arial" panose="020B0604020202020204" pitchFamily="34" charset="0"/>
              </a:rPr>
              <a:t> hair and shaving his beard.</a:t>
            </a:r>
          </a:p>
          <a:p>
            <a:r>
              <a:rPr lang="en-GB" sz="1200" dirty="0">
                <a:solidFill>
                  <a:srgbClr val="333333"/>
                </a:solidFill>
                <a:latin typeface="arial" panose="020B0604020202020204" pitchFamily="34" charset="0"/>
              </a:rPr>
              <a:t>The first task is to find </a:t>
            </a:r>
            <a:r>
              <a:rPr lang="en-GB" sz="1200" dirty="0" err="1">
                <a:solidFill>
                  <a:srgbClr val="333333"/>
                </a:solidFill>
                <a:latin typeface="arial" panose="020B0604020202020204" pitchFamily="34" charset="0"/>
              </a:rPr>
              <a:t>Wrnach</a:t>
            </a:r>
            <a:r>
              <a:rPr lang="en-GB" sz="1200" dirty="0">
                <a:solidFill>
                  <a:srgbClr val="333333"/>
                </a:solidFill>
                <a:latin typeface="arial" panose="020B0604020202020204" pitchFamily="34" charset="0"/>
              </a:rPr>
              <a:t> the giant, whose sword is needed to kill Twrch </a:t>
            </a:r>
            <a:r>
              <a:rPr lang="en-GB" sz="1200" dirty="0" err="1">
                <a:solidFill>
                  <a:srgbClr val="333333"/>
                </a:solidFill>
                <a:latin typeface="arial" panose="020B0604020202020204" pitchFamily="34" charset="0"/>
              </a:rPr>
              <a:t>Trwyth</a:t>
            </a:r>
            <a:r>
              <a:rPr lang="en-GB" sz="1200" dirty="0">
                <a:solidFill>
                  <a:srgbClr val="333333"/>
                </a:solidFill>
                <a:latin typeface="arial" panose="020B0604020202020204" pitchFamily="34" charset="0"/>
              </a:rPr>
              <a:t>, an Irish king who has been turned into a boar. When they find </a:t>
            </a:r>
            <a:r>
              <a:rPr lang="en-GB" sz="1200" dirty="0" err="1">
                <a:solidFill>
                  <a:srgbClr val="333333"/>
                </a:solidFill>
                <a:latin typeface="arial" panose="020B0604020202020204" pitchFamily="34" charset="0"/>
              </a:rPr>
              <a:t>Wrnach</a:t>
            </a:r>
            <a:r>
              <a:rPr lang="en-GB" sz="1200" dirty="0">
                <a:solidFill>
                  <a:srgbClr val="333333"/>
                </a:solidFill>
                <a:latin typeface="arial" panose="020B0604020202020204" pitchFamily="34" charset="0"/>
              </a:rPr>
              <a:t>, </a:t>
            </a:r>
            <a:r>
              <a:rPr lang="en-GB" sz="1200" dirty="0" err="1">
                <a:solidFill>
                  <a:srgbClr val="333333"/>
                </a:solidFill>
                <a:latin typeface="arial" panose="020B0604020202020204" pitchFamily="34" charset="0"/>
              </a:rPr>
              <a:t>Cei</a:t>
            </a:r>
            <a:r>
              <a:rPr lang="en-GB" sz="1200" dirty="0">
                <a:solidFill>
                  <a:srgbClr val="333333"/>
                </a:solidFill>
                <a:latin typeface="arial" panose="020B0604020202020204" pitchFamily="34" charset="0"/>
              </a:rPr>
              <a:t> persuades him that his sword needs sharpening. As the giant hands over the weapon, </a:t>
            </a:r>
            <a:r>
              <a:rPr lang="en-GB" sz="1200" dirty="0" err="1">
                <a:solidFill>
                  <a:srgbClr val="333333"/>
                </a:solidFill>
                <a:latin typeface="arial" panose="020B0604020202020204" pitchFamily="34" charset="0"/>
              </a:rPr>
              <a:t>Cei</a:t>
            </a:r>
            <a:r>
              <a:rPr lang="en-GB" sz="1200" dirty="0">
                <a:solidFill>
                  <a:srgbClr val="333333"/>
                </a:solidFill>
                <a:latin typeface="arial" panose="020B0604020202020204" pitchFamily="34" charset="0"/>
              </a:rPr>
              <a:t> beheads him.</a:t>
            </a:r>
          </a:p>
          <a:p>
            <a:r>
              <a:rPr lang="en-GB" sz="1200" dirty="0">
                <a:solidFill>
                  <a:srgbClr val="333333"/>
                </a:solidFill>
                <a:latin typeface="arial" panose="020B0604020202020204" pitchFamily="34" charset="0"/>
              </a:rPr>
              <a:t>Next they search for Mabon </a:t>
            </a:r>
            <a:r>
              <a:rPr lang="en-GB" sz="1200" dirty="0" err="1">
                <a:solidFill>
                  <a:srgbClr val="333333"/>
                </a:solidFill>
                <a:latin typeface="arial" panose="020B0604020202020204" pitchFamily="34" charset="0"/>
              </a:rPr>
              <a:t>ap</a:t>
            </a:r>
            <a:r>
              <a:rPr lang="en-GB" sz="1200" dirty="0">
                <a:solidFill>
                  <a:srgbClr val="333333"/>
                </a:solidFill>
                <a:latin typeface="arial" panose="020B0604020202020204" pitchFamily="34" charset="0"/>
              </a:rPr>
              <a:t> </a:t>
            </a:r>
            <a:r>
              <a:rPr lang="en-GB" sz="1200" dirty="0" err="1">
                <a:solidFill>
                  <a:srgbClr val="333333"/>
                </a:solidFill>
                <a:latin typeface="arial" panose="020B0604020202020204" pitchFamily="34" charset="0"/>
              </a:rPr>
              <a:t>Modron</a:t>
            </a:r>
            <a:r>
              <a:rPr lang="en-GB" sz="1200" dirty="0">
                <a:solidFill>
                  <a:srgbClr val="333333"/>
                </a:solidFill>
                <a:latin typeface="arial" panose="020B0604020202020204" pitchFamily="34" charset="0"/>
              </a:rPr>
              <a:t>, who is imprisoned in a watery Gloucester dungeon. Mabon is the only man able to handle </a:t>
            </a:r>
            <a:r>
              <a:rPr lang="en-GB" sz="1200" dirty="0" err="1">
                <a:solidFill>
                  <a:srgbClr val="333333"/>
                </a:solidFill>
                <a:latin typeface="arial" panose="020B0604020202020204" pitchFamily="34" charset="0"/>
              </a:rPr>
              <a:t>Drudwyn</a:t>
            </a:r>
            <a:r>
              <a:rPr lang="en-GB" sz="1200" dirty="0">
                <a:solidFill>
                  <a:srgbClr val="333333"/>
                </a:solidFill>
                <a:latin typeface="arial" panose="020B0604020202020204" pitchFamily="34" charset="0"/>
              </a:rPr>
              <a:t> the hound, who is needed to catch Twrch </a:t>
            </a:r>
            <a:r>
              <a:rPr lang="en-GB" sz="1200" dirty="0" err="1">
                <a:solidFill>
                  <a:srgbClr val="333333"/>
                </a:solidFill>
                <a:latin typeface="arial" panose="020B0604020202020204" pitchFamily="34" charset="0"/>
              </a:rPr>
              <a:t>Trwyth</a:t>
            </a:r>
            <a:r>
              <a:rPr lang="en-GB" sz="1200" dirty="0">
                <a:solidFill>
                  <a:srgbClr val="333333"/>
                </a:solidFill>
                <a:latin typeface="arial" panose="020B0604020202020204" pitchFamily="34" charset="0"/>
              </a:rPr>
              <a:t>. The men enlist the help of Arthur, whose army attacks Gloucester and frees Mabon.</a:t>
            </a:r>
          </a:p>
          <a:p>
            <a:r>
              <a:rPr lang="en-GB" sz="1200" dirty="0">
                <a:solidFill>
                  <a:srgbClr val="333333"/>
                </a:solidFill>
                <a:latin typeface="arial" panose="020B0604020202020204" pitchFamily="34" charset="0"/>
              </a:rPr>
              <a:t>They then hunt down and kill </a:t>
            </a:r>
            <a:r>
              <a:rPr lang="en-GB" sz="1200" dirty="0" err="1">
                <a:solidFill>
                  <a:srgbClr val="333333"/>
                </a:solidFill>
                <a:latin typeface="arial" panose="020B0604020202020204" pitchFamily="34" charset="0"/>
              </a:rPr>
              <a:t>Ysgithyrwyn</a:t>
            </a:r>
            <a:r>
              <a:rPr lang="en-GB" sz="1200" dirty="0">
                <a:solidFill>
                  <a:srgbClr val="333333"/>
                </a:solidFill>
                <a:latin typeface="arial" panose="020B0604020202020204" pitchFamily="34" charset="0"/>
              </a:rPr>
              <a:t>, the wildest boar in the land. The warriors take its tusk, the only thing sharp enough to complete their task. They then follow Twrch </a:t>
            </a:r>
            <a:r>
              <a:rPr lang="en-GB" sz="1200" dirty="0" err="1">
                <a:solidFill>
                  <a:srgbClr val="333333"/>
                </a:solidFill>
                <a:latin typeface="arial" panose="020B0604020202020204" pitchFamily="34" charset="0"/>
              </a:rPr>
              <a:t>Trwyth</a:t>
            </a:r>
            <a:r>
              <a:rPr lang="en-GB" sz="1200" dirty="0">
                <a:solidFill>
                  <a:srgbClr val="333333"/>
                </a:solidFill>
                <a:latin typeface="arial" panose="020B0604020202020204" pitchFamily="34" charset="0"/>
              </a:rPr>
              <a:t> to Ireland, but he escapes to Preseli in North Wales.</a:t>
            </a:r>
          </a:p>
          <a:p>
            <a:r>
              <a:rPr lang="en-GB" sz="1200" dirty="0">
                <a:solidFill>
                  <a:srgbClr val="333333"/>
                </a:solidFill>
                <a:latin typeface="arial" panose="020B0604020202020204" pitchFamily="34" charset="0"/>
              </a:rPr>
              <a:t>After a cross-country chase in which Arthur loses many men, the men trap Twrch </a:t>
            </a:r>
            <a:r>
              <a:rPr lang="en-GB" sz="1200" dirty="0" err="1">
                <a:solidFill>
                  <a:srgbClr val="333333"/>
                </a:solidFill>
                <a:latin typeface="arial" panose="020B0604020202020204" pitchFamily="34" charset="0"/>
              </a:rPr>
              <a:t>Trwyth</a:t>
            </a:r>
            <a:r>
              <a:rPr lang="en-GB" sz="1200" dirty="0">
                <a:solidFill>
                  <a:srgbClr val="333333"/>
                </a:solidFill>
                <a:latin typeface="arial" panose="020B0604020202020204" pitchFamily="34" charset="0"/>
              </a:rPr>
              <a:t> on the banks of the River Severn. They take the shears, comb and razor that lie between his ears, and Twrch is driven into the sea and drowned.</a:t>
            </a:r>
          </a:p>
          <a:p>
            <a:r>
              <a:rPr lang="en-GB" sz="1200" dirty="0">
                <a:solidFill>
                  <a:srgbClr val="333333"/>
                </a:solidFill>
                <a:latin typeface="arial" panose="020B0604020202020204" pitchFamily="34" charset="0"/>
              </a:rPr>
              <a:t>Finally, Arthur himself kills the Black Witch, taking her blood to soften the beard of </a:t>
            </a:r>
            <a:r>
              <a:rPr lang="en-GB" sz="1200" dirty="0" err="1">
                <a:solidFill>
                  <a:srgbClr val="333333"/>
                </a:solidFill>
                <a:latin typeface="arial" panose="020B0604020202020204" pitchFamily="34" charset="0"/>
              </a:rPr>
              <a:t>Ysbaddaden</a:t>
            </a:r>
            <a:r>
              <a:rPr lang="en-GB" sz="1200" dirty="0">
                <a:solidFill>
                  <a:srgbClr val="333333"/>
                </a:solidFill>
                <a:latin typeface="arial" panose="020B0604020202020204" pitchFamily="34" charset="0"/>
              </a:rPr>
              <a:t>.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heads back and cuts </a:t>
            </a:r>
            <a:r>
              <a:rPr lang="en-GB" sz="1200" dirty="0" err="1">
                <a:solidFill>
                  <a:srgbClr val="333333"/>
                </a:solidFill>
                <a:latin typeface="arial" panose="020B0604020202020204" pitchFamily="34" charset="0"/>
              </a:rPr>
              <a:t>Ysbaddaden's</a:t>
            </a:r>
            <a:r>
              <a:rPr lang="en-GB" sz="1200" dirty="0">
                <a:solidFill>
                  <a:srgbClr val="333333"/>
                </a:solidFill>
                <a:latin typeface="arial" panose="020B0604020202020204" pitchFamily="34" charset="0"/>
              </a:rPr>
              <a:t> hair and shaves his beard to the bone</a:t>
            </a:r>
            <a:r>
              <a:rPr lang="en-GB" sz="1200" dirty="0" smtClean="0">
                <a:solidFill>
                  <a:srgbClr val="333333"/>
                </a:solidFill>
                <a:latin typeface="arial" panose="020B0604020202020204" pitchFamily="34" charset="0"/>
              </a:rPr>
              <a:t>. </a:t>
            </a:r>
            <a:r>
              <a:rPr lang="en-GB" sz="1200" dirty="0" err="1" smtClean="0">
                <a:solidFill>
                  <a:srgbClr val="333333"/>
                </a:solidFill>
                <a:latin typeface="arial" panose="020B0604020202020204" pitchFamily="34" charset="0"/>
              </a:rPr>
              <a:t>Ysbaddaden</a:t>
            </a:r>
            <a:r>
              <a:rPr lang="en-GB" sz="1200" dirty="0" smtClean="0">
                <a:solidFill>
                  <a:srgbClr val="333333"/>
                </a:solidFill>
                <a:latin typeface="arial" panose="020B0604020202020204" pitchFamily="34" charset="0"/>
              </a:rPr>
              <a:t> </a:t>
            </a:r>
            <a:r>
              <a:rPr lang="en-GB" sz="1200" dirty="0">
                <a:solidFill>
                  <a:srgbClr val="333333"/>
                </a:solidFill>
                <a:latin typeface="arial" panose="020B0604020202020204" pitchFamily="34" charset="0"/>
              </a:rPr>
              <a:t>dies, allowing </a:t>
            </a:r>
            <a:r>
              <a:rPr lang="en-GB" sz="1200" dirty="0" err="1">
                <a:solidFill>
                  <a:srgbClr val="333333"/>
                </a:solidFill>
                <a:latin typeface="arial" panose="020B0604020202020204" pitchFamily="34" charset="0"/>
              </a:rPr>
              <a:t>Culhwch</a:t>
            </a:r>
            <a:r>
              <a:rPr lang="en-GB" sz="1200" dirty="0">
                <a:solidFill>
                  <a:srgbClr val="333333"/>
                </a:solidFill>
                <a:latin typeface="arial" panose="020B0604020202020204" pitchFamily="34" charset="0"/>
              </a:rPr>
              <a:t> and Olwen to get married.</a:t>
            </a:r>
            <a:endParaRPr lang="en-GB" sz="12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775152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000" y="838200"/>
            <a:ext cx="5816600" cy="646331"/>
          </a:xfrm>
          <a:prstGeom prst="rect">
            <a:avLst/>
          </a:prstGeom>
          <a:noFill/>
        </p:spPr>
        <p:txBody>
          <a:bodyPr wrap="square" rtlCol="0">
            <a:spAutoFit/>
          </a:bodyPr>
          <a:lstStyle/>
          <a:p>
            <a:pPr algn="ctr"/>
            <a:r>
              <a:rPr lang="en-GB" dirty="0" smtClean="0"/>
              <a:t>Summarise what you learn about </a:t>
            </a:r>
            <a:r>
              <a:rPr lang="en-GB" b="1" dirty="0" err="1">
                <a:solidFill>
                  <a:srgbClr val="333333"/>
                </a:solidFill>
                <a:latin typeface="arial" panose="020B0604020202020204" pitchFamily="34" charset="0"/>
              </a:rPr>
              <a:t>Culhwch</a:t>
            </a:r>
            <a:r>
              <a:rPr lang="en-GB" b="1" dirty="0">
                <a:solidFill>
                  <a:srgbClr val="333333"/>
                </a:solidFill>
                <a:latin typeface="arial" panose="020B0604020202020204" pitchFamily="34" charset="0"/>
              </a:rPr>
              <a:t> and </a:t>
            </a:r>
            <a:r>
              <a:rPr lang="en-GB" b="1" dirty="0" smtClean="0">
                <a:solidFill>
                  <a:srgbClr val="333333"/>
                </a:solidFill>
                <a:latin typeface="arial" panose="020B0604020202020204" pitchFamily="34" charset="0"/>
              </a:rPr>
              <a:t>Olwen</a:t>
            </a:r>
            <a:r>
              <a:rPr lang="en-GB" dirty="0" smtClean="0">
                <a:solidFill>
                  <a:srgbClr val="333333"/>
                </a:solidFill>
                <a:latin typeface="arial" panose="020B0604020202020204" pitchFamily="34" charset="0"/>
              </a:rPr>
              <a:t>, in your own words, below.</a:t>
            </a:r>
            <a:endParaRPr lang="en-GB" dirty="0"/>
          </a:p>
        </p:txBody>
      </p:sp>
      <p:pic>
        <p:nvPicPr>
          <p:cNvPr id="4" name="Picture 3"/>
          <p:cNvPicPr>
            <a:picLocks noChangeAspect="1"/>
          </p:cNvPicPr>
          <p:nvPr/>
        </p:nvPicPr>
        <p:blipFill rotWithShape="1">
          <a:blip r:embed="rId2"/>
          <a:srcRect l="27291" t="62099" r="27813" b="10740"/>
          <a:stretch/>
        </p:blipFill>
        <p:spPr>
          <a:xfrm>
            <a:off x="0" y="1701800"/>
            <a:ext cx="6876890" cy="5564777"/>
          </a:xfrm>
          <a:prstGeom prst="rect">
            <a:avLst/>
          </a:prstGeom>
        </p:spPr>
      </p:pic>
    </p:spTree>
    <p:extLst>
      <p:ext uri="{BB962C8B-B14F-4D97-AF65-F5344CB8AC3E}">
        <p14:creationId xmlns:p14="http://schemas.microsoft.com/office/powerpoint/2010/main" val="3450231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8438" t="15886" r="26666" b="8724"/>
          <a:stretch/>
        </p:blipFill>
        <p:spPr>
          <a:xfrm>
            <a:off x="0" y="0"/>
            <a:ext cx="6948479" cy="9334500"/>
          </a:xfrm>
          <a:prstGeom prst="rect">
            <a:avLst/>
          </a:prstGeom>
        </p:spPr>
      </p:pic>
    </p:spTree>
    <p:extLst>
      <p:ext uri="{BB962C8B-B14F-4D97-AF65-F5344CB8AC3E}">
        <p14:creationId xmlns:p14="http://schemas.microsoft.com/office/powerpoint/2010/main" val="318334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186035"/>
            <a:ext cx="5308600" cy="646331"/>
          </a:xfrm>
          <a:prstGeom prst="rect">
            <a:avLst/>
          </a:prstGeom>
        </p:spPr>
        <p:txBody>
          <a:bodyPr wrap="square">
            <a:spAutoFit/>
          </a:bodyPr>
          <a:lstStyle/>
          <a:p>
            <a:pPr>
              <a:spcAft>
                <a:spcPts val="0"/>
              </a:spcAft>
            </a:pPr>
            <a:r>
              <a:rPr lang="en-US" dirty="0">
                <a:latin typeface="Arial" panose="020B0604020202020204" pitchFamily="34" charset="0"/>
                <a:ea typeface="Times New Roman" panose="02020603050405020304" pitchFamily="18" charset="0"/>
              </a:rPr>
              <a:t>Here is the start of the story. Read it carefully.</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43216007"/>
              </p:ext>
            </p:extLst>
          </p:nvPr>
        </p:nvGraphicFramePr>
        <p:xfrm>
          <a:off x="268288" y="717074"/>
          <a:ext cx="6234112" cy="4602480"/>
        </p:xfrm>
        <a:graphic>
          <a:graphicData uri="http://schemas.openxmlformats.org/drawingml/2006/table">
            <a:tbl>
              <a:tblPr>
                <a:tableStyleId>{5C22544A-7EE6-4342-B048-85BDC9FD1C3A}</a:tableStyleId>
              </a:tblPr>
              <a:tblGrid>
                <a:gridCol w="6234112">
                  <a:extLst>
                    <a:ext uri="{9D8B030D-6E8A-4147-A177-3AD203B41FA5}">
                      <a16:colId xmlns:a16="http://schemas.microsoft.com/office/drawing/2014/main" val="2390393981"/>
                    </a:ext>
                  </a:extLst>
                </a:gridCol>
              </a:tblGrid>
              <a:tr h="4362926">
                <a:tc>
                  <a:txBody>
                    <a:bodyPr/>
                    <a:lstStyle/>
                    <a:p>
                      <a:pPr>
                        <a:spcAft>
                          <a:spcPts val="0"/>
                        </a:spcAft>
                      </a:pPr>
                      <a:r>
                        <a:rPr lang="en-US" sz="1600" dirty="0">
                          <a:effectLst/>
                        </a:rPr>
                        <a:t> </a:t>
                      </a:r>
                      <a:endParaRPr lang="en-GB" sz="1600" dirty="0">
                        <a:effectLst/>
                      </a:endParaRPr>
                    </a:p>
                    <a:p>
                      <a:pPr>
                        <a:spcAft>
                          <a:spcPts val="0"/>
                        </a:spcAft>
                      </a:pPr>
                      <a:r>
                        <a:rPr lang="en-US" sz="1600" dirty="0" err="1">
                          <a:effectLst/>
                        </a:rPr>
                        <a:t>Bendigeidfran</a:t>
                      </a:r>
                      <a:r>
                        <a:rPr lang="en-US" sz="1600" dirty="0">
                          <a:effectLst/>
                        </a:rPr>
                        <a:t>, </a:t>
                      </a:r>
                      <a:r>
                        <a:rPr lang="en-US" sz="1600" dirty="0" err="1">
                          <a:effectLst/>
                        </a:rPr>
                        <a:t>Branwen’s</a:t>
                      </a:r>
                      <a:r>
                        <a:rPr lang="en-US" sz="1600" dirty="0">
                          <a:effectLst/>
                        </a:rPr>
                        <a:t> brother was the king of Britain, the “island of the mighty”. The king and his sister were loved by everyone, but their evil half-brother, </a:t>
                      </a:r>
                      <a:r>
                        <a:rPr lang="en-US" sz="1600" dirty="0" err="1">
                          <a:effectLst/>
                        </a:rPr>
                        <a:t>Efnisien</a:t>
                      </a:r>
                      <a:r>
                        <a:rPr lang="en-US" sz="1600" dirty="0">
                          <a:effectLst/>
                        </a:rPr>
                        <a:t>, was hated. One afternoon </a:t>
                      </a:r>
                      <a:r>
                        <a:rPr lang="en-US" sz="1600" dirty="0" err="1">
                          <a:effectLst/>
                        </a:rPr>
                        <a:t>Bendigeidfran</a:t>
                      </a:r>
                      <a:r>
                        <a:rPr lang="en-US" sz="1600" dirty="0">
                          <a:effectLst/>
                        </a:rPr>
                        <a:t> was looking out to sea from </a:t>
                      </a:r>
                      <a:r>
                        <a:rPr lang="en-US" sz="1600" dirty="0" err="1">
                          <a:effectLst/>
                        </a:rPr>
                        <a:t>Harlech</a:t>
                      </a:r>
                      <a:r>
                        <a:rPr lang="en-US" sz="1600" dirty="0">
                          <a:effectLst/>
                        </a:rPr>
                        <a:t> castle when he saw 13 ships approaching from the south of Ireland. </a:t>
                      </a:r>
                      <a:r>
                        <a:rPr lang="en-US" sz="1600" dirty="0" err="1">
                          <a:effectLst/>
                        </a:rPr>
                        <a:t>Matholwch</a:t>
                      </a:r>
                      <a:r>
                        <a:rPr lang="en-US" sz="1600" dirty="0">
                          <a:effectLst/>
                        </a:rPr>
                        <a:t>, king of Ireland, had come to ask for </a:t>
                      </a:r>
                      <a:r>
                        <a:rPr lang="en-US" sz="1600" dirty="0" err="1">
                          <a:effectLst/>
                        </a:rPr>
                        <a:t>Branwen’s</a:t>
                      </a:r>
                      <a:r>
                        <a:rPr lang="en-US" sz="1600" dirty="0">
                          <a:effectLst/>
                        </a:rPr>
                        <a:t> hand in marriage.</a:t>
                      </a:r>
                      <a:endParaRPr lang="en-GB" sz="1600" dirty="0">
                        <a:effectLst/>
                      </a:endParaRPr>
                    </a:p>
                    <a:p>
                      <a:pPr>
                        <a:spcAft>
                          <a:spcPts val="0"/>
                        </a:spcAft>
                      </a:pPr>
                      <a:r>
                        <a:rPr lang="en-US" sz="1600" dirty="0">
                          <a:effectLst/>
                        </a:rPr>
                        <a:t> </a:t>
                      </a:r>
                      <a:endParaRPr lang="en-GB" sz="1600" dirty="0">
                        <a:effectLst/>
                      </a:endParaRPr>
                    </a:p>
                    <a:p>
                      <a:pPr>
                        <a:spcAft>
                          <a:spcPts val="0"/>
                        </a:spcAft>
                      </a:pPr>
                      <a:r>
                        <a:rPr lang="en-US" sz="1600" dirty="0" err="1">
                          <a:effectLst/>
                        </a:rPr>
                        <a:t>Bendigeidfran</a:t>
                      </a:r>
                      <a:r>
                        <a:rPr lang="en-US" sz="1600" dirty="0">
                          <a:effectLst/>
                        </a:rPr>
                        <a:t> agreed to the marriage as this would unite Britain and Ireland. </a:t>
                      </a:r>
                      <a:r>
                        <a:rPr lang="en-US" sz="1600" dirty="0" err="1">
                          <a:effectLst/>
                        </a:rPr>
                        <a:t>Efnisien</a:t>
                      </a:r>
                      <a:r>
                        <a:rPr lang="en-US" sz="1600" dirty="0">
                          <a:effectLst/>
                        </a:rPr>
                        <a:t>, their half-brother, was very angry as nobody had asked his consent. He went to the stables and killed the horses of </a:t>
                      </a:r>
                      <a:r>
                        <a:rPr lang="en-US" sz="1600" dirty="0" err="1">
                          <a:effectLst/>
                        </a:rPr>
                        <a:t>Matholwch</a:t>
                      </a:r>
                      <a:r>
                        <a:rPr lang="en-US" sz="1600" dirty="0">
                          <a:effectLst/>
                        </a:rPr>
                        <a:t>, the Irish king.</a:t>
                      </a:r>
                      <a:endParaRPr lang="en-GB" sz="1600" dirty="0">
                        <a:effectLst/>
                      </a:endParaRPr>
                    </a:p>
                    <a:p>
                      <a:pPr>
                        <a:spcAft>
                          <a:spcPts val="0"/>
                        </a:spcAft>
                      </a:pPr>
                      <a:r>
                        <a:rPr lang="en-US" sz="1600" dirty="0">
                          <a:effectLst/>
                        </a:rPr>
                        <a:t> </a:t>
                      </a:r>
                      <a:endParaRPr lang="en-GB" sz="1600" dirty="0">
                        <a:effectLst/>
                      </a:endParaRPr>
                    </a:p>
                    <a:p>
                      <a:pPr>
                        <a:spcAft>
                          <a:spcPts val="0"/>
                        </a:spcAft>
                      </a:pPr>
                      <a:r>
                        <a:rPr lang="en-US" sz="1600" dirty="0" err="1">
                          <a:effectLst/>
                        </a:rPr>
                        <a:t>Matholwch</a:t>
                      </a:r>
                      <a:r>
                        <a:rPr lang="en-US" sz="1600" dirty="0">
                          <a:effectLst/>
                        </a:rPr>
                        <a:t> was angered at this terrible loss and threatened to cancel the marriage.  </a:t>
                      </a:r>
                      <a:r>
                        <a:rPr lang="en-US" sz="1600" dirty="0" err="1">
                          <a:effectLst/>
                        </a:rPr>
                        <a:t>Bendigeidfran</a:t>
                      </a:r>
                      <a:r>
                        <a:rPr lang="en-US" sz="1600" dirty="0">
                          <a:effectLst/>
                        </a:rPr>
                        <a:t>, as well as being a great king, was also a great magician. He therefore cast a spell and gave the Irish king a cauldron which had magical powers. If a person died, the person could be put in the cauldron and would immediately live again.</a:t>
                      </a:r>
                      <a:endParaRPr lang="en-GB" sz="1600" dirty="0">
                        <a:effectLst/>
                      </a:endParaRPr>
                    </a:p>
                    <a:p>
                      <a:pPr>
                        <a:spcAft>
                          <a:spcPts val="0"/>
                        </a:spcAft>
                      </a:pPr>
                      <a:r>
                        <a:rPr lang="en-US" sz="1400" dirty="0">
                          <a:effectLst/>
                        </a:rPr>
                        <a:t> </a:t>
                      </a:r>
                      <a:endParaRPr lang="en-GB" sz="1400" dirty="0">
                        <a:effectLst/>
                        <a:latin typeface="Times New Roman" panose="02020603050405020304" pitchFamily="18" charset="0"/>
                        <a:ea typeface="Times New Roman" panose="02020603050405020304" pitchFamily="18" charset="0"/>
                      </a:endParaRPr>
                    </a:p>
                  </a:txBody>
                  <a:tcPr marL="60980" marR="60980" marT="0" marB="0"/>
                </a:tc>
                <a:extLst>
                  <a:ext uri="{0D108BD9-81ED-4DB2-BD59-A6C34878D82A}">
                    <a16:rowId xmlns:a16="http://schemas.microsoft.com/office/drawing/2014/main" val="2870361844"/>
                  </a:ext>
                </a:extLst>
              </a:tr>
            </a:tbl>
          </a:graphicData>
        </a:graphic>
      </p:graphicFrame>
      <p:sp>
        <p:nvSpPr>
          <p:cNvPr id="4" name="Rectangle 3"/>
          <p:cNvSpPr/>
          <p:nvPr/>
        </p:nvSpPr>
        <p:spPr>
          <a:xfrm>
            <a:off x="268288" y="5510054"/>
            <a:ext cx="6234112" cy="4185761"/>
          </a:xfrm>
          <a:prstGeom prst="rect">
            <a:avLst/>
          </a:prstGeom>
        </p:spPr>
        <p:txBody>
          <a:bodyPr wrap="square">
            <a:spAutoFit/>
          </a:bodyPr>
          <a:lstStyle/>
          <a:p>
            <a:pPr>
              <a:spcAft>
                <a:spcPts val="0"/>
              </a:spcAft>
            </a:pPr>
            <a:r>
              <a:rPr lang="en-US" sz="1400" dirty="0">
                <a:latin typeface="Arial" panose="020B0604020202020204" pitchFamily="34" charset="0"/>
                <a:ea typeface="Times New Roman" panose="02020603050405020304" pitchFamily="18" charset="0"/>
              </a:rPr>
              <a:t>Answer these questions:</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1. Who was </a:t>
            </a:r>
            <a:r>
              <a:rPr lang="en-US" sz="1400" dirty="0" err="1">
                <a:latin typeface="Arial" panose="020B0604020202020204" pitchFamily="34" charset="0"/>
                <a:ea typeface="Times New Roman" panose="02020603050405020304" pitchFamily="18" charset="0"/>
              </a:rPr>
              <a:t>Bendigeidfran</a:t>
            </a:r>
            <a:r>
              <a:rPr lang="en-US" sz="1400" dirty="0">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2. What was the name of the king of Ireland?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3. Where was </a:t>
            </a:r>
            <a:r>
              <a:rPr lang="en-US" sz="1400" dirty="0" err="1">
                <a:latin typeface="Arial" panose="020B0604020202020204" pitchFamily="34" charset="0"/>
                <a:ea typeface="Times New Roman" panose="02020603050405020304" pitchFamily="18" charset="0"/>
              </a:rPr>
              <a:t>Bendigeidfran</a:t>
            </a:r>
            <a:r>
              <a:rPr lang="en-US" sz="1400" dirty="0">
                <a:latin typeface="Arial" panose="020B0604020202020204" pitchFamily="34" charset="0"/>
                <a:ea typeface="Times New Roman" panose="02020603050405020304" pitchFamily="18" charset="0"/>
              </a:rPr>
              <a:t> when he saw the ships arriving?</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4. Was </a:t>
            </a:r>
            <a:r>
              <a:rPr lang="en-US" sz="1400" dirty="0" err="1">
                <a:latin typeface="Arial" panose="020B0604020202020204" pitchFamily="34" charset="0"/>
                <a:ea typeface="Times New Roman" panose="02020603050405020304" pitchFamily="18" charset="0"/>
              </a:rPr>
              <a:t>Branwen</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Bendigeidfran’s</a:t>
            </a:r>
            <a:r>
              <a:rPr lang="en-US" sz="1400" dirty="0">
                <a:latin typeface="Arial" panose="020B0604020202020204" pitchFamily="34" charset="0"/>
                <a:ea typeface="Times New Roman" panose="02020603050405020304" pitchFamily="18" charset="0"/>
              </a:rPr>
              <a:t> wife?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 </a:t>
            </a:r>
            <a:endParaRPr lang="en-US" sz="1400" dirty="0" smtClean="0">
              <a:latin typeface="Arial" panose="020B0604020202020204" pitchFamily="34" charset="0"/>
              <a:ea typeface="Times New Roman" panose="02020603050405020304" pitchFamily="18" charset="0"/>
            </a:endParaRPr>
          </a:p>
          <a:p>
            <a:pPr>
              <a:spcAft>
                <a:spcPts val="0"/>
              </a:spcAft>
            </a:pPr>
            <a:r>
              <a:rPr lang="en-US" sz="1400" dirty="0" smtClean="0">
                <a:latin typeface="Arial" panose="020B0604020202020204" pitchFamily="34" charset="0"/>
                <a:ea typeface="Times New Roman" panose="02020603050405020304" pitchFamily="18" charset="0"/>
              </a:rPr>
              <a:t>5. </a:t>
            </a:r>
            <a:r>
              <a:rPr lang="en-US" sz="1400" dirty="0">
                <a:latin typeface="Arial" panose="020B0604020202020204" pitchFamily="34" charset="0"/>
                <a:ea typeface="Times New Roman" panose="02020603050405020304" pitchFamily="18" charset="0"/>
              </a:rPr>
              <a:t>Where did the ships come from?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6. What was special about the cauldron?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smtClean="0">
                <a:latin typeface="Arial" panose="020B0604020202020204" pitchFamily="34" charset="0"/>
                <a:ea typeface="Times New Roman" panose="02020603050405020304" pitchFamily="18" charset="0"/>
              </a:rPr>
              <a:t>7</a:t>
            </a:r>
            <a:r>
              <a:rPr lang="en-US" sz="1400" dirty="0">
                <a:latin typeface="Arial" panose="020B0604020202020204" pitchFamily="34" charset="0"/>
                <a:ea typeface="Times New Roman" panose="02020603050405020304" pitchFamily="18" charset="0"/>
              </a:rPr>
              <a:t>. Who killed the horses?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8. Was </a:t>
            </a:r>
            <a:r>
              <a:rPr lang="en-US" sz="1400" dirty="0" err="1">
                <a:latin typeface="Arial" panose="020B0604020202020204" pitchFamily="34" charset="0"/>
                <a:ea typeface="Times New Roman" panose="02020603050405020304" pitchFamily="18" charset="0"/>
              </a:rPr>
              <a:t>Efnisien</a:t>
            </a:r>
            <a:r>
              <a:rPr lang="en-US" sz="1400" dirty="0">
                <a:latin typeface="Arial" panose="020B0604020202020204" pitchFamily="34" charset="0"/>
                <a:ea typeface="Times New Roman" panose="02020603050405020304" pitchFamily="18" charset="0"/>
              </a:rPr>
              <a:t> a magician?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dirty="0">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a:spcAft>
                <a:spcPts val="0"/>
              </a:spcAft>
            </a:pPr>
            <a:endParaRPr lang="en-GB"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0503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37071"/>
            <a:ext cx="6578600" cy="39857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US" sz="1100" dirty="0">
                <a:latin typeface="Arial" panose="020B0604020202020204" pitchFamily="34" charset="0"/>
              </a:rPr>
              <a:t>Here is the full text from the original translation</a:t>
            </a:r>
            <a:endParaRPr lang="en-GB" sz="1100" b="1" dirty="0">
              <a:latin typeface="Arial" panose="020B0604020202020204" pitchFamily="34" charset="0"/>
            </a:endParaRPr>
          </a:p>
          <a:p>
            <a:pPr>
              <a:spcAft>
                <a:spcPts val="0"/>
              </a:spcAft>
            </a:pPr>
            <a:r>
              <a:rPr lang="en-US" sz="1100" b="1" dirty="0">
                <a:latin typeface="Arial" panose="020B0604020202020204" pitchFamily="34"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a:spcAft>
                <a:spcPts val="0"/>
              </a:spcAft>
            </a:pPr>
            <a:r>
              <a:rPr lang="en-US" sz="1100" dirty="0" err="1">
                <a:latin typeface="Arial" panose="020B0604020202020204" pitchFamily="34" charset="0"/>
                <a:ea typeface="Times New Roman" panose="02020603050405020304" pitchFamily="18" charset="0"/>
              </a:rPr>
              <a:t>Bendigeidfran</a:t>
            </a:r>
            <a:r>
              <a:rPr lang="en-US" sz="1100" dirty="0">
                <a:latin typeface="Arial" panose="020B0604020202020204" pitchFamily="34" charset="0"/>
                <a:ea typeface="Times New Roman" panose="02020603050405020304" pitchFamily="18" charset="0"/>
              </a:rPr>
              <a:t>, the son of </a:t>
            </a:r>
            <a:r>
              <a:rPr lang="en-US" sz="1100" dirty="0" err="1">
                <a:latin typeface="Arial" panose="020B0604020202020204" pitchFamily="34" charset="0"/>
                <a:ea typeface="Times New Roman" panose="02020603050405020304" pitchFamily="18" charset="0"/>
              </a:rPr>
              <a:t>Llyr</a:t>
            </a:r>
            <a:r>
              <a:rPr lang="en-US" sz="1100" dirty="0">
                <a:latin typeface="Arial" panose="020B0604020202020204" pitchFamily="34" charset="0"/>
                <a:ea typeface="Times New Roman" panose="02020603050405020304" pitchFamily="18" charset="0"/>
              </a:rPr>
              <a:t>, was the crowned king of this island, and he was exalted from the crown of London. And one afternoon he was at </a:t>
            </a:r>
            <a:r>
              <a:rPr lang="en-US" sz="1100" dirty="0" err="1">
                <a:latin typeface="Arial" panose="020B0604020202020204" pitchFamily="34" charset="0"/>
                <a:ea typeface="Times New Roman" panose="02020603050405020304" pitchFamily="18" charset="0"/>
              </a:rPr>
              <a:t>Harlech</a:t>
            </a:r>
            <a:r>
              <a:rPr lang="en-US" sz="1100" dirty="0">
                <a:latin typeface="Arial" panose="020B0604020202020204" pitchFamily="34" charset="0"/>
                <a:ea typeface="Times New Roman" panose="02020603050405020304" pitchFamily="18" charset="0"/>
              </a:rPr>
              <a:t> in </a:t>
            </a:r>
            <a:r>
              <a:rPr lang="en-US" sz="1100" dirty="0" err="1">
                <a:latin typeface="Arial" panose="020B0604020202020204" pitchFamily="34" charset="0"/>
                <a:ea typeface="Times New Roman" panose="02020603050405020304" pitchFamily="18" charset="0"/>
              </a:rPr>
              <a:t>Ardudwy</a:t>
            </a:r>
            <a:r>
              <a:rPr lang="en-US" sz="1100" dirty="0">
                <a:latin typeface="Arial" panose="020B0604020202020204" pitchFamily="34" charset="0"/>
                <a:ea typeface="Times New Roman" panose="02020603050405020304" pitchFamily="18" charset="0"/>
              </a:rPr>
              <a:t>, at his court, and he sat upon the rock of </a:t>
            </a:r>
            <a:r>
              <a:rPr lang="en-US" sz="1100" dirty="0" err="1">
                <a:latin typeface="Arial" panose="020B0604020202020204" pitchFamily="34" charset="0"/>
                <a:ea typeface="Times New Roman" panose="02020603050405020304" pitchFamily="18" charset="0"/>
              </a:rPr>
              <a:t>Harlech</a:t>
            </a:r>
            <a:r>
              <a:rPr lang="en-US" sz="1100" dirty="0">
                <a:latin typeface="Arial" panose="020B0604020202020204" pitchFamily="34" charset="0"/>
                <a:ea typeface="Times New Roman" panose="02020603050405020304" pitchFamily="18" charset="0"/>
              </a:rPr>
              <a:t>, looking over the sea. And with him were his brother </a:t>
            </a:r>
            <a:r>
              <a:rPr lang="en-US" sz="1100" dirty="0" err="1">
                <a:latin typeface="Arial" panose="020B0604020202020204" pitchFamily="34" charset="0"/>
                <a:ea typeface="Times New Roman" panose="02020603050405020304" pitchFamily="18" charset="0"/>
              </a:rPr>
              <a:t>Manawyddan</a:t>
            </a:r>
            <a:r>
              <a:rPr lang="en-US" sz="1100" dirty="0">
                <a:latin typeface="Arial" panose="020B0604020202020204" pitchFamily="34" charset="0"/>
                <a:ea typeface="Times New Roman" panose="02020603050405020304" pitchFamily="18" charset="0"/>
              </a:rPr>
              <a:t>, the son of </a:t>
            </a:r>
            <a:r>
              <a:rPr lang="en-US" sz="1100" dirty="0" err="1">
                <a:latin typeface="Arial" panose="020B0604020202020204" pitchFamily="34" charset="0"/>
                <a:ea typeface="Times New Roman" panose="02020603050405020304" pitchFamily="18" charset="0"/>
              </a:rPr>
              <a:t>Llyr</a:t>
            </a:r>
            <a:r>
              <a:rPr lang="en-US" sz="1100" dirty="0">
                <a:latin typeface="Arial" panose="020B0604020202020204" pitchFamily="34" charset="0"/>
                <a:ea typeface="Times New Roman" panose="02020603050405020304" pitchFamily="18" charset="0"/>
              </a:rPr>
              <a:t>, and his brothers by the mother's side, </a:t>
            </a:r>
            <a:r>
              <a:rPr lang="en-US" sz="1100" dirty="0" err="1">
                <a:latin typeface="Arial" panose="020B0604020202020204" pitchFamily="34" charset="0"/>
                <a:ea typeface="Times New Roman" panose="02020603050405020304" pitchFamily="18" charset="0"/>
              </a:rPr>
              <a:t>Nissyen</a:t>
            </a:r>
            <a:r>
              <a:rPr lang="en-US" sz="1100" dirty="0">
                <a:latin typeface="Arial" panose="020B0604020202020204" pitchFamily="34" charset="0"/>
                <a:ea typeface="Times New Roman" panose="02020603050405020304" pitchFamily="18" charset="0"/>
              </a:rPr>
              <a:t> and </a:t>
            </a:r>
            <a:r>
              <a:rPr lang="en-US" sz="1100" dirty="0" err="1">
                <a:latin typeface="Arial" panose="020B0604020202020204" pitchFamily="34" charset="0"/>
                <a:ea typeface="Times New Roman" panose="02020603050405020304" pitchFamily="18" charset="0"/>
              </a:rPr>
              <a:t>Evnissyen</a:t>
            </a:r>
            <a:r>
              <a:rPr lang="en-US" sz="1100" dirty="0">
                <a:latin typeface="Arial" panose="020B0604020202020204" pitchFamily="34" charset="0"/>
                <a:ea typeface="Times New Roman" panose="02020603050405020304" pitchFamily="18" charset="0"/>
              </a:rPr>
              <a:t>, and many nobles likewise, as was fitting to see around a king. His two brothers by the mother's side were the sons of </a:t>
            </a:r>
            <a:r>
              <a:rPr lang="en-US" sz="1100" dirty="0" err="1">
                <a:latin typeface="Arial" panose="020B0604020202020204" pitchFamily="34" charset="0"/>
                <a:ea typeface="Times New Roman" panose="02020603050405020304" pitchFamily="18" charset="0"/>
              </a:rPr>
              <a:t>Eurosswydd</a:t>
            </a:r>
            <a:r>
              <a:rPr lang="en-US" sz="1100" dirty="0">
                <a:latin typeface="Arial" panose="020B0604020202020204" pitchFamily="34" charset="0"/>
                <a:ea typeface="Times New Roman" panose="02020603050405020304" pitchFamily="18" charset="0"/>
              </a:rPr>
              <a:t>, by his mother, </a:t>
            </a:r>
            <a:r>
              <a:rPr lang="en-US" sz="1100" dirty="0" err="1">
                <a:latin typeface="Arial" panose="020B0604020202020204" pitchFamily="34" charset="0"/>
                <a:ea typeface="Times New Roman" panose="02020603050405020304" pitchFamily="18" charset="0"/>
              </a:rPr>
              <a:t>Penardun</a:t>
            </a:r>
            <a:r>
              <a:rPr lang="en-US" sz="1100" dirty="0">
                <a:latin typeface="Arial" panose="020B0604020202020204" pitchFamily="34" charset="0"/>
                <a:ea typeface="Times New Roman" panose="02020603050405020304" pitchFamily="18" charset="0"/>
              </a:rPr>
              <a:t>, the daughter of </a:t>
            </a:r>
            <a:r>
              <a:rPr lang="en-US" sz="1100" dirty="0" err="1">
                <a:latin typeface="Arial" panose="020B0604020202020204" pitchFamily="34" charset="0"/>
                <a:ea typeface="Times New Roman" panose="02020603050405020304" pitchFamily="18" charset="0"/>
              </a:rPr>
              <a:t>Beli</a:t>
            </a:r>
            <a:r>
              <a:rPr lang="en-US" sz="1100" dirty="0">
                <a:latin typeface="Arial" panose="020B0604020202020204" pitchFamily="34" charset="0"/>
                <a:ea typeface="Times New Roman" panose="02020603050405020304" pitchFamily="18" charset="0"/>
              </a:rPr>
              <a:t> son of </a:t>
            </a:r>
            <a:r>
              <a:rPr lang="en-US" sz="1100" dirty="0" err="1">
                <a:latin typeface="Arial" panose="020B0604020202020204" pitchFamily="34" charset="0"/>
                <a:ea typeface="Times New Roman" panose="02020603050405020304" pitchFamily="18" charset="0"/>
              </a:rPr>
              <a:t>Manogan</a:t>
            </a:r>
            <a:r>
              <a:rPr lang="en-US" sz="1100" dirty="0">
                <a:latin typeface="Arial" panose="020B0604020202020204" pitchFamily="34" charset="0"/>
                <a:ea typeface="Times New Roman" panose="02020603050405020304" pitchFamily="18" charset="0"/>
              </a:rPr>
              <a:t>. And one of these youths was a good youth and of gentle nature, and would make peace between his kindred, and cause his family to be friends when their wrath was at the highest; and this one was </a:t>
            </a:r>
            <a:r>
              <a:rPr lang="en-US" sz="1100" dirty="0" err="1">
                <a:latin typeface="Arial" panose="020B0604020202020204" pitchFamily="34" charset="0"/>
                <a:ea typeface="Times New Roman" panose="02020603050405020304" pitchFamily="18" charset="0"/>
              </a:rPr>
              <a:t>Nissyen</a:t>
            </a:r>
            <a:r>
              <a:rPr lang="en-US" sz="1100" dirty="0">
                <a:latin typeface="Arial" panose="020B0604020202020204" pitchFamily="34" charset="0"/>
                <a:ea typeface="Times New Roman" panose="02020603050405020304" pitchFamily="18" charset="0"/>
              </a:rPr>
              <a:t>; but the other would cause strife between his two brothers when they were most at peace. And as they sat thus, they beheld thirteen ships coming from the south of Ireland, and making towards them, and they came with a swift motion, the wind being behind them, and they neared them rapidly.</a:t>
            </a:r>
            <a:endParaRPr lang="en-GB" sz="1100" dirty="0">
              <a:latin typeface="Times New Roman" panose="02020603050405020304" pitchFamily="18" charset="0"/>
              <a:ea typeface="Times New Roman" panose="02020603050405020304" pitchFamily="18" charset="0"/>
            </a:endParaRPr>
          </a:p>
          <a:p>
            <a:pPr>
              <a:spcAft>
                <a:spcPts val="0"/>
              </a:spcAft>
            </a:pPr>
            <a:r>
              <a:rPr lang="en-US" sz="1100" dirty="0">
                <a:latin typeface="Arial" panose="020B0604020202020204" pitchFamily="34"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a:spcAft>
                <a:spcPts val="0"/>
              </a:spcAft>
            </a:pPr>
            <a:r>
              <a:rPr lang="en-US" sz="1100" dirty="0">
                <a:latin typeface="Arial" panose="020B0604020202020204" pitchFamily="34" charset="0"/>
                <a:ea typeface="Times New Roman" panose="02020603050405020304" pitchFamily="18" charset="0"/>
              </a:rPr>
              <a:t>"I see ships afar," said the king, "coming swiftly towards the land. Command the men of the court that they equip themselves, and go and learn their intent." </a:t>
            </a:r>
            <a:endParaRPr lang="en-GB" sz="1100" dirty="0">
              <a:latin typeface="Times New Roman" panose="02020603050405020304" pitchFamily="18" charset="0"/>
              <a:ea typeface="Times New Roman" panose="02020603050405020304" pitchFamily="18" charset="0"/>
            </a:endParaRPr>
          </a:p>
          <a:p>
            <a:pPr>
              <a:spcAft>
                <a:spcPts val="0"/>
              </a:spcAft>
            </a:pPr>
            <a:r>
              <a:rPr lang="en-US" sz="1100" dirty="0">
                <a:latin typeface="Arial" panose="020B0604020202020204" pitchFamily="34"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a:spcAft>
                <a:spcPts val="0"/>
              </a:spcAft>
            </a:pPr>
            <a:r>
              <a:rPr lang="en-US" sz="1100" dirty="0">
                <a:latin typeface="Arial" panose="020B0604020202020204" pitchFamily="34" charset="0"/>
                <a:ea typeface="Times New Roman" panose="02020603050405020304" pitchFamily="18" charset="0"/>
              </a:rPr>
              <a:t>So the men equipped themselves and went down towards them. And when they saw the ships near, certain were they that they had never seen ships better furnished. Beautiful flags of satin were upon them. And behold one of the ships outstripped the others, and they saw a shield lifted up above the side of the ship, and the point of the shield was upwards, in token of peace. And the men drew near that they might hold converse. Then they put out boats and came towards the land. And they saluted the king. Now the king could hear them from the place where he was, upon the rock above their heads. </a:t>
            </a:r>
            <a:endParaRPr lang="en-GB" sz="1100" dirty="0">
              <a:latin typeface="Times New Roman" panose="02020603050405020304" pitchFamily="18" charset="0"/>
              <a:ea typeface="Times New Roman" panose="02020603050405020304" pitchFamily="18" charset="0"/>
            </a:endParaRPr>
          </a:p>
        </p:txBody>
      </p:sp>
      <p:sp>
        <p:nvSpPr>
          <p:cNvPr id="3" name="Rectangle 2"/>
          <p:cNvSpPr/>
          <p:nvPr/>
        </p:nvSpPr>
        <p:spPr>
          <a:xfrm>
            <a:off x="279400" y="4559380"/>
            <a:ext cx="6578600" cy="4524315"/>
          </a:xfrm>
          <a:prstGeom prst="rect">
            <a:avLst/>
          </a:prstGeom>
        </p:spPr>
        <p:txBody>
          <a:bodyPr wrap="square">
            <a:spAutoFit/>
          </a:bodyPr>
          <a:lstStyle/>
          <a:p>
            <a:pPr>
              <a:spcAft>
                <a:spcPts val="0"/>
              </a:spcAft>
            </a:pPr>
            <a:r>
              <a:rPr lang="en-US"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1. What do the words “they had never seen ships better furnished” mean?</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2. Who was the peacemaker in the court at </a:t>
            </a:r>
            <a:r>
              <a:rPr lang="en-US" dirty="0" err="1">
                <a:latin typeface="Arial" panose="020B0604020202020204" pitchFamily="34" charset="0"/>
                <a:ea typeface="Times New Roman" panose="02020603050405020304" pitchFamily="18" charset="0"/>
              </a:rPr>
              <a:t>Harlech</a:t>
            </a:r>
            <a:r>
              <a:rPr lang="en-US" dirty="0">
                <a:latin typeface="Arial" panose="020B0604020202020204" pitchFamily="34" charset="0"/>
                <a:ea typeface="Times New Roman" panose="02020603050405020304" pitchFamily="18" charset="0"/>
              </a:rPr>
              <a:t>?</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3. Which word describes the rate at which the ships were sailing?</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0475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291" t="19272" r="27813" b="8333"/>
          <a:stretch/>
        </p:blipFill>
        <p:spPr>
          <a:xfrm>
            <a:off x="0" y="342900"/>
            <a:ext cx="6876890" cy="8871348"/>
          </a:xfrm>
          <a:prstGeom prst="rect">
            <a:avLst/>
          </a:prstGeom>
        </p:spPr>
      </p:pic>
    </p:spTree>
    <p:extLst>
      <p:ext uri="{BB962C8B-B14F-4D97-AF65-F5344CB8AC3E}">
        <p14:creationId xmlns:p14="http://schemas.microsoft.com/office/powerpoint/2010/main" val="613482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438" t="23177" r="30729" b="7682"/>
          <a:stretch/>
        </p:blipFill>
        <p:spPr>
          <a:xfrm>
            <a:off x="0" y="0"/>
            <a:ext cx="6986076" cy="9463282"/>
          </a:xfrm>
          <a:prstGeom prst="rect">
            <a:avLst/>
          </a:prstGeom>
        </p:spPr>
      </p:pic>
    </p:spTree>
    <p:extLst>
      <p:ext uri="{BB962C8B-B14F-4D97-AF65-F5344CB8AC3E}">
        <p14:creationId xmlns:p14="http://schemas.microsoft.com/office/powerpoint/2010/main" val="3107661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000" y="490685"/>
            <a:ext cx="6553200" cy="830997"/>
          </a:xfrm>
          <a:prstGeom prst="rect">
            <a:avLst/>
          </a:prstGeom>
        </p:spPr>
        <p:txBody>
          <a:bodyPr wrap="square">
            <a:spAutoFit/>
          </a:bodyPr>
          <a:lstStyle/>
          <a:p>
            <a:r>
              <a:rPr lang="en-GB" sz="1600" b="1" dirty="0">
                <a:solidFill>
                  <a:srgbClr val="6633B4"/>
                </a:solidFill>
                <a:latin typeface="Optima"/>
                <a:hlinkClick r:id="rId2"/>
              </a:rPr>
              <a:t>ANGHARAD</a:t>
            </a:r>
            <a:r>
              <a:rPr lang="en-GB" sz="1600" dirty="0">
                <a:solidFill>
                  <a:srgbClr val="000000"/>
                </a:solidFill>
                <a:latin typeface="Optima"/>
              </a:rPr>
              <a:t> </a:t>
            </a:r>
            <a:r>
              <a:rPr lang="en-GB" sz="1600" dirty="0">
                <a:solidFill>
                  <a:srgbClr val="771111"/>
                </a:solidFill>
                <a:latin typeface="Optima"/>
              </a:rPr>
              <a:t>f</a:t>
            </a:r>
            <a:r>
              <a:rPr lang="en-GB" sz="1600" dirty="0">
                <a:solidFill>
                  <a:srgbClr val="000000"/>
                </a:solidFill>
                <a:latin typeface="Optima"/>
              </a:rPr>
              <a:t> </a:t>
            </a:r>
            <a:r>
              <a:rPr lang="en-GB" sz="1600" dirty="0">
                <a:solidFill>
                  <a:srgbClr val="444488"/>
                </a:solidFill>
                <a:latin typeface="Optima"/>
                <a:hlinkClick r:id="rId3"/>
              </a:rPr>
              <a:t>Welsh</a:t>
            </a:r>
            <a:r>
              <a:rPr lang="en-GB" sz="1600" dirty="0">
                <a:solidFill>
                  <a:srgbClr val="000000"/>
                </a:solidFill>
                <a:latin typeface="Optima"/>
              </a:rPr>
              <a:t>, </a:t>
            </a:r>
            <a:r>
              <a:rPr lang="en-GB" sz="1600" dirty="0">
                <a:solidFill>
                  <a:srgbClr val="444488"/>
                </a:solidFill>
                <a:latin typeface="Optima"/>
                <a:hlinkClick r:id="rId4"/>
              </a:rPr>
              <a:t>Welsh Mythology</a:t>
            </a:r>
            <a:r>
              <a:rPr lang="en-GB" sz="1600" dirty="0"/>
              <a:t/>
            </a:r>
            <a:br>
              <a:rPr lang="en-GB" sz="1600" dirty="0"/>
            </a:br>
            <a:r>
              <a:rPr lang="en-GB" sz="1600" dirty="0">
                <a:solidFill>
                  <a:srgbClr val="000000"/>
                </a:solidFill>
                <a:latin typeface="Optima"/>
              </a:rPr>
              <a:t>Means "more love" in Welsh. In the </a:t>
            </a:r>
            <a:r>
              <a:rPr lang="en-GB" sz="1600" dirty="0" err="1">
                <a:solidFill>
                  <a:srgbClr val="000000"/>
                </a:solidFill>
                <a:latin typeface="Optima"/>
              </a:rPr>
              <a:t>Mabinogion</a:t>
            </a:r>
            <a:r>
              <a:rPr lang="en-GB" sz="1600" dirty="0">
                <a:solidFill>
                  <a:srgbClr val="000000"/>
                </a:solidFill>
                <a:latin typeface="Optima"/>
              </a:rPr>
              <a:t>, a collection of tales from Welsh myth, </a:t>
            </a:r>
            <a:r>
              <a:rPr lang="en-GB" sz="1600" dirty="0" err="1">
                <a:solidFill>
                  <a:srgbClr val="000000"/>
                </a:solidFill>
                <a:latin typeface="Optima"/>
              </a:rPr>
              <a:t>Angharad</a:t>
            </a:r>
            <a:r>
              <a:rPr lang="en-GB" sz="1600" dirty="0">
                <a:solidFill>
                  <a:srgbClr val="000000"/>
                </a:solidFill>
                <a:latin typeface="Optima"/>
              </a:rPr>
              <a:t> Golden-hand is the lover of </a:t>
            </a:r>
            <a:r>
              <a:rPr lang="en-GB" sz="1600" dirty="0" err="1">
                <a:solidFill>
                  <a:srgbClr val="444488"/>
                </a:solidFill>
                <a:latin typeface="Optima"/>
                <a:hlinkClick r:id="rId5"/>
              </a:rPr>
              <a:t>Peredur</a:t>
            </a:r>
            <a:r>
              <a:rPr lang="en-GB" sz="1600" dirty="0">
                <a:solidFill>
                  <a:srgbClr val="000000"/>
                </a:solidFill>
                <a:latin typeface="Optima"/>
              </a:rPr>
              <a:t>.</a:t>
            </a:r>
            <a:endParaRPr lang="en-GB" sz="1600" dirty="0"/>
          </a:p>
        </p:txBody>
      </p:sp>
      <p:sp>
        <p:nvSpPr>
          <p:cNvPr id="4" name="Rectangle 3"/>
          <p:cNvSpPr/>
          <p:nvPr/>
        </p:nvSpPr>
        <p:spPr>
          <a:xfrm>
            <a:off x="127000" y="1458561"/>
            <a:ext cx="5994400" cy="584775"/>
          </a:xfrm>
          <a:prstGeom prst="rect">
            <a:avLst/>
          </a:prstGeom>
        </p:spPr>
        <p:txBody>
          <a:bodyPr wrap="square">
            <a:spAutoFit/>
          </a:bodyPr>
          <a:lstStyle/>
          <a:p>
            <a:r>
              <a:rPr lang="en-GB" sz="1600" b="1" dirty="0" smtClean="0">
                <a:solidFill>
                  <a:srgbClr val="6633B4"/>
                </a:solidFill>
                <a:latin typeface="Optima"/>
                <a:hlinkClick r:id="rId6"/>
              </a:rPr>
              <a:t>BEDWYR</a:t>
            </a:r>
            <a:r>
              <a:rPr lang="en-GB" sz="1600" dirty="0" smtClean="0">
                <a:solidFill>
                  <a:srgbClr val="000000"/>
                </a:solidFill>
                <a:latin typeface="Optima"/>
              </a:rPr>
              <a:t> </a:t>
            </a:r>
            <a:r>
              <a:rPr lang="en-GB" sz="1600" dirty="0" smtClean="0">
                <a:solidFill>
                  <a:srgbClr val="111177"/>
                </a:solidFill>
                <a:latin typeface="Optima"/>
              </a:rPr>
              <a:t>m</a:t>
            </a:r>
            <a:r>
              <a:rPr lang="en-GB" sz="1600" dirty="0" smtClean="0">
                <a:solidFill>
                  <a:srgbClr val="000000"/>
                </a:solidFill>
                <a:latin typeface="Optima"/>
              </a:rPr>
              <a:t> </a:t>
            </a:r>
            <a:r>
              <a:rPr lang="en-GB" sz="1600" dirty="0" smtClean="0">
                <a:solidFill>
                  <a:srgbClr val="444488"/>
                </a:solidFill>
                <a:latin typeface="Optima"/>
                <a:hlinkClick r:id="rId3"/>
              </a:rPr>
              <a:t>Welsh</a:t>
            </a:r>
            <a:r>
              <a:rPr lang="en-GB" sz="1600" dirty="0" smtClean="0">
                <a:solidFill>
                  <a:srgbClr val="000000"/>
                </a:solidFill>
                <a:latin typeface="Optima"/>
              </a:rPr>
              <a:t>, </a:t>
            </a:r>
            <a:r>
              <a:rPr lang="en-GB" sz="1600" dirty="0" smtClean="0">
                <a:solidFill>
                  <a:srgbClr val="444488"/>
                </a:solidFill>
                <a:latin typeface="Optima"/>
                <a:hlinkClick r:id="rId4"/>
              </a:rPr>
              <a:t>Welsh Mythology</a:t>
            </a:r>
            <a:r>
              <a:rPr lang="en-GB" sz="1600" dirty="0" smtClean="0">
                <a:solidFill>
                  <a:srgbClr val="000000"/>
                </a:solidFill>
                <a:latin typeface="Optima"/>
              </a:rPr>
              <a:t>, </a:t>
            </a:r>
            <a:r>
              <a:rPr lang="en-GB" sz="1600" dirty="0" smtClean="0">
                <a:solidFill>
                  <a:srgbClr val="444488"/>
                </a:solidFill>
                <a:latin typeface="Optima"/>
                <a:hlinkClick r:id="rId7"/>
              </a:rPr>
              <a:t>Arthurian Romance</a:t>
            </a:r>
            <a:r>
              <a:rPr lang="en-GB" sz="1600" dirty="0" smtClean="0"/>
              <a:t/>
            </a:r>
            <a:br>
              <a:rPr lang="en-GB" sz="1600" dirty="0" smtClean="0"/>
            </a:br>
            <a:r>
              <a:rPr lang="en-GB" sz="1600" dirty="0" smtClean="0">
                <a:solidFill>
                  <a:srgbClr val="000000"/>
                </a:solidFill>
                <a:latin typeface="Optima"/>
              </a:rPr>
              <a:t>Welsh form of </a:t>
            </a:r>
            <a:r>
              <a:rPr lang="en-GB" sz="1600" b="1" u="sng" dirty="0" smtClean="0">
                <a:solidFill>
                  <a:srgbClr val="222244"/>
                </a:solidFill>
                <a:latin typeface="Optima"/>
                <a:hlinkClick r:id="rId8"/>
              </a:rPr>
              <a:t>BEDIVERE</a:t>
            </a:r>
            <a:r>
              <a:rPr lang="en-GB" sz="1600" dirty="0" smtClean="0">
                <a:solidFill>
                  <a:srgbClr val="000000"/>
                </a:solidFill>
                <a:latin typeface="Optima"/>
              </a:rPr>
              <a:t>.</a:t>
            </a:r>
            <a:endParaRPr lang="en-GB" sz="1600" dirty="0"/>
          </a:p>
        </p:txBody>
      </p:sp>
      <p:sp>
        <p:nvSpPr>
          <p:cNvPr id="5" name="Rectangle 4"/>
          <p:cNvSpPr/>
          <p:nvPr/>
        </p:nvSpPr>
        <p:spPr>
          <a:xfrm>
            <a:off x="127000" y="2180215"/>
            <a:ext cx="6832600" cy="1077218"/>
          </a:xfrm>
          <a:prstGeom prst="rect">
            <a:avLst/>
          </a:prstGeom>
        </p:spPr>
        <p:txBody>
          <a:bodyPr wrap="square">
            <a:spAutoFit/>
          </a:bodyPr>
          <a:lstStyle/>
          <a:p>
            <a:r>
              <a:rPr lang="en-GB" sz="1600" b="1" dirty="0">
                <a:solidFill>
                  <a:srgbClr val="6633B4"/>
                </a:solidFill>
                <a:latin typeface="Optima"/>
                <a:hlinkClick r:id="rId9"/>
              </a:rPr>
              <a:t>BRAN (2)</a:t>
            </a:r>
            <a:r>
              <a:rPr lang="en-GB" sz="1600" dirty="0">
                <a:solidFill>
                  <a:srgbClr val="000000"/>
                </a:solidFill>
                <a:latin typeface="Optima"/>
              </a:rPr>
              <a:t> </a:t>
            </a:r>
            <a:r>
              <a:rPr lang="en-GB" sz="1600" dirty="0">
                <a:solidFill>
                  <a:srgbClr val="111177"/>
                </a:solidFill>
                <a:latin typeface="Optima"/>
              </a:rPr>
              <a:t>m</a:t>
            </a:r>
            <a:r>
              <a:rPr lang="en-GB" sz="1600" dirty="0">
                <a:solidFill>
                  <a:srgbClr val="000000"/>
                </a:solidFill>
                <a:latin typeface="Optima"/>
              </a:rPr>
              <a:t> </a:t>
            </a:r>
            <a:r>
              <a:rPr lang="en-GB" sz="1600" dirty="0">
                <a:solidFill>
                  <a:srgbClr val="444488"/>
                </a:solidFill>
                <a:latin typeface="Optima"/>
                <a:hlinkClick r:id="rId3"/>
              </a:rPr>
              <a:t>Welsh</a:t>
            </a:r>
            <a:r>
              <a:rPr lang="en-GB" sz="1600" dirty="0">
                <a:solidFill>
                  <a:srgbClr val="000000"/>
                </a:solidFill>
                <a:latin typeface="Optima"/>
              </a:rPr>
              <a:t>, </a:t>
            </a:r>
            <a:r>
              <a:rPr lang="en-GB" sz="1600" dirty="0">
                <a:solidFill>
                  <a:srgbClr val="444488"/>
                </a:solidFill>
                <a:latin typeface="Optima"/>
                <a:hlinkClick r:id="rId4"/>
              </a:rPr>
              <a:t>Welsh Mythology</a:t>
            </a:r>
            <a:r>
              <a:rPr lang="en-GB" sz="1600" dirty="0"/>
              <a:t/>
            </a:r>
            <a:br>
              <a:rPr lang="en-GB" sz="1600" dirty="0"/>
            </a:br>
            <a:r>
              <a:rPr lang="en-GB" sz="1600" dirty="0">
                <a:solidFill>
                  <a:srgbClr val="000000"/>
                </a:solidFill>
                <a:latin typeface="Optima"/>
              </a:rPr>
              <a:t>Means "raven" in Welsh. In Welsh legend Bran the Blessed (called also </a:t>
            </a:r>
            <a:r>
              <a:rPr lang="en-GB" sz="1600" dirty="0" err="1">
                <a:solidFill>
                  <a:srgbClr val="000000"/>
                </a:solidFill>
                <a:latin typeface="Optima"/>
              </a:rPr>
              <a:t>Bendigeid</a:t>
            </a:r>
            <a:r>
              <a:rPr lang="en-GB" sz="1600" dirty="0">
                <a:solidFill>
                  <a:srgbClr val="000000"/>
                </a:solidFill>
                <a:latin typeface="Optima"/>
              </a:rPr>
              <a:t> </a:t>
            </a:r>
            <a:r>
              <a:rPr lang="en-GB" sz="1600" dirty="0" err="1">
                <a:solidFill>
                  <a:srgbClr val="000000"/>
                </a:solidFill>
                <a:latin typeface="Optima"/>
              </a:rPr>
              <a:t>Vran</a:t>
            </a:r>
            <a:r>
              <a:rPr lang="en-GB" sz="1600" dirty="0">
                <a:solidFill>
                  <a:srgbClr val="000000"/>
                </a:solidFill>
                <a:latin typeface="Optima"/>
              </a:rPr>
              <a:t>) was the son of the god </a:t>
            </a:r>
            <a:r>
              <a:rPr lang="en-GB" sz="1600" dirty="0" err="1">
                <a:solidFill>
                  <a:srgbClr val="444488"/>
                </a:solidFill>
                <a:latin typeface="Optima"/>
                <a:hlinkClick r:id="rId10"/>
              </a:rPr>
              <a:t>Llyr</a:t>
            </a:r>
            <a:r>
              <a:rPr lang="en-GB" sz="1600" dirty="0">
                <a:solidFill>
                  <a:srgbClr val="000000"/>
                </a:solidFill>
                <a:latin typeface="Optima"/>
              </a:rPr>
              <a:t>. Later Welsh legends describe him as a king of Britain who was killed attacking Ireland.</a:t>
            </a:r>
            <a:endParaRPr lang="en-GB" sz="1600" dirty="0"/>
          </a:p>
        </p:txBody>
      </p:sp>
      <p:sp>
        <p:nvSpPr>
          <p:cNvPr id="6" name="Rectangle 5"/>
          <p:cNvSpPr/>
          <p:nvPr/>
        </p:nvSpPr>
        <p:spPr>
          <a:xfrm>
            <a:off x="127000" y="3454246"/>
            <a:ext cx="6438900" cy="1323439"/>
          </a:xfrm>
          <a:prstGeom prst="rect">
            <a:avLst/>
          </a:prstGeom>
        </p:spPr>
        <p:txBody>
          <a:bodyPr wrap="square">
            <a:spAutoFit/>
          </a:bodyPr>
          <a:lstStyle/>
          <a:p>
            <a:r>
              <a:rPr lang="en-GB" sz="1600" b="1" dirty="0">
                <a:solidFill>
                  <a:srgbClr val="6633B4"/>
                </a:solidFill>
                <a:latin typeface="Optima"/>
                <a:hlinkClick r:id="rId11"/>
              </a:rPr>
              <a:t>GWYDION</a:t>
            </a:r>
            <a:r>
              <a:rPr lang="en-GB" sz="1600" dirty="0">
                <a:solidFill>
                  <a:srgbClr val="000000"/>
                </a:solidFill>
                <a:latin typeface="Optima"/>
              </a:rPr>
              <a:t> </a:t>
            </a:r>
            <a:r>
              <a:rPr lang="en-GB" sz="1600" dirty="0">
                <a:solidFill>
                  <a:srgbClr val="111177"/>
                </a:solidFill>
                <a:latin typeface="Optima"/>
              </a:rPr>
              <a:t>m</a:t>
            </a:r>
            <a:r>
              <a:rPr lang="en-GB" sz="1600" dirty="0">
                <a:solidFill>
                  <a:srgbClr val="000000"/>
                </a:solidFill>
                <a:latin typeface="Optima"/>
              </a:rPr>
              <a:t> </a:t>
            </a:r>
            <a:r>
              <a:rPr lang="en-GB" sz="1600" dirty="0">
                <a:solidFill>
                  <a:srgbClr val="444488"/>
                </a:solidFill>
                <a:latin typeface="Optima"/>
                <a:hlinkClick r:id="rId4"/>
              </a:rPr>
              <a:t>Welsh Mythology</a:t>
            </a:r>
            <a:r>
              <a:rPr lang="en-GB" sz="1600" dirty="0"/>
              <a:t/>
            </a:r>
            <a:br>
              <a:rPr lang="en-GB" sz="1600" dirty="0"/>
            </a:br>
            <a:r>
              <a:rPr lang="en-GB" sz="1600" dirty="0">
                <a:solidFill>
                  <a:srgbClr val="000000"/>
                </a:solidFill>
                <a:latin typeface="Optima"/>
              </a:rPr>
              <a:t>Means "born of trees" in Welsh. In the </a:t>
            </a:r>
            <a:r>
              <a:rPr lang="en-GB" sz="1600" dirty="0" err="1">
                <a:solidFill>
                  <a:srgbClr val="000000"/>
                </a:solidFill>
                <a:latin typeface="Optima"/>
              </a:rPr>
              <a:t>Mabinogion</a:t>
            </a:r>
            <a:r>
              <a:rPr lang="en-GB" sz="1600" dirty="0">
                <a:solidFill>
                  <a:srgbClr val="000000"/>
                </a:solidFill>
                <a:latin typeface="Optima"/>
              </a:rPr>
              <a:t>, Gwydion was the nephew of </a:t>
            </a:r>
            <a:r>
              <a:rPr lang="en-GB" sz="1600" dirty="0">
                <a:solidFill>
                  <a:srgbClr val="444488"/>
                </a:solidFill>
                <a:latin typeface="Optima"/>
                <a:hlinkClick r:id="rId12"/>
              </a:rPr>
              <a:t>Math</a:t>
            </a:r>
            <a:r>
              <a:rPr lang="en-GB" sz="1600" dirty="0">
                <a:solidFill>
                  <a:srgbClr val="000000"/>
                </a:solidFill>
                <a:latin typeface="Optima"/>
              </a:rPr>
              <a:t>, and like him a powerful magician. He was the uncle of </a:t>
            </a:r>
            <a:r>
              <a:rPr lang="en-GB" sz="1600" dirty="0" err="1">
                <a:solidFill>
                  <a:srgbClr val="444488"/>
                </a:solidFill>
                <a:latin typeface="Optima"/>
                <a:hlinkClick r:id="rId13"/>
              </a:rPr>
              <a:t>Lleu</a:t>
            </a:r>
            <a:r>
              <a:rPr lang="en-GB" sz="1600" dirty="0">
                <a:solidFill>
                  <a:srgbClr val="000000"/>
                </a:solidFill>
                <a:latin typeface="Optima"/>
              </a:rPr>
              <a:t> </a:t>
            </a:r>
            <a:r>
              <a:rPr lang="en-GB" sz="1600" dirty="0" err="1">
                <a:solidFill>
                  <a:srgbClr val="000000"/>
                </a:solidFill>
                <a:latin typeface="Optima"/>
              </a:rPr>
              <a:t>Llaw</a:t>
            </a:r>
            <a:r>
              <a:rPr lang="en-GB" sz="1600" dirty="0">
                <a:solidFill>
                  <a:srgbClr val="000000"/>
                </a:solidFill>
                <a:latin typeface="Optima"/>
              </a:rPr>
              <a:t> </a:t>
            </a:r>
            <a:r>
              <a:rPr lang="en-GB" sz="1600" dirty="0" err="1">
                <a:solidFill>
                  <a:srgbClr val="000000"/>
                </a:solidFill>
                <a:latin typeface="Optima"/>
              </a:rPr>
              <a:t>Gyffes</a:t>
            </a:r>
            <a:r>
              <a:rPr lang="en-GB" sz="1600" dirty="0">
                <a:solidFill>
                  <a:srgbClr val="000000"/>
                </a:solidFill>
                <a:latin typeface="Optima"/>
              </a:rPr>
              <a:t>, for whom he fashioned a wife, </a:t>
            </a:r>
            <a:r>
              <a:rPr lang="en-GB" sz="1600" dirty="0" err="1">
                <a:solidFill>
                  <a:srgbClr val="444488"/>
                </a:solidFill>
                <a:latin typeface="Optima"/>
                <a:hlinkClick r:id="rId14"/>
              </a:rPr>
              <a:t>Blodeuwedd</a:t>
            </a:r>
            <a:r>
              <a:rPr lang="en-GB" sz="1600" dirty="0">
                <a:solidFill>
                  <a:srgbClr val="000000"/>
                </a:solidFill>
                <a:latin typeface="Optima"/>
              </a:rPr>
              <a:t>, out of flowers.</a:t>
            </a:r>
            <a:endParaRPr lang="en-GB" sz="1600" dirty="0"/>
          </a:p>
        </p:txBody>
      </p:sp>
      <p:sp>
        <p:nvSpPr>
          <p:cNvPr id="7" name="Rectangle 6"/>
          <p:cNvSpPr/>
          <p:nvPr/>
        </p:nvSpPr>
        <p:spPr>
          <a:xfrm>
            <a:off x="127000" y="4974498"/>
            <a:ext cx="6934200" cy="1323439"/>
          </a:xfrm>
          <a:prstGeom prst="rect">
            <a:avLst/>
          </a:prstGeom>
        </p:spPr>
        <p:txBody>
          <a:bodyPr wrap="square">
            <a:spAutoFit/>
          </a:bodyPr>
          <a:lstStyle/>
          <a:p>
            <a:r>
              <a:rPr lang="en-GB" sz="1600" b="1" dirty="0">
                <a:solidFill>
                  <a:srgbClr val="6633B4"/>
                </a:solidFill>
                <a:latin typeface="Optima"/>
                <a:hlinkClick r:id="rId5"/>
              </a:rPr>
              <a:t>PEREDUR</a:t>
            </a:r>
            <a:r>
              <a:rPr lang="en-GB" sz="1600" dirty="0">
                <a:solidFill>
                  <a:srgbClr val="000000"/>
                </a:solidFill>
                <a:latin typeface="Optima"/>
              </a:rPr>
              <a:t> </a:t>
            </a:r>
            <a:r>
              <a:rPr lang="en-GB" sz="1600" dirty="0">
                <a:solidFill>
                  <a:srgbClr val="111177"/>
                </a:solidFill>
                <a:latin typeface="Optima"/>
              </a:rPr>
              <a:t>m</a:t>
            </a:r>
            <a:r>
              <a:rPr lang="en-GB" sz="1600" dirty="0">
                <a:solidFill>
                  <a:srgbClr val="000000"/>
                </a:solidFill>
                <a:latin typeface="Optima"/>
              </a:rPr>
              <a:t> </a:t>
            </a:r>
            <a:r>
              <a:rPr lang="en-GB" sz="1600" dirty="0">
                <a:solidFill>
                  <a:srgbClr val="444488"/>
                </a:solidFill>
                <a:latin typeface="Optima"/>
                <a:hlinkClick r:id="rId4"/>
              </a:rPr>
              <a:t>Welsh Mythology</a:t>
            </a:r>
            <a:r>
              <a:rPr lang="en-GB" sz="1600" dirty="0">
                <a:solidFill>
                  <a:srgbClr val="000000"/>
                </a:solidFill>
                <a:latin typeface="Optima"/>
              </a:rPr>
              <a:t>, </a:t>
            </a:r>
            <a:r>
              <a:rPr lang="en-GB" sz="1600" dirty="0">
                <a:solidFill>
                  <a:srgbClr val="444488"/>
                </a:solidFill>
                <a:latin typeface="Optima"/>
                <a:hlinkClick r:id="rId7"/>
              </a:rPr>
              <a:t>Arthurian Romance</a:t>
            </a:r>
            <a:r>
              <a:rPr lang="en-GB" sz="1600" dirty="0"/>
              <a:t/>
            </a:r>
            <a:br>
              <a:rPr lang="en-GB" sz="1600" dirty="0"/>
            </a:br>
            <a:r>
              <a:rPr lang="en-GB" sz="1600" dirty="0">
                <a:solidFill>
                  <a:srgbClr val="000000"/>
                </a:solidFill>
                <a:latin typeface="Optima"/>
              </a:rPr>
              <a:t>Possibly means "hard spears" in Welsh. This was the name of several figures from Welsh mythology. It was later used by the 12th-century chronicler Geoffrey of Monmouth in his Arthurian tales. The character of </a:t>
            </a:r>
            <a:r>
              <a:rPr lang="en-GB" sz="1600" dirty="0">
                <a:solidFill>
                  <a:srgbClr val="444488"/>
                </a:solidFill>
                <a:latin typeface="Optima"/>
                <a:hlinkClick r:id="rId15"/>
              </a:rPr>
              <a:t>Percival</a:t>
            </a:r>
            <a:r>
              <a:rPr lang="en-GB" sz="1600" dirty="0">
                <a:solidFill>
                  <a:srgbClr val="000000"/>
                </a:solidFill>
                <a:latin typeface="Optima"/>
              </a:rPr>
              <a:t> was probably based on him.</a:t>
            </a:r>
            <a:endParaRPr lang="en-GB" sz="1600" dirty="0"/>
          </a:p>
        </p:txBody>
      </p:sp>
      <p:sp>
        <p:nvSpPr>
          <p:cNvPr id="8" name="TextBox 7"/>
          <p:cNvSpPr txBox="1"/>
          <p:nvPr/>
        </p:nvSpPr>
        <p:spPr>
          <a:xfrm>
            <a:off x="127000" y="75272"/>
            <a:ext cx="5943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Origins of Names -</a:t>
            </a:r>
            <a:endParaRPr lang="en-GB" dirty="0"/>
          </a:p>
        </p:txBody>
      </p:sp>
      <p:pic>
        <p:nvPicPr>
          <p:cNvPr id="9" name="Picture 8"/>
          <p:cNvPicPr>
            <a:picLocks noChangeAspect="1"/>
          </p:cNvPicPr>
          <p:nvPr/>
        </p:nvPicPr>
        <p:blipFill rotWithShape="1">
          <a:blip r:embed="rId16"/>
          <a:srcRect l="30229" t="70728" r="29980" b="10096"/>
          <a:stretch/>
        </p:blipFill>
        <p:spPr>
          <a:xfrm>
            <a:off x="64959" y="6330397"/>
            <a:ext cx="6956682" cy="3433021"/>
          </a:xfrm>
          <a:prstGeom prst="rect">
            <a:avLst/>
          </a:prstGeom>
        </p:spPr>
      </p:pic>
      <p:sp>
        <p:nvSpPr>
          <p:cNvPr id="10" name="TextBox 9"/>
          <p:cNvSpPr txBox="1"/>
          <p:nvPr/>
        </p:nvSpPr>
        <p:spPr>
          <a:xfrm>
            <a:off x="228600" y="6292581"/>
            <a:ext cx="63373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smtClean="0"/>
              <a:t>Research the </a:t>
            </a:r>
            <a:r>
              <a:rPr lang="en-GB" b="1" dirty="0" smtClean="0"/>
              <a:t>origins</a:t>
            </a:r>
            <a:r>
              <a:rPr lang="en-GB" dirty="0" smtClean="0"/>
              <a:t> of your first name and your last name and record your findings here: -</a:t>
            </a:r>
            <a:endParaRPr lang="en-GB" dirty="0"/>
          </a:p>
        </p:txBody>
      </p:sp>
    </p:spTree>
    <p:extLst>
      <p:ext uri="{BB962C8B-B14F-4D97-AF65-F5344CB8AC3E}">
        <p14:creationId xmlns:p14="http://schemas.microsoft.com/office/powerpoint/2010/main" val="759294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1" y="1358900"/>
            <a:ext cx="6612070" cy="6967960"/>
          </a:xfrm>
          <a:prstGeom prst="rect">
            <a:avLst/>
          </a:prstGeom>
        </p:spPr>
      </p:pic>
      <p:sp>
        <p:nvSpPr>
          <p:cNvPr id="7" name="TextBox 6"/>
          <p:cNvSpPr txBox="1"/>
          <p:nvPr/>
        </p:nvSpPr>
        <p:spPr>
          <a:xfrm>
            <a:off x="330200" y="241300"/>
            <a:ext cx="638347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smtClean="0"/>
              <a:t>Choose from the templates on the following pages and design a coat of arms to represent your family name.</a:t>
            </a:r>
            <a:endParaRPr lang="en-GB" dirty="0"/>
          </a:p>
        </p:txBody>
      </p:sp>
    </p:spTree>
    <p:extLst>
      <p:ext uri="{BB962C8B-B14F-4D97-AF65-F5344CB8AC3E}">
        <p14:creationId xmlns:p14="http://schemas.microsoft.com/office/powerpoint/2010/main" val="226693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375047" y="2702719"/>
            <a:ext cx="6215063" cy="500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700" dirty="0">
                <a:latin typeface="Comic Sans MS" panose="030F0702030302020204" pitchFamily="66" charset="0"/>
              </a:rPr>
              <a:t>Qualities of a good story.....</a:t>
            </a:r>
          </a:p>
          <a:p>
            <a:pPr eaLnBrk="1" hangingPunct="1"/>
            <a:endParaRPr lang="en-GB" altLang="en-US" sz="1350" dirty="0">
              <a:latin typeface="Comic Sans MS" panose="030F0702030302020204" pitchFamily="66" charset="0"/>
            </a:endParaRPr>
          </a:p>
          <a:p>
            <a:pPr eaLnBrk="1" hangingPunct="1">
              <a:buFont typeface="Arial" panose="020B0604020202020204" pitchFamily="34" charset="0"/>
              <a:buChar char="•"/>
            </a:pPr>
            <a:r>
              <a:rPr lang="en-GB" altLang="en-US" dirty="0">
                <a:latin typeface="Comic Sans MS" panose="030F0702030302020204" pitchFamily="66" charset="0"/>
              </a:rPr>
              <a:t>Good structure (</a:t>
            </a:r>
            <a:r>
              <a:rPr lang="en-GB" altLang="en-US" dirty="0" smtClean="0">
                <a:latin typeface="Comic Sans MS" panose="030F0702030302020204" pitchFamily="66" charset="0"/>
              </a:rPr>
              <a:t>Beginning/Middle/End)</a:t>
            </a:r>
            <a:endParaRPr lang="en-GB" altLang="en-US" dirty="0">
              <a:latin typeface="Comic Sans MS" panose="030F0702030302020204" pitchFamily="66" charset="0"/>
            </a:endParaRPr>
          </a:p>
          <a:p>
            <a:pPr eaLnBrk="1" hangingPunct="1">
              <a:buFont typeface="Arial" panose="020B0604020202020204" pitchFamily="34" charset="0"/>
              <a:buChar char="•"/>
            </a:pPr>
            <a:endParaRPr lang="en-GB" altLang="en-US" dirty="0">
              <a:latin typeface="Comic Sans MS" panose="030F0702030302020204" pitchFamily="66" charset="0"/>
            </a:endParaRPr>
          </a:p>
          <a:p>
            <a:pPr eaLnBrk="1" hangingPunct="1">
              <a:buFont typeface="Arial" panose="020B0604020202020204" pitchFamily="34" charset="0"/>
              <a:buChar char="•"/>
            </a:pPr>
            <a:r>
              <a:rPr lang="en-GB" altLang="en-US" dirty="0">
                <a:solidFill>
                  <a:srgbClr val="000000"/>
                </a:solidFill>
                <a:latin typeface="Comic Sans MS" panose="030F0702030302020204" pitchFamily="66" charset="0"/>
                <a:cs typeface="Times New Roman" panose="02020603050405020304" pitchFamily="18" charset="0"/>
              </a:rPr>
              <a:t>Main features – characters – setting – problems to overcome – solution </a:t>
            </a:r>
          </a:p>
          <a:p>
            <a:pPr eaLnBrk="1" hangingPunct="1">
              <a:buFont typeface="Arial" panose="020B0604020202020204" pitchFamily="34" charset="0"/>
              <a:buChar char="•"/>
            </a:pPr>
            <a:endParaRPr lang="en-GB" altLang="en-US" dirty="0">
              <a:solidFill>
                <a:srgbClr val="000000"/>
              </a:solidFill>
              <a:latin typeface="Comic Sans MS" panose="030F0702030302020204" pitchFamily="66" charset="0"/>
              <a:cs typeface="Times New Roman" panose="02020603050405020304" pitchFamily="18" charset="0"/>
            </a:endParaRPr>
          </a:p>
          <a:p>
            <a:pPr eaLnBrk="1" hangingPunct="1">
              <a:buFont typeface="Arial" panose="020B0604020202020204" pitchFamily="34" charset="0"/>
              <a:buChar char="•"/>
            </a:pPr>
            <a:r>
              <a:rPr lang="en-GB" altLang="en-US" dirty="0">
                <a:solidFill>
                  <a:srgbClr val="000000"/>
                </a:solidFill>
                <a:latin typeface="Comic Sans MS" panose="030F0702030302020204" pitchFamily="66" charset="0"/>
                <a:cs typeface="Times New Roman" panose="02020603050405020304" pitchFamily="18" charset="0"/>
              </a:rPr>
              <a:t>Fantastic descriptive language used throughout – lots of adjectives to describe people, places and things.</a:t>
            </a:r>
          </a:p>
          <a:p>
            <a:pPr eaLnBrk="1" hangingPunct="1"/>
            <a:endParaRPr lang="en-GB" altLang="en-US" dirty="0">
              <a:solidFill>
                <a:srgbClr val="000000"/>
              </a:solidFill>
              <a:latin typeface="Comic Sans MS" panose="030F0702030302020204" pitchFamily="66" charset="0"/>
              <a:cs typeface="Times New Roman" panose="02020603050405020304" pitchFamily="18" charset="0"/>
            </a:endParaRPr>
          </a:p>
          <a:p>
            <a:pPr eaLnBrk="1" hangingPunct="1">
              <a:buFont typeface="Arial" panose="020B0604020202020204" pitchFamily="34" charset="0"/>
              <a:buChar char="•"/>
            </a:pPr>
            <a:r>
              <a:rPr lang="en-GB" altLang="en-US" dirty="0">
                <a:solidFill>
                  <a:srgbClr val="000000"/>
                </a:solidFill>
                <a:latin typeface="Comic Sans MS" panose="030F0702030302020204" pitchFamily="66" charset="0"/>
                <a:cs typeface="Times New Roman" panose="02020603050405020304" pitchFamily="18" charset="0"/>
              </a:rPr>
              <a:t>Clear paragraphs</a:t>
            </a:r>
          </a:p>
          <a:p>
            <a:pPr eaLnBrk="1" hangingPunct="1">
              <a:buFont typeface="Arial" panose="020B0604020202020204" pitchFamily="34" charset="0"/>
              <a:buChar char="•"/>
            </a:pPr>
            <a:endParaRPr lang="en-GB" altLang="en-US" dirty="0">
              <a:solidFill>
                <a:srgbClr val="000000"/>
              </a:solidFill>
              <a:latin typeface="Comic Sans MS" panose="030F0702030302020204" pitchFamily="66" charset="0"/>
              <a:cs typeface="Times New Roman" panose="02020603050405020304" pitchFamily="18" charset="0"/>
            </a:endParaRPr>
          </a:p>
          <a:p>
            <a:pPr eaLnBrk="1" hangingPunct="1">
              <a:buFont typeface="Arial" panose="020B0604020202020204" pitchFamily="34" charset="0"/>
              <a:buChar char="•"/>
            </a:pPr>
            <a:r>
              <a:rPr lang="en-GB" altLang="en-US" dirty="0">
                <a:solidFill>
                  <a:srgbClr val="000000"/>
                </a:solidFill>
                <a:latin typeface="Comic Sans MS" panose="030F0702030302020204" pitchFamily="66" charset="0"/>
                <a:cs typeface="Times New Roman" panose="02020603050405020304" pitchFamily="18" charset="0"/>
              </a:rPr>
              <a:t>Correct grammar</a:t>
            </a:r>
          </a:p>
          <a:p>
            <a:pPr eaLnBrk="1" hangingPunct="1">
              <a:buFont typeface="Arial" panose="020B0604020202020204" pitchFamily="34" charset="0"/>
              <a:buChar char="•"/>
            </a:pPr>
            <a:endParaRPr lang="en-GB" altLang="en-US" sz="1350" dirty="0">
              <a:solidFill>
                <a:srgbClr val="000000"/>
              </a:solidFill>
              <a:latin typeface="Comic Sans MS" panose="030F0702030302020204" pitchFamily="66" charset="0"/>
              <a:cs typeface="Times New Roman" panose="02020603050405020304" pitchFamily="18" charset="0"/>
            </a:endParaRPr>
          </a:p>
          <a:p>
            <a:pPr algn="ctr" eaLnBrk="1" hangingPunct="1"/>
            <a:r>
              <a:rPr lang="en-GB" altLang="en-US" sz="2700" dirty="0">
                <a:solidFill>
                  <a:srgbClr val="000000"/>
                </a:solidFill>
                <a:latin typeface="Comic Sans MS" panose="030F0702030302020204" pitchFamily="66" charset="0"/>
                <a:cs typeface="Times New Roman" panose="02020603050405020304" pitchFamily="18" charset="0"/>
              </a:rPr>
              <a:t>To be as exciting and engaging for the audience as possible!</a:t>
            </a:r>
          </a:p>
          <a:p>
            <a:pPr eaLnBrk="1" hangingPunct="1">
              <a:buFont typeface="Arial" panose="020B0604020202020204" pitchFamily="34" charset="0"/>
              <a:buChar char="•"/>
            </a:pPr>
            <a:endParaRPr lang="en-GB" altLang="en-US" sz="1350" dirty="0">
              <a:solidFill>
                <a:srgbClr val="000000"/>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080311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7096"/>
          <a:stretch/>
        </p:blipFill>
        <p:spPr>
          <a:xfrm>
            <a:off x="571300" y="1828800"/>
            <a:ext cx="5821042" cy="6350000"/>
          </a:xfrm>
          <a:prstGeom prst="rect">
            <a:avLst/>
          </a:prstGeom>
        </p:spPr>
      </p:pic>
    </p:spTree>
    <p:extLst>
      <p:ext uri="{BB962C8B-B14F-4D97-AF65-F5344CB8AC3E}">
        <p14:creationId xmlns:p14="http://schemas.microsoft.com/office/powerpoint/2010/main" val="3296602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403746"/>
            <a:ext cx="6096000" cy="8643582"/>
          </a:xfrm>
          <a:prstGeom prst="rect">
            <a:avLst/>
          </a:prstGeom>
        </p:spPr>
      </p:pic>
    </p:spTree>
    <p:extLst>
      <p:ext uri="{BB962C8B-B14F-4D97-AF65-F5344CB8AC3E}">
        <p14:creationId xmlns:p14="http://schemas.microsoft.com/office/powerpoint/2010/main" val="2761410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280"/>
          <a:stretch/>
        </p:blipFill>
        <p:spPr>
          <a:xfrm>
            <a:off x="664323" y="1117599"/>
            <a:ext cx="5596777" cy="6644819"/>
          </a:xfrm>
          <a:prstGeom prst="rect">
            <a:avLst/>
          </a:prstGeom>
        </p:spPr>
      </p:pic>
    </p:spTree>
    <p:extLst>
      <p:ext uri="{BB962C8B-B14F-4D97-AF65-F5344CB8AC3E}">
        <p14:creationId xmlns:p14="http://schemas.microsoft.com/office/powerpoint/2010/main" val="250599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642938" y="3292079"/>
            <a:ext cx="5732860" cy="459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000">
                <a:latin typeface="Comic Sans MS" panose="030F0702030302020204" pitchFamily="66" charset="0"/>
              </a:rPr>
              <a:t>All stories have problems and resolutions of some sort.</a:t>
            </a:r>
          </a:p>
          <a:p>
            <a:pPr algn="ctr" eaLnBrk="1" hangingPunct="1">
              <a:spcBef>
                <a:spcPct val="50000"/>
              </a:spcBef>
            </a:pPr>
            <a:endParaRPr lang="en-GB" altLang="en-US" sz="2400">
              <a:latin typeface="Comic Sans MS" panose="030F0702030302020204" pitchFamily="66" charset="0"/>
            </a:endParaRPr>
          </a:p>
          <a:p>
            <a:pPr algn="ctr" eaLnBrk="1" hangingPunct="1">
              <a:spcBef>
                <a:spcPct val="50000"/>
              </a:spcBef>
            </a:pPr>
            <a:r>
              <a:rPr lang="en-GB" altLang="en-US" sz="2400">
                <a:latin typeface="Comic Sans MS" panose="030F0702030302020204" pitchFamily="66" charset="0"/>
              </a:rPr>
              <a:t>Can you remember any of the problems that feature in your favourite books?</a:t>
            </a:r>
          </a:p>
          <a:p>
            <a:pPr algn="ctr" eaLnBrk="1" hangingPunct="1">
              <a:spcBef>
                <a:spcPct val="50000"/>
              </a:spcBef>
            </a:pPr>
            <a:endParaRPr lang="en-GB" altLang="en-US" sz="2400">
              <a:latin typeface="Comic Sans MS" panose="030F0702030302020204" pitchFamily="66" charset="0"/>
            </a:endParaRPr>
          </a:p>
          <a:p>
            <a:pPr algn="ctr" eaLnBrk="1" hangingPunct="1">
              <a:spcBef>
                <a:spcPct val="50000"/>
              </a:spcBef>
            </a:pPr>
            <a:r>
              <a:rPr lang="en-GB" altLang="en-US" sz="2400">
                <a:latin typeface="Comic Sans MS" panose="030F0702030302020204" pitchFamily="66" charset="0"/>
              </a:rPr>
              <a:t>How did the characters find a solution?</a:t>
            </a:r>
          </a:p>
          <a:p>
            <a:pPr algn="ctr" eaLnBrk="1" hangingPunct="1">
              <a:spcBef>
                <a:spcPct val="50000"/>
              </a:spcBef>
            </a:pPr>
            <a:endParaRPr lang="en-GB" altLang="en-US" sz="1350">
              <a:latin typeface="Comic Sans MS" panose="030F0702030302020204" pitchFamily="66" charset="0"/>
            </a:endParaRPr>
          </a:p>
          <a:p>
            <a:pPr algn="ctr" eaLnBrk="1" hangingPunct="1">
              <a:spcBef>
                <a:spcPct val="50000"/>
              </a:spcBef>
            </a:pPr>
            <a:endParaRPr lang="en-GB" altLang="en-US" sz="1350">
              <a:latin typeface="Comic Sans MS" panose="030F0702030302020204" pitchFamily="66" charset="0"/>
            </a:endParaRPr>
          </a:p>
        </p:txBody>
      </p:sp>
    </p:spTree>
    <p:extLst>
      <p:ext uri="{BB962C8B-B14F-4D97-AF65-F5344CB8AC3E}">
        <p14:creationId xmlns:p14="http://schemas.microsoft.com/office/powerpoint/2010/main" val="3766098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47700" y="154385"/>
            <a:ext cx="588526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700" dirty="0">
                <a:latin typeface="Comic Sans MS" panose="030F0702030302020204" pitchFamily="66" charset="0"/>
              </a:rPr>
              <a:t>Writing about your characters</a:t>
            </a:r>
          </a:p>
          <a:p>
            <a:pPr eaLnBrk="1" hangingPunct="1">
              <a:spcBef>
                <a:spcPct val="50000"/>
              </a:spcBef>
            </a:pPr>
            <a:r>
              <a:rPr lang="en-GB" altLang="en-US" dirty="0">
                <a:latin typeface="Comic Sans MS" panose="030F0702030302020204" pitchFamily="66" charset="0"/>
              </a:rPr>
              <a:t>In legends we usually meet a range of extraordinary characters.  </a:t>
            </a:r>
          </a:p>
          <a:p>
            <a:pPr eaLnBrk="1" hangingPunct="1">
              <a:spcBef>
                <a:spcPct val="50000"/>
              </a:spcBef>
            </a:pPr>
            <a:r>
              <a:rPr lang="en-GB" altLang="en-US" dirty="0">
                <a:latin typeface="Comic Sans MS" panose="030F0702030302020204" pitchFamily="66" charset="0"/>
              </a:rPr>
              <a:t>They often have strange features and / or special powers.  Can you think of any?</a:t>
            </a:r>
          </a:p>
          <a:p>
            <a:pPr eaLnBrk="1" hangingPunct="1">
              <a:spcBef>
                <a:spcPct val="50000"/>
              </a:spcBef>
            </a:pPr>
            <a:endParaRPr lang="en-GB" altLang="en-US" dirty="0">
              <a:latin typeface="Comic Sans MS" panose="030F0702030302020204" pitchFamily="66" charset="0"/>
            </a:endParaRPr>
          </a:p>
          <a:p>
            <a:pPr eaLnBrk="1" hangingPunct="1">
              <a:spcBef>
                <a:spcPct val="50000"/>
              </a:spcBef>
            </a:pPr>
            <a:r>
              <a:rPr lang="en-GB" altLang="en-US" dirty="0">
                <a:latin typeface="Comic Sans MS" panose="030F0702030302020204" pitchFamily="66" charset="0"/>
              </a:rPr>
              <a:t>Try to use words and phrases that tell your audience:</a:t>
            </a:r>
          </a:p>
          <a:p>
            <a:pPr eaLnBrk="1" hangingPunct="1">
              <a:spcBef>
                <a:spcPct val="50000"/>
              </a:spcBef>
              <a:buFontTx/>
              <a:buChar char="•"/>
            </a:pPr>
            <a:r>
              <a:rPr lang="en-GB" altLang="en-US" dirty="0">
                <a:latin typeface="Comic Sans MS" panose="030F0702030302020204" pitchFamily="66" charset="0"/>
              </a:rPr>
              <a:t>What the character looks like</a:t>
            </a:r>
          </a:p>
          <a:p>
            <a:pPr eaLnBrk="1" hangingPunct="1">
              <a:spcBef>
                <a:spcPct val="50000"/>
              </a:spcBef>
              <a:buFontTx/>
              <a:buChar char="•"/>
            </a:pPr>
            <a:r>
              <a:rPr lang="en-GB" altLang="en-US" dirty="0">
                <a:latin typeface="Comic Sans MS" panose="030F0702030302020204" pitchFamily="66" charset="0"/>
              </a:rPr>
              <a:t>How the character behaves</a:t>
            </a:r>
          </a:p>
          <a:p>
            <a:pPr eaLnBrk="1" hangingPunct="1">
              <a:spcBef>
                <a:spcPct val="50000"/>
              </a:spcBef>
              <a:buFontTx/>
              <a:buChar char="•"/>
            </a:pPr>
            <a:r>
              <a:rPr lang="en-GB" altLang="en-US" dirty="0">
                <a:latin typeface="Comic Sans MS" panose="030F0702030302020204" pitchFamily="66" charset="0"/>
              </a:rPr>
              <a:t>What their special features are</a:t>
            </a:r>
          </a:p>
        </p:txBody>
      </p:sp>
      <p:sp>
        <p:nvSpPr>
          <p:cNvPr id="2" name="TextBox 1"/>
          <p:cNvSpPr txBox="1"/>
          <p:nvPr/>
        </p:nvSpPr>
        <p:spPr>
          <a:xfrm>
            <a:off x="647700" y="4124703"/>
            <a:ext cx="5626100" cy="9233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Look at the images on the following pages. Choose one and describe the character that you imagine that they are, using the information above.</a:t>
            </a:r>
            <a:endParaRPr lang="en-GB" dirty="0"/>
          </a:p>
        </p:txBody>
      </p:sp>
      <p:pic>
        <p:nvPicPr>
          <p:cNvPr id="4" name="Picture 3"/>
          <p:cNvPicPr>
            <a:picLocks noChangeAspect="1"/>
          </p:cNvPicPr>
          <p:nvPr/>
        </p:nvPicPr>
        <p:blipFill rotWithShape="1">
          <a:blip r:embed="rId2"/>
          <a:srcRect l="27291" t="62099" r="27813" b="8333"/>
          <a:stretch/>
        </p:blipFill>
        <p:spPr>
          <a:xfrm>
            <a:off x="0" y="5238533"/>
            <a:ext cx="6876890" cy="4857967"/>
          </a:xfrm>
          <a:prstGeom prst="rect">
            <a:avLst/>
          </a:prstGeom>
        </p:spPr>
      </p:pic>
    </p:spTree>
    <p:extLst>
      <p:ext uri="{BB962C8B-B14F-4D97-AF65-F5344CB8AC3E}">
        <p14:creationId xmlns:p14="http://schemas.microsoft.com/office/powerpoint/2010/main" val="254779395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94" y="402590"/>
            <a:ext cx="2610612" cy="31318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804" y="633984"/>
            <a:ext cx="2546604" cy="20848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2" y="6920228"/>
            <a:ext cx="3126844" cy="279384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5190" y="3801224"/>
            <a:ext cx="3799499" cy="256598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6800" y="6920229"/>
            <a:ext cx="3205753" cy="2793841"/>
          </a:xfrm>
          <a:prstGeom prst="rect">
            <a:avLst/>
          </a:prstGeom>
        </p:spPr>
      </p:pic>
    </p:spTree>
    <p:extLst>
      <p:ext uri="{BB962C8B-B14F-4D97-AF65-F5344CB8AC3E}">
        <p14:creationId xmlns:p14="http://schemas.microsoft.com/office/powerpoint/2010/main" val="195107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397" y="244996"/>
            <a:ext cx="4088503" cy="319503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21" y="6832045"/>
            <a:ext cx="5418831" cy="307395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633" y="3658175"/>
            <a:ext cx="5001519" cy="3173870"/>
          </a:xfrm>
          <a:prstGeom prst="rect">
            <a:avLst/>
          </a:prstGeom>
        </p:spPr>
      </p:pic>
    </p:spTree>
    <p:extLst>
      <p:ext uri="{BB962C8B-B14F-4D97-AF65-F5344CB8AC3E}">
        <p14:creationId xmlns:p14="http://schemas.microsoft.com/office/powerpoint/2010/main" val="112290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26" y="3681984"/>
            <a:ext cx="2670048" cy="27477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804" y="3681984"/>
            <a:ext cx="2601468" cy="23271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26" y="264440"/>
            <a:ext cx="6050068" cy="280896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309" y="7162800"/>
            <a:ext cx="5020407" cy="2461846"/>
          </a:xfrm>
          <a:prstGeom prst="rect">
            <a:avLst/>
          </a:prstGeom>
        </p:spPr>
      </p:pic>
    </p:spTree>
    <p:extLst>
      <p:ext uri="{BB962C8B-B14F-4D97-AF65-F5344CB8AC3E}">
        <p14:creationId xmlns:p14="http://schemas.microsoft.com/office/powerpoint/2010/main" val="2196552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4221</Words>
  <Application>Microsoft Office PowerPoint</Application>
  <PresentationFormat>A4 Paper (210x297 mm)</PresentationFormat>
  <Paragraphs>296</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vt:lpstr>
      <vt:lpstr>Calibri</vt:lpstr>
      <vt:lpstr>Calibri Light</vt:lpstr>
      <vt:lpstr>Comic Sans MS</vt:lpstr>
      <vt:lpstr>Optima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WCBC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Duncanwild</dc:creator>
  <cp:lastModifiedBy>Alexandra Duncanwild</cp:lastModifiedBy>
  <cp:revision>13</cp:revision>
  <cp:lastPrinted>2020-03-17T12:51:37Z</cp:lastPrinted>
  <dcterms:created xsi:type="dcterms:W3CDTF">2020-03-17T10:49:45Z</dcterms:created>
  <dcterms:modified xsi:type="dcterms:W3CDTF">2020-03-17T13:12:22Z</dcterms:modified>
</cp:coreProperties>
</file>