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F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468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2FE0719-3E0B-45EF-9BC1-B338133DB242}" type="datetimeFigureOut">
              <a:rPr lang="en-GB"/>
              <a:pPr>
                <a:defRPr/>
              </a:pPr>
              <a:t>20/10/2013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68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6FEB50F-0216-4959-9418-BB6D41D9A3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A10A53-1829-4659-85C6-9ED79FF7FA2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371CF-04F4-4374-BBA9-C18501D93A40}" type="datetimeFigureOut">
              <a:rPr lang="en-GB"/>
              <a:pPr>
                <a:defRPr/>
              </a:pPr>
              <a:t>20/10/2013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7FAA1-6532-4F87-87A3-8F9036BDED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6DBD3-CB9E-4259-906C-2DC61D2AFF32}" type="datetimeFigureOut">
              <a:rPr lang="en-GB"/>
              <a:pPr>
                <a:defRPr/>
              </a:pPr>
              <a:t>20/10/2013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8A95C-8BFA-4293-92BF-AE54D19F83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3D902-F0FC-45BC-AA95-DDE225F28C4A}" type="datetimeFigureOut">
              <a:rPr lang="en-GB"/>
              <a:pPr>
                <a:defRPr/>
              </a:pPr>
              <a:t>20/10/2013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0B903-1D8F-4CF4-AE64-C94DCEAA9A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C9B35-D39A-4E3C-9688-2A10C7C8AEFC}" type="datetimeFigureOut">
              <a:rPr lang="en-GB"/>
              <a:pPr>
                <a:defRPr/>
              </a:pPr>
              <a:t>20/10/2013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0CC-5B3F-4445-B4C3-47E8F4F856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B1A15-CCEA-4381-B508-D6B00DCE6BA5}" type="datetimeFigureOut">
              <a:rPr lang="en-GB"/>
              <a:pPr>
                <a:defRPr/>
              </a:pPr>
              <a:t>20/10/2013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B5D1F-8FD6-4A6B-AB21-168F242277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10CE-477C-4AB5-ACCE-3F2F49CC889D}" type="datetimeFigureOut">
              <a:rPr lang="en-GB"/>
              <a:pPr>
                <a:defRPr/>
              </a:pPr>
              <a:t>20/10/2013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59777-9527-430E-8DAE-961CCECC1E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C27E0-C90B-4521-B6FF-6235A3493712}" type="datetimeFigureOut">
              <a:rPr lang="en-GB"/>
              <a:pPr>
                <a:defRPr/>
              </a:pPr>
              <a:t>20/10/2013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3E6C5-81F4-4CB4-BF43-AAC07E8238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5CC6-D912-4FB3-8859-8EA6970C49EF}" type="datetimeFigureOut">
              <a:rPr lang="en-GB"/>
              <a:pPr>
                <a:defRPr/>
              </a:pPr>
              <a:t>20/10/2013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91B5E-4EE5-4EB3-8F5A-56E5B1D6F5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F7E47-E92A-49CC-BE3C-FA343195D8CA}" type="datetimeFigureOut">
              <a:rPr lang="en-GB"/>
              <a:pPr>
                <a:defRPr/>
              </a:pPr>
              <a:t>20/10/2013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DF89E-B717-4F69-9E40-C29864DEEB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28CC5-BF0F-4863-BEC9-7BDAA5C42FC4}" type="datetimeFigureOut">
              <a:rPr lang="en-GB"/>
              <a:pPr>
                <a:defRPr/>
              </a:pPr>
              <a:t>20/10/2013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B06C-51D7-4678-8724-A31BAC5531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302E0-0485-4934-A5C6-C00E06108712}" type="datetimeFigureOut">
              <a:rPr lang="en-GB"/>
              <a:pPr>
                <a:defRPr/>
              </a:pPr>
              <a:t>20/10/2013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9491-65B1-4950-9E8B-C2EA42DFDF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3BC05C-0BF1-4510-9923-D747B9FF05A4}" type="datetimeFigureOut">
              <a:rPr lang="en-GB"/>
              <a:pPr>
                <a:defRPr/>
              </a:pPr>
              <a:t>20/10/2013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B57422-F8E9-42CC-B47F-601EC591DD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cambridgedrivingschool.net/images/l%20plates.jpg"/>
          <p:cNvPicPr>
            <a:picLocks noChangeAspect="1" noChangeArrowheads="1"/>
          </p:cNvPicPr>
          <p:nvPr/>
        </p:nvPicPr>
        <p:blipFill>
          <a:blip r:embed="rId3" cstate="print"/>
          <a:srcRect l="15385" t="15385" r="23077" b="15385"/>
          <a:stretch>
            <a:fillRect/>
          </a:stretch>
        </p:blipFill>
        <p:spPr bwMode="auto">
          <a:xfrm>
            <a:off x="4376936" y="3465004"/>
            <a:ext cx="1440160" cy="162018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7961313" y="44450"/>
            <a:ext cx="1816100" cy="64738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GB" sz="1400" b="1" u="sng">
                <a:cs typeface="Arial" charset="0"/>
              </a:rPr>
              <a:t>Berfau </a:t>
            </a:r>
          </a:p>
          <a:p>
            <a:r>
              <a:rPr lang="en-GB" sz="1400" b="1">
                <a:cs typeface="Arial" charset="0"/>
              </a:rPr>
              <a:t>(Verbs-A doing word)</a:t>
            </a:r>
          </a:p>
          <a:p>
            <a:r>
              <a:rPr lang="en-GB" sz="1400">
                <a:cs typeface="Arial" charset="0"/>
              </a:rPr>
              <a:t>Bwyta-</a:t>
            </a:r>
            <a:r>
              <a:rPr lang="en-GB" sz="1400" i="1">
                <a:cs typeface="Arial" charset="0"/>
              </a:rPr>
              <a:t>To eat</a:t>
            </a:r>
          </a:p>
          <a:p>
            <a:r>
              <a:rPr lang="en-GB" sz="1400">
                <a:cs typeface="Arial" charset="0"/>
              </a:rPr>
              <a:t>Siarad-</a:t>
            </a:r>
            <a:r>
              <a:rPr lang="en-GB" sz="1400" i="1">
                <a:cs typeface="Arial" charset="0"/>
              </a:rPr>
              <a:t>To talk</a:t>
            </a:r>
          </a:p>
          <a:p>
            <a:r>
              <a:rPr lang="en-GB" sz="1400">
                <a:cs typeface="Arial" charset="0"/>
              </a:rPr>
              <a:t>Yfed-</a:t>
            </a:r>
            <a:r>
              <a:rPr lang="en-GB" sz="1400" i="1">
                <a:cs typeface="Arial" charset="0"/>
              </a:rPr>
              <a:t>To drink</a:t>
            </a:r>
          </a:p>
          <a:p>
            <a:r>
              <a:rPr lang="en-GB" sz="1400">
                <a:cs typeface="Arial" charset="0"/>
              </a:rPr>
              <a:t>Ysgrifennu-</a:t>
            </a:r>
            <a:r>
              <a:rPr lang="en-GB" sz="1400" i="1">
                <a:cs typeface="Arial" charset="0"/>
              </a:rPr>
              <a:t>To write</a:t>
            </a:r>
          </a:p>
          <a:p>
            <a:r>
              <a:rPr lang="en-GB" sz="1400">
                <a:cs typeface="Arial" charset="0"/>
              </a:rPr>
              <a:t>Darllen-</a:t>
            </a:r>
            <a:r>
              <a:rPr lang="en-GB" sz="1400" i="1">
                <a:cs typeface="Arial" charset="0"/>
              </a:rPr>
              <a:t>To read</a:t>
            </a:r>
          </a:p>
          <a:p>
            <a:r>
              <a:rPr lang="en-GB" sz="1400">
                <a:cs typeface="Arial" charset="0"/>
              </a:rPr>
              <a:t>Gwrando-</a:t>
            </a:r>
            <a:r>
              <a:rPr lang="en-GB" sz="1400" i="1">
                <a:cs typeface="Arial" charset="0"/>
              </a:rPr>
              <a:t>To listen</a:t>
            </a:r>
          </a:p>
          <a:p>
            <a:r>
              <a:rPr lang="en-GB" sz="1400">
                <a:cs typeface="Arial" charset="0"/>
              </a:rPr>
              <a:t>Dod-</a:t>
            </a:r>
            <a:r>
              <a:rPr lang="en-GB" sz="1400" i="1">
                <a:cs typeface="Arial" charset="0"/>
              </a:rPr>
              <a:t>To come</a:t>
            </a:r>
          </a:p>
          <a:p>
            <a:r>
              <a:rPr lang="en-GB" sz="1400">
                <a:cs typeface="Arial" charset="0"/>
              </a:rPr>
              <a:t>Mynd-T</a:t>
            </a:r>
            <a:r>
              <a:rPr lang="en-GB" sz="1400" i="1">
                <a:cs typeface="Arial" charset="0"/>
              </a:rPr>
              <a:t>o go</a:t>
            </a:r>
          </a:p>
          <a:p>
            <a:r>
              <a:rPr lang="en-GB" sz="1400">
                <a:cs typeface="Arial" charset="0"/>
              </a:rPr>
              <a:t>Cael-</a:t>
            </a:r>
            <a:r>
              <a:rPr lang="en-GB" sz="1400" i="1">
                <a:cs typeface="Arial" charset="0"/>
              </a:rPr>
              <a:t>To have</a:t>
            </a:r>
          </a:p>
          <a:p>
            <a:r>
              <a:rPr lang="en-GB" sz="1400">
                <a:cs typeface="Arial" charset="0"/>
              </a:rPr>
              <a:t>Rhedeg-</a:t>
            </a:r>
            <a:r>
              <a:rPr lang="en-GB" sz="1400" i="1">
                <a:cs typeface="Arial" charset="0"/>
              </a:rPr>
              <a:t>To run</a:t>
            </a:r>
          </a:p>
          <a:p>
            <a:r>
              <a:rPr lang="en-GB" sz="1400">
                <a:cs typeface="Arial" charset="0"/>
              </a:rPr>
              <a:t>Nofio-</a:t>
            </a:r>
            <a:r>
              <a:rPr lang="en-GB" sz="1400" i="1">
                <a:cs typeface="Arial" charset="0"/>
              </a:rPr>
              <a:t>To swim</a:t>
            </a:r>
          </a:p>
          <a:p>
            <a:r>
              <a:rPr lang="en-GB" sz="1400">
                <a:cs typeface="Arial" charset="0"/>
              </a:rPr>
              <a:t>Cerdded-</a:t>
            </a:r>
            <a:r>
              <a:rPr lang="en-GB" sz="1400" i="1">
                <a:cs typeface="Arial" charset="0"/>
              </a:rPr>
              <a:t>To walk</a:t>
            </a:r>
          </a:p>
          <a:p>
            <a:r>
              <a:rPr lang="en-GB" sz="1400">
                <a:cs typeface="Arial" charset="0"/>
              </a:rPr>
              <a:t>Gweithio-</a:t>
            </a:r>
            <a:r>
              <a:rPr lang="en-GB" sz="1400" i="1">
                <a:cs typeface="Arial" charset="0"/>
              </a:rPr>
              <a:t>To work</a:t>
            </a:r>
          </a:p>
          <a:p>
            <a:r>
              <a:rPr lang="en-GB" sz="1400">
                <a:cs typeface="Arial" charset="0"/>
              </a:rPr>
              <a:t>Hoffi-</a:t>
            </a:r>
            <a:r>
              <a:rPr lang="en-GB" sz="1400" i="1">
                <a:cs typeface="Arial" charset="0"/>
              </a:rPr>
              <a:t>To like</a:t>
            </a:r>
          </a:p>
          <a:p>
            <a:r>
              <a:rPr lang="en-GB" sz="1400">
                <a:cs typeface="Arial" charset="0"/>
              </a:rPr>
              <a:t>Casau-</a:t>
            </a:r>
            <a:r>
              <a:rPr lang="en-GB" sz="1400" i="1">
                <a:cs typeface="Arial" charset="0"/>
              </a:rPr>
              <a:t>To hate</a:t>
            </a:r>
          </a:p>
          <a:p>
            <a:r>
              <a:rPr lang="en-GB" sz="1400">
                <a:cs typeface="Arial" charset="0"/>
              </a:rPr>
              <a:t>Mwynhau-</a:t>
            </a:r>
            <a:r>
              <a:rPr lang="en-GB" sz="1400" i="1">
                <a:cs typeface="Arial" charset="0"/>
              </a:rPr>
              <a:t>To enjoy</a:t>
            </a:r>
          </a:p>
          <a:p>
            <a:r>
              <a:rPr lang="en-GB" sz="1400">
                <a:cs typeface="Arial" charset="0"/>
              </a:rPr>
              <a:t>Deall-</a:t>
            </a:r>
            <a:r>
              <a:rPr lang="en-GB" sz="1400" i="1">
                <a:cs typeface="Arial" charset="0"/>
              </a:rPr>
              <a:t>To understand</a:t>
            </a:r>
          </a:p>
          <a:p>
            <a:r>
              <a:rPr lang="en-GB" sz="1400">
                <a:cs typeface="Arial" charset="0"/>
              </a:rPr>
              <a:t>Ateb-</a:t>
            </a:r>
            <a:r>
              <a:rPr lang="en-GB" sz="1400" i="1">
                <a:cs typeface="Arial" charset="0"/>
              </a:rPr>
              <a:t>To answer</a:t>
            </a:r>
          </a:p>
          <a:p>
            <a:r>
              <a:rPr lang="en-GB" sz="1400">
                <a:cs typeface="Arial" charset="0"/>
              </a:rPr>
              <a:t>Aros-</a:t>
            </a:r>
            <a:r>
              <a:rPr lang="en-GB" sz="1400" i="1">
                <a:cs typeface="Arial" charset="0"/>
              </a:rPr>
              <a:t>To wait/stay</a:t>
            </a:r>
          </a:p>
          <a:p>
            <a:r>
              <a:rPr lang="en-GB" sz="1400">
                <a:cs typeface="Arial" charset="0"/>
              </a:rPr>
              <a:t>Canu-</a:t>
            </a:r>
            <a:r>
              <a:rPr lang="en-GB" sz="1400" i="1">
                <a:cs typeface="Arial" charset="0"/>
              </a:rPr>
              <a:t>To sing</a:t>
            </a:r>
          </a:p>
          <a:p>
            <a:r>
              <a:rPr lang="en-GB" sz="1400">
                <a:cs typeface="Arial" charset="0"/>
              </a:rPr>
              <a:t>Credu-</a:t>
            </a:r>
            <a:r>
              <a:rPr lang="en-GB" sz="1400" i="1">
                <a:cs typeface="Arial" charset="0"/>
              </a:rPr>
              <a:t>To believe</a:t>
            </a:r>
          </a:p>
          <a:p>
            <a:r>
              <a:rPr lang="en-GB" sz="1400">
                <a:cs typeface="Arial" charset="0"/>
              </a:rPr>
              <a:t>Cysgu-</a:t>
            </a:r>
            <a:r>
              <a:rPr lang="en-GB" sz="1400" i="1">
                <a:cs typeface="Arial" charset="0"/>
              </a:rPr>
              <a:t>To sleep</a:t>
            </a:r>
          </a:p>
          <a:p>
            <a:r>
              <a:rPr lang="en-GB" sz="1400">
                <a:cs typeface="Arial" charset="0"/>
              </a:rPr>
              <a:t>Chwarae-</a:t>
            </a:r>
            <a:r>
              <a:rPr lang="en-GB" sz="1400" i="1">
                <a:cs typeface="Arial" charset="0"/>
              </a:rPr>
              <a:t>To play</a:t>
            </a:r>
          </a:p>
          <a:p>
            <a:r>
              <a:rPr lang="en-GB" sz="1400">
                <a:cs typeface="Arial" charset="0"/>
              </a:rPr>
              <a:t>Gorffen-</a:t>
            </a:r>
            <a:r>
              <a:rPr lang="en-GB" sz="1400" i="1">
                <a:cs typeface="Arial" charset="0"/>
              </a:rPr>
              <a:t>To finish</a:t>
            </a:r>
          </a:p>
          <a:p>
            <a:r>
              <a:rPr lang="en-GB" sz="1400">
                <a:cs typeface="Arial" charset="0"/>
              </a:rPr>
              <a:t>Gwneud-</a:t>
            </a:r>
            <a:r>
              <a:rPr lang="en-GB" sz="1400" i="1">
                <a:cs typeface="Arial" charset="0"/>
              </a:rPr>
              <a:t>To make</a:t>
            </a:r>
          </a:p>
          <a:p>
            <a:r>
              <a:rPr lang="en-GB" sz="1400">
                <a:cs typeface="Arial" charset="0"/>
              </a:rPr>
              <a:t>Meddwl-</a:t>
            </a:r>
            <a:r>
              <a:rPr lang="en-GB" sz="1400" i="1">
                <a:cs typeface="Arial" charset="0"/>
              </a:rPr>
              <a:t>To think</a:t>
            </a:r>
          </a:p>
          <a:p>
            <a:r>
              <a:rPr lang="en-GB" sz="1400">
                <a:cs typeface="Arial" charset="0"/>
              </a:rPr>
              <a:t>Dechrau-</a:t>
            </a:r>
            <a:r>
              <a:rPr lang="en-GB" sz="1400" i="1">
                <a:cs typeface="Arial" charset="0"/>
              </a:rPr>
              <a:t>To start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32500" y="44450"/>
            <a:ext cx="1816100" cy="6686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GB" sz="1400" b="1" u="sng">
                <a:cs typeface="Arial" charset="0"/>
              </a:rPr>
              <a:t>Cysyllteiriau</a:t>
            </a:r>
            <a:r>
              <a:rPr lang="en-GB" sz="1400" b="1">
                <a:cs typeface="Arial" charset="0"/>
              </a:rPr>
              <a:t> (Connectives)</a:t>
            </a:r>
          </a:p>
          <a:p>
            <a:r>
              <a:rPr lang="en-GB" sz="1400">
                <a:cs typeface="Arial" charset="0"/>
              </a:rPr>
              <a:t>a-</a:t>
            </a:r>
            <a:r>
              <a:rPr lang="en-GB" sz="1400" i="1">
                <a:cs typeface="Arial" charset="0"/>
              </a:rPr>
              <a:t>and</a:t>
            </a:r>
          </a:p>
          <a:p>
            <a:r>
              <a:rPr lang="en-GB" sz="1400">
                <a:cs typeface="Arial" charset="0"/>
              </a:rPr>
              <a:t>ond-</a:t>
            </a:r>
            <a:r>
              <a:rPr lang="en-GB" sz="1400" i="1">
                <a:cs typeface="Arial" charset="0"/>
              </a:rPr>
              <a:t>but</a:t>
            </a:r>
          </a:p>
          <a:p>
            <a:r>
              <a:rPr lang="en-GB" sz="1400">
                <a:cs typeface="Arial" charset="0"/>
              </a:rPr>
              <a:t>ar un llaw-</a:t>
            </a:r>
            <a:r>
              <a:rPr lang="en-GB" sz="1400" i="1">
                <a:cs typeface="Arial" charset="0"/>
              </a:rPr>
              <a:t>on one hand</a:t>
            </a:r>
          </a:p>
          <a:p>
            <a:r>
              <a:rPr lang="en-GB" sz="1400">
                <a:cs typeface="Arial" charset="0"/>
              </a:rPr>
              <a:t>ar y llaw arall-</a:t>
            </a:r>
            <a:r>
              <a:rPr lang="en-GB" sz="1400" i="1">
                <a:cs typeface="Arial" charset="0"/>
              </a:rPr>
              <a:t>on the other hand</a:t>
            </a:r>
          </a:p>
          <a:p>
            <a:r>
              <a:rPr lang="en-GB" sz="1400">
                <a:cs typeface="Arial" charset="0"/>
              </a:rPr>
              <a:t>serch hynny-</a:t>
            </a:r>
            <a:r>
              <a:rPr lang="en-GB" sz="1400" i="1">
                <a:cs typeface="Arial" charset="0"/>
              </a:rPr>
              <a:t>however</a:t>
            </a:r>
          </a:p>
          <a:p>
            <a:r>
              <a:rPr lang="en-GB" sz="1400">
                <a:cs typeface="Arial" charset="0"/>
              </a:rPr>
              <a:t>achos-</a:t>
            </a:r>
            <a:r>
              <a:rPr lang="en-GB" sz="1400" i="1">
                <a:cs typeface="Arial" charset="0"/>
              </a:rPr>
              <a:t>because</a:t>
            </a:r>
          </a:p>
          <a:p>
            <a:r>
              <a:rPr lang="en-GB" sz="1400">
                <a:cs typeface="Arial" charset="0"/>
              </a:rPr>
              <a:t>weithiau-</a:t>
            </a:r>
            <a:r>
              <a:rPr lang="en-GB" sz="1400" i="1">
                <a:cs typeface="Arial" charset="0"/>
              </a:rPr>
              <a:t>sometimes</a:t>
            </a:r>
          </a:p>
          <a:p>
            <a:r>
              <a:rPr lang="en-GB" sz="1400">
                <a:cs typeface="Arial" charset="0"/>
              </a:rPr>
              <a:t>fel arfer-</a:t>
            </a:r>
            <a:r>
              <a:rPr lang="en-GB" sz="1400" i="1">
                <a:cs typeface="Arial" charset="0"/>
              </a:rPr>
              <a:t>usually</a:t>
            </a:r>
          </a:p>
          <a:p>
            <a:r>
              <a:rPr lang="en-GB" sz="1400">
                <a:cs typeface="Arial" charset="0"/>
              </a:rPr>
              <a:t>ar hyn o bryd-</a:t>
            </a:r>
            <a:r>
              <a:rPr lang="en-GB" sz="1400" i="1">
                <a:cs typeface="Arial" charset="0"/>
              </a:rPr>
              <a:t>at the moment</a:t>
            </a:r>
          </a:p>
          <a:p>
            <a:r>
              <a:rPr lang="en-GB" sz="1400">
                <a:cs typeface="Arial" charset="0"/>
              </a:rPr>
              <a:t>neu-</a:t>
            </a:r>
            <a:r>
              <a:rPr lang="en-GB" sz="1400" i="1">
                <a:cs typeface="Arial" charset="0"/>
              </a:rPr>
              <a:t>or</a:t>
            </a:r>
          </a:p>
          <a:p>
            <a:r>
              <a:rPr lang="en-GB" sz="1400">
                <a:cs typeface="Arial" charset="0"/>
              </a:rPr>
              <a:t>er hynny-</a:t>
            </a:r>
            <a:r>
              <a:rPr lang="en-GB" sz="1400" i="1">
                <a:cs typeface="Arial" charset="0"/>
              </a:rPr>
              <a:t>although</a:t>
            </a:r>
          </a:p>
          <a:p>
            <a:r>
              <a:rPr lang="en-GB" sz="1400">
                <a:cs typeface="Arial" charset="0"/>
              </a:rPr>
              <a:t>gyda-</a:t>
            </a:r>
            <a:r>
              <a:rPr lang="en-GB" sz="1400" i="1">
                <a:cs typeface="Arial" charset="0"/>
              </a:rPr>
              <a:t>with</a:t>
            </a:r>
          </a:p>
          <a:p>
            <a:r>
              <a:rPr lang="en-GB" sz="1400">
                <a:cs typeface="Arial" charset="0"/>
              </a:rPr>
              <a:t>yn aml-</a:t>
            </a:r>
            <a:r>
              <a:rPr lang="en-GB" sz="1400" i="1">
                <a:cs typeface="Arial" charset="0"/>
              </a:rPr>
              <a:t>often</a:t>
            </a:r>
          </a:p>
          <a:p>
            <a:r>
              <a:rPr lang="en-GB" sz="1400">
                <a:cs typeface="Arial" charset="0"/>
              </a:rPr>
              <a:t>hefyd-</a:t>
            </a:r>
            <a:r>
              <a:rPr lang="en-GB" sz="1400" i="1">
                <a:cs typeface="Arial" charset="0"/>
              </a:rPr>
              <a:t>also</a:t>
            </a:r>
          </a:p>
          <a:p>
            <a:r>
              <a:rPr lang="en-GB" sz="1400">
                <a:cs typeface="Arial" charset="0"/>
              </a:rPr>
              <a:t>yn ôgystal-</a:t>
            </a:r>
            <a:r>
              <a:rPr lang="en-GB" sz="1400" i="1">
                <a:cs typeface="Arial" charset="0"/>
              </a:rPr>
              <a:t>in addition</a:t>
            </a:r>
          </a:p>
          <a:p>
            <a:r>
              <a:rPr lang="en-GB" sz="1400">
                <a:cs typeface="Arial" charset="0"/>
              </a:rPr>
              <a:t>eitha (always before adjective)-</a:t>
            </a:r>
            <a:r>
              <a:rPr lang="en-GB" sz="1400" i="1">
                <a:cs typeface="Arial" charset="0"/>
              </a:rPr>
              <a:t>quite</a:t>
            </a:r>
          </a:p>
          <a:p>
            <a:r>
              <a:rPr lang="en-GB" sz="1400">
                <a:cs typeface="Arial" charset="0"/>
              </a:rPr>
              <a:t>iawn (always after adjective)-</a:t>
            </a:r>
            <a:r>
              <a:rPr lang="en-GB" sz="1400" i="1">
                <a:cs typeface="Arial" charset="0"/>
              </a:rPr>
              <a:t>very</a:t>
            </a:r>
          </a:p>
          <a:p>
            <a:r>
              <a:rPr lang="en-GB" sz="1400">
                <a:cs typeface="Arial" charset="0"/>
              </a:rPr>
              <a:t>fel-</a:t>
            </a:r>
            <a:r>
              <a:rPr lang="en-GB" sz="1400" i="1">
                <a:cs typeface="Arial" charset="0"/>
              </a:rPr>
              <a:t>like/such as</a:t>
            </a:r>
          </a:p>
          <a:p>
            <a:r>
              <a:rPr lang="en-GB" sz="1400">
                <a:cs typeface="Arial" charset="0"/>
              </a:rPr>
              <a:t>ar y cyfan-</a:t>
            </a:r>
            <a:r>
              <a:rPr lang="en-GB" sz="1400" i="1">
                <a:cs typeface="Arial" charset="0"/>
              </a:rPr>
              <a:t>on the whole</a:t>
            </a:r>
          </a:p>
          <a:p>
            <a:r>
              <a:rPr lang="en-GB" sz="1400">
                <a:cs typeface="Arial" charset="0"/>
              </a:rPr>
              <a:t>yn y cyfamser-</a:t>
            </a:r>
            <a:r>
              <a:rPr lang="en-GB" sz="1400" i="1">
                <a:cs typeface="Arial" charset="0"/>
              </a:rPr>
              <a:t>in the meantime</a:t>
            </a:r>
            <a:endParaRPr lang="en-GB" sz="1400"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44963" y="44450"/>
            <a:ext cx="1816100" cy="3070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GB" sz="1400" b="1" u="sng">
                <a:cs typeface="Arial" charset="0"/>
              </a:rPr>
              <a:t>Cwestiynau</a:t>
            </a:r>
            <a:r>
              <a:rPr lang="en-GB" sz="1400" b="1">
                <a:cs typeface="Arial" charset="0"/>
              </a:rPr>
              <a:t> (Questions)</a:t>
            </a:r>
          </a:p>
          <a:p>
            <a:r>
              <a:rPr lang="en-GB" sz="1400">
                <a:cs typeface="Arial" charset="0"/>
              </a:rPr>
              <a:t>Beth-</a:t>
            </a:r>
            <a:r>
              <a:rPr lang="en-GB" sz="1400" i="1">
                <a:cs typeface="Arial" charset="0"/>
              </a:rPr>
              <a:t>What</a:t>
            </a:r>
          </a:p>
          <a:p>
            <a:r>
              <a:rPr lang="en-GB" sz="1400">
                <a:cs typeface="Arial" charset="0"/>
              </a:rPr>
              <a:t>Ble-</a:t>
            </a:r>
            <a:r>
              <a:rPr lang="en-GB" sz="1400" i="1">
                <a:cs typeface="Arial" charset="0"/>
              </a:rPr>
              <a:t>Where</a:t>
            </a:r>
          </a:p>
          <a:p>
            <a:r>
              <a:rPr lang="en-GB" sz="1400">
                <a:cs typeface="Arial" charset="0"/>
              </a:rPr>
              <a:t>Pryd-</a:t>
            </a:r>
            <a:r>
              <a:rPr lang="en-GB" sz="1400" i="1">
                <a:cs typeface="Arial" charset="0"/>
              </a:rPr>
              <a:t>When</a:t>
            </a:r>
          </a:p>
          <a:p>
            <a:r>
              <a:rPr lang="en-GB" sz="1400">
                <a:cs typeface="Arial" charset="0"/>
              </a:rPr>
              <a:t>Pam-</a:t>
            </a:r>
            <a:r>
              <a:rPr lang="en-GB" sz="1400" i="1">
                <a:cs typeface="Arial" charset="0"/>
              </a:rPr>
              <a:t>Why</a:t>
            </a:r>
          </a:p>
          <a:p>
            <a:r>
              <a:rPr lang="en-GB" sz="1400">
                <a:cs typeface="Arial" charset="0"/>
              </a:rPr>
              <a:t>Sut-</a:t>
            </a:r>
            <a:r>
              <a:rPr lang="en-GB" sz="1400" i="1">
                <a:cs typeface="Arial" charset="0"/>
              </a:rPr>
              <a:t>How</a:t>
            </a:r>
          </a:p>
          <a:p>
            <a:r>
              <a:rPr lang="en-GB" sz="1400">
                <a:cs typeface="Arial" charset="0"/>
              </a:rPr>
              <a:t>Pwy-</a:t>
            </a:r>
            <a:r>
              <a:rPr lang="en-GB" sz="1400" i="1">
                <a:cs typeface="Arial" charset="0"/>
              </a:rPr>
              <a:t>Who</a:t>
            </a:r>
          </a:p>
          <a:p>
            <a:r>
              <a:rPr lang="en-GB" sz="1400">
                <a:cs typeface="Arial" charset="0"/>
              </a:rPr>
              <a:t>Faint-</a:t>
            </a:r>
            <a:r>
              <a:rPr lang="en-GB" sz="1400" i="1">
                <a:cs typeface="Arial" charset="0"/>
              </a:rPr>
              <a:t>How many</a:t>
            </a:r>
          </a:p>
          <a:p>
            <a:r>
              <a:rPr lang="en-GB" sz="1400">
                <a:cs typeface="Arial" charset="0"/>
              </a:rPr>
              <a:t>Sawl-</a:t>
            </a:r>
            <a:r>
              <a:rPr lang="en-GB" sz="1400" i="1">
                <a:cs typeface="Arial" charset="0"/>
              </a:rPr>
              <a:t>How many</a:t>
            </a:r>
          </a:p>
          <a:p>
            <a:r>
              <a:rPr lang="en-GB" sz="1400">
                <a:cs typeface="Arial" charset="0"/>
              </a:rPr>
              <a:t>Faint mae’n costio?-</a:t>
            </a:r>
            <a:r>
              <a:rPr lang="en-GB" sz="1400" i="1">
                <a:cs typeface="Arial" charset="0"/>
              </a:rPr>
              <a:t>How much?</a:t>
            </a:r>
          </a:p>
          <a:p>
            <a:r>
              <a:rPr lang="en-GB" sz="1400">
                <a:cs typeface="Arial" charset="0"/>
              </a:rPr>
              <a:t>Faint o’r gloch?-</a:t>
            </a:r>
            <a:r>
              <a:rPr lang="en-GB" sz="1400" i="1">
                <a:cs typeface="Arial" charset="0"/>
              </a:rPr>
              <a:t>What is the time?</a:t>
            </a:r>
            <a:endParaRPr lang="en-GB" sz="1400"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01863" y="44450"/>
            <a:ext cx="1814512" cy="64738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GB" sz="1400" b="1" u="sng">
                <a:cs typeface="Arial" charset="0"/>
              </a:rPr>
              <a:t>Ansoddeiriau</a:t>
            </a:r>
            <a:r>
              <a:rPr lang="en-GB" sz="1400" b="1">
                <a:cs typeface="Arial" charset="0"/>
              </a:rPr>
              <a:t> (Adjectives-A describing word)</a:t>
            </a:r>
          </a:p>
          <a:p>
            <a:r>
              <a:rPr lang="en-GB" sz="1400">
                <a:cs typeface="Arial" charset="0"/>
              </a:rPr>
              <a:t>Ardderchog-</a:t>
            </a:r>
            <a:r>
              <a:rPr lang="en-GB" sz="1400" i="1">
                <a:cs typeface="Arial" charset="0"/>
              </a:rPr>
              <a:t>Excellent</a:t>
            </a:r>
          </a:p>
          <a:p>
            <a:r>
              <a:rPr lang="en-GB" sz="1400">
                <a:cs typeface="Arial" charset="0"/>
              </a:rPr>
              <a:t>Da iawn-</a:t>
            </a:r>
            <a:r>
              <a:rPr lang="en-GB" sz="1400" i="1">
                <a:cs typeface="Arial" charset="0"/>
              </a:rPr>
              <a:t>Very good</a:t>
            </a:r>
          </a:p>
          <a:p>
            <a:r>
              <a:rPr lang="en-GB" sz="1400">
                <a:cs typeface="Arial" charset="0"/>
              </a:rPr>
              <a:t>Arbennig o dda-</a:t>
            </a:r>
            <a:r>
              <a:rPr lang="en-GB" sz="1400" i="1">
                <a:cs typeface="Arial" charset="0"/>
              </a:rPr>
              <a:t>Especially good</a:t>
            </a:r>
          </a:p>
          <a:p>
            <a:r>
              <a:rPr lang="en-GB" sz="1400">
                <a:cs typeface="Arial" charset="0"/>
              </a:rPr>
              <a:t>Bendigedig-</a:t>
            </a:r>
            <a:r>
              <a:rPr lang="en-GB" sz="1400" i="1">
                <a:cs typeface="Arial" charset="0"/>
              </a:rPr>
              <a:t>Brilliant</a:t>
            </a:r>
          </a:p>
          <a:p>
            <a:r>
              <a:rPr lang="en-GB" sz="1400">
                <a:cs typeface="Arial" charset="0"/>
              </a:rPr>
              <a:t>Ffantastig-</a:t>
            </a:r>
            <a:r>
              <a:rPr lang="en-GB" sz="1400" i="1">
                <a:cs typeface="Arial" charset="0"/>
              </a:rPr>
              <a:t>Fantastic</a:t>
            </a:r>
          </a:p>
          <a:p>
            <a:r>
              <a:rPr lang="en-GB" sz="1400">
                <a:cs typeface="Arial" charset="0"/>
              </a:rPr>
              <a:t>Gwych-</a:t>
            </a:r>
            <a:r>
              <a:rPr lang="en-GB" sz="1400" i="1">
                <a:cs typeface="Arial" charset="0"/>
              </a:rPr>
              <a:t>Great</a:t>
            </a:r>
          </a:p>
          <a:p>
            <a:r>
              <a:rPr lang="en-GB" sz="1400">
                <a:cs typeface="Arial" charset="0"/>
              </a:rPr>
              <a:t>Hwyl-</a:t>
            </a:r>
            <a:r>
              <a:rPr lang="en-GB" sz="1400" i="1">
                <a:cs typeface="Arial" charset="0"/>
              </a:rPr>
              <a:t>Fun</a:t>
            </a:r>
          </a:p>
          <a:p>
            <a:r>
              <a:rPr lang="en-GB" sz="1400">
                <a:cs typeface="Arial" charset="0"/>
              </a:rPr>
              <a:t>Ofnadwy-</a:t>
            </a:r>
            <a:r>
              <a:rPr lang="en-GB" sz="1400" i="1">
                <a:cs typeface="Arial" charset="0"/>
              </a:rPr>
              <a:t>Awful</a:t>
            </a:r>
          </a:p>
          <a:p>
            <a:r>
              <a:rPr lang="en-GB" sz="1400">
                <a:cs typeface="Arial" charset="0"/>
              </a:rPr>
              <a:t>Diflas-</a:t>
            </a:r>
            <a:r>
              <a:rPr lang="en-GB" sz="1400" i="1">
                <a:cs typeface="Arial" charset="0"/>
              </a:rPr>
              <a:t>Boring</a:t>
            </a:r>
          </a:p>
          <a:p>
            <a:r>
              <a:rPr lang="en-GB" sz="1400">
                <a:cs typeface="Arial" charset="0"/>
              </a:rPr>
              <a:t>Anobeithiol-</a:t>
            </a:r>
            <a:r>
              <a:rPr lang="en-GB" sz="1400" i="1">
                <a:cs typeface="Arial" charset="0"/>
              </a:rPr>
              <a:t>Hopeless</a:t>
            </a:r>
          </a:p>
          <a:p>
            <a:r>
              <a:rPr lang="en-GB" sz="1400">
                <a:cs typeface="Arial" charset="0"/>
              </a:rPr>
              <a:t>Sbwriel-</a:t>
            </a:r>
            <a:r>
              <a:rPr lang="en-GB" sz="1400" i="1">
                <a:cs typeface="Arial" charset="0"/>
              </a:rPr>
              <a:t>Rubbish</a:t>
            </a:r>
          </a:p>
          <a:p>
            <a:r>
              <a:rPr lang="en-GB" sz="1400">
                <a:cs typeface="Arial" charset="0"/>
              </a:rPr>
              <a:t>Doniol-</a:t>
            </a:r>
            <a:r>
              <a:rPr lang="en-GB" sz="1400" i="1">
                <a:cs typeface="Arial" charset="0"/>
              </a:rPr>
              <a:t>Funny</a:t>
            </a:r>
          </a:p>
          <a:p>
            <a:r>
              <a:rPr lang="en-GB" sz="1400">
                <a:cs typeface="Arial" charset="0"/>
              </a:rPr>
              <a:t>Drwg-</a:t>
            </a:r>
            <a:r>
              <a:rPr lang="en-GB" sz="1400" i="1">
                <a:cs typeface="Arial" charset="0"/>
              </a:rPr>
              <a:t>Bad</a:t>
            </a:r>
          </a:p>
          <a:p>
            <a:r>
              <a:rPr lang="en-GB" sz="1400">
                <a:cs typeface="Arial" charset="0"/>
              </a:rPr>
              <a:t>Iawn-</a:t>
            </a:r>
            <a:r>
              <a:rPr lang="en-GB" sz="1400" i="1">
                <a:cs typeface="Arial" charset="0"/>
              </a:rPr>
              <a:t>OK</a:t>
            </a:r>
          </a:p>
          <a:p>
            <a:r>
              <a:rPr lang="en-GB" sz="1400">
                <a:cs typeface="Arial" charset="0"/>
              </a:rPr>
              <a:t>Diddorol-</a:t>
            </a:r>
            <a:r>
              <a:rPr lang="en-GB" sz="1400" i="1">
                <a:cs typeface="Arial" charset="0"/>
              </a:rPr>
              <a:t>Interesting</a:t>
            </a:r>
          </a:p>
          <a:p>
            <a:r>
              <a:rPr lang="en-GB" sz="1400">
                <a:cs typeface="Arial" charset="0"/>
              </a:rPr>
              <a:t>Cyffrous-</a:t>
            </a:r>
            <a:r>
              <a:rPr lang="en-GB" sz="1400" i="1">
                <a:cs typeface="Arial" charset="0"/>
              </a:rPr>
              <a:t>Exciting</a:t>
            </a:r>
          </a:p>
          <a:p>
            <a:r>
              <a:rPr lang="en-GB" sz="1400">
                <a:cs typeface="Arial" charset="0"/>
              </a:rPr>
              <a:t>Gwael-</a:t>
            </a:r>
            <a:r>
              <a:rPr lang="en-GB" sz="1400" i="1">
                <a:cs typeface="Arial" charset="0"/>
              </a:rPr>
              <a:t>Poor</a:t>
            </a:r>
          </a:p>
          <a:p>
            <a:endParaRPr lang="en-GB" sz="1400" b="1" i="1">
              <a:cs typeface="Arial" charset="0"/>
            </a:endParaRPr>
          </a:p>
          <a:p>
            <a:r>
              <a:rPr lang="en-GB" sz="1400" b="1">
                <a:cs typeface="Arial" charset="0"/>
              </a:rPr>
              <a:t>In Welsh an adjective ALWAYS comes after the noun, eg Rhaglen ddoniol-Funny programme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3050" y="44450"/>
            <a:ext cx="1814513" cy="1581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GB" sz="1400" b="1" u="sng">
                <a:cs typeface="Arial" charset="0"/>
              </a:rPr>
              <a:t>Enwau</a:t>
            </a:r>
          </a:p>
          <a:p>
            <a:r>
              <a:rPr lang="en-GB" sz="1400" b="1">
                <a:cs typeface="Arial" charset="0"/>
              </a:rPr>
              <a:t>(Nouns-Word used to name a person, animal, place or thing such as Cadair-</a:t>
            </a:r>
            <a:r>
              <a:rPr lang="en-GB" sz="1400" b="1" i="1">
                <a:cs typeface="Arial" charset="0"/>
              </a:rPr>
              <a:t>Chair</a:t>
            </a:r>
            <a:r>
              <a:rPr lang="en-GB" sz="1400" b="1">
                <a:cs typeface="Arial" charset="0"/>
              </a:rPr>
              <a:t>, Car, Yr ardal-</a:t>
            </a:r>
            <a:r>
              <a:rPr lang="en-GB" sz="1400" b="1" i="1">
                <a:cs typeface="Arial" charset="0"/>
              </a:rPr>
              <a:t>The area</a:t>
            </a:r>
            <a:endParaRPr lang="en-GB" sz="1400" b="1">
              <a:cs typeface="Arial" charset="0"/>
            </a:endParaRP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273050" y="1689100"/>
            <a:ext cx="1814513" cy="50482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>
                <a:cs typeface="Arial" charset="0"/>
              </a:rPr>
              <a:t>Idiomau </a:t>
            </a:r>
          </a:p>
          <a:p>
            <a:r>
              <a:rPr lang="en-GB" sz="1400" b="1">
                <a:cs typeface="Arial" charset="0"/>
              </a:rPr>
              <a:t>(Idiom-A unique or special way of saying something)</a:t>
            </a:r>
          </a:p>
          <a:p>
            <a:r>
              <a:rPr lang="en-GB" sz="1400">
                <a:cs typeface="Arial" charset="0"/>
              </a:rPr>
              <a:t>Dros ben-</a:t>
            </a:r>
            <a:r>
              <a:rPr lang="en-GB" sz="1400" i="1">
                <a:cs typeface="Arial" charset="0"/>
              </a:rPr>
              <a:t>Very</a:t>
            </a:r>
          </a:p>
          <a:p>
            <a:r>
              <a:rPr lang="en-GB" sz="1400">
                <a:cs typeface="Arial" charset="0"/>
              </a:rPr>
              <a:t>Mae ... wedi colli eu blas-</a:t>
            </a:r>
            <a:r>
              <a:rPr lang="en-GB" sz="1400" i="1">
                <a:cs typeface="Arial" charset="0"/>
              </a:rPr>
              <a:t>... has lost it’s taste [appeal]</a:t>
            </a:r>
          </a:p>
          <a:p>
            <a:r>
              <a:rPr lang="en-GB" sz="1400">
                <a:cs typeface="Arial" charset="0"/>
              </a:rPr>
              <a:t>Siarad trwy ei het-</a:t>
            </a:r>
            <a:r>
              <a:rPr lang="en-GB" sz="1400" i="1">
                <a:cs typeface="Arial" charset="0"/>
              </a:rPr>
              <a:t> Talking through your hat [rubbish/nonsense]</a:t>
            </a:r>
          </a:p>
          <a:p>
            <a:r>
              <a:rPr lang="en-GB" sz="1400">
                <a:cs typeface="Arial" charset="0"/>
              </a:rPr>
              <a:t>Dros ben llestri-</a:t>
            </a:r>
            <a:r>
              <a:rPr lang="en-GB" sz="1400" i="1">
                <a:cs typeface="Arial" charset="0"/>
              </a:rPr>
              <a:t>Over the top</a:t>
            </a:r>
          </a:p>
          <a:p>
            <a:r>
              <a:rPr lang="en-GB" sz="1400">
                <a:cs typeface="Arial" charset="0"/>
              </a:rPr>
              <a:t>Mae gen i wir ddawn-I have a real talent</a:t>
            </a:r>
          </a:p>
          <a:p>
            <a:r>
              <a:rPr lang="en-GB" sz="1400">
                <a:cs typeface="Arial" charset="0"/>
              </a:rPr>
              <a:t>Roeddwn i wedi blino’n lan- </a:t>
            </a:r>
            <a:r>
              <a:rPr lang="en-GB" sz="1400" i="1">
                <a:cs typeface="Arial" charset="0"/>
              </a:rPr>
              <a:t>I was tired out</a:t>
            </a:r>
          </a:p>
          <a:p>
            <a:r>
              <a:rPr lang="en-GB" sz="1400">
                <a:cs typeface="Arial" charset="0"/>
              </a:rPr>
              <a:t>Gwenu o glust i glust- </a:t>
            </a:r>
            <a:r>
              <a:rPr lang="en-GB" sz="1400" i="1">
                <a:cs typeface="Arial" charset="0"/>
              </a:rPr>
              <a:t>Smiling from ear to ear</a:t>
            </a:r>
            <a:endParaRPr lang="en-GB" sz="1400">
              <a:cs typeface="Arial" charset="0"/>
            </a:endParaRPr>
          </a:p>
        </p:txBody>
      </p:sp>
      <p:pic>
        <p:nvPicPr>
          <p:cNvPr id="14344" name="Picture 4" descr="http://teachbytes.files.wordpress.com/2013/08/book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6375" y="5400675"/>
            <a:ext cx="2016125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016375" y="5445125"/>
            <a:ext cx="2016125" cy="1296988"/>
          </a:xfrm>
          <a:prstGeom prst="rect">
            <a:avLst/>
          </a:prstGeom>
          <a:solidFill>
            <a:schemeClr val="accent1">
              <a:lumMod val="20000"/>
              <a:lumOff val="80000"/>
              <a:alpha val="6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1" dirty="0">
                <a:latin typeface="Arial" pitchFamily="34" charset="0"/>
                <a:cs typeface="Arial" pitchFamily="34" charset="0"/>
              </a:rPr>
              <a:t>MAT LLYTHRENNEDD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5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1" i="1" dirty="0">
                <a:latin typeface="Arial" pitchFamily="34" charset="0"/>
                <a:cs typeface="Arial" pitchFamily="34" charset="0"/>
              </a:rPr>
              <a:t>LITERACY MAT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5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267</Words>
  <Application>Microsoft Office PowerPoint</Application>
  <PresentationFormat>A4 Paper (210x297 mm)</PresentationFormat>
  <Paragraphs>96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</dc:creator>
  <cp:lastModifiedBy>Administrator</cp:lastModifiedBy>
  <cp:revision>19</cp:revision>
  <dcterms:created xsi:type="dcterms:W3CDTF">2013-10-07T20:00:01Z</dcterms:created>
  <dcterms:modified xsi:type="dcterms:W3CDTF">2013-10-20T11:10:37Z</dcterms:modified>
</cp:coreProperties>
</file>