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7" r:id="rId8"/>
    <p:sldId id="265" r:id="rId9"/>
    <p:sldId id="266" r:id="rId10"/>
    <p:sldId id="263" r:id="rId11"/>
    <p:sldId id="268" r:id="rId12"/>
    <p:sldId id="269" r:id="rId13"/>
    <p:sldId id="270" r:id="rId14"/>
    <p:sldId id="273" r:id="rId15"/>
    <p:sldId id="274" r:id="rId16"/>
    <p:sldId id="275" r:id="rId17"/>
    <p:sldId id="276"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47" d="100"/>
          <a:sy n="47" d="100"/>
        </p:scale>
        <p:origin x="-696" y="-6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8EB3A3A-CB66-4C57-8136-F92E8A10BB1E}" type="datetimeFigureOut">
              <a:rPr lang="en-GB" smtClean="0"/>
              <a:t>16/07/2019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16F1F5-456C-4B91-8255-529A1357AA78}" type="slidenum">
              <a:rPr lang="en-GB" smtClean="0"/>
              <a:t>‹#›</a:t>
            </a:fld>
            <a:endParaRPr lang="en-GB"/>
          </a:p>
        </p:txBody>
      </p:sp>
    </p:spTree>
    <p:extLst>
      <p:ext uri="{BB962C8B-B14F-4D97-AF65-F5344CB8AC3E}">
        <p14:creationId xmlns:p14="http://schemas.microsoft.com/office/powerpoint/2010/main" val="1298318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EB3A3A-CB66-4C57-8136-F92E8A10BB1E}" type="datetimeFigureOut">
              <a:rPr lang="en-GB" smtClean="0"/>
              <a:t>16/07/2019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16F1F5-456C-4B91-8255-529A1357AA78}" type="slidenum">
              <a:rPr lang="en-GB" smtClean="0"/>
              <a:t>‹#›</a:t>
            </a:fld>
            <a:endParaRPr lang="en-GB"/>
          </a:p>
        </p:txBody>
      </p:sp>
    </p:spTree>
    <p:extLst>
      <p:ext uri="{BB962C8B-B14F-4D97-AF65-F5344CB8AC3E}">
        <p14:creationId xmlns:p14="http://schemas.microsoft.com/office/powerpoint/2010/main" val="1203198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EB3A3A-CB66-4C57-8136-F92E8A10BB1E}" type="datetimeFigureOut">
              <a:rPr lang="en-GB" smtClean="0"/>
              <a:t>16/07/2019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16F1F5-456C-4B91-8255-529A1357AA78}" type="slidenum">
              <a:rPr lang="en-GB" smtClean="0"/>
              <a:t>‹#›</a:t>
            </a:fld>
            <a:endParaRPr lang="en-GB"/>
          </a:p>
        </p:txBody>
      </p:sp>
    </p:spTree>
    <p:extLst>
      <p:ext uri="{BB962C8B-B14F-4D97-AF65-F5344CB8AC3E}">
        <p14:creationId xmlns:p14="http://schemas.microsoft.com/office/powerpoint/2010/main" val="2915415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EB3A3A-CB66-4C57-8136-F92E8A10BB1E}" type="datetimeFigureOut">
              <a:rPr lang="en-GB" smtClean="0"/>
              <a:t>16/07/2019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16F1F5-456C-4B91-8255-529A1357AA78}" type="slidenum">
              <a:rPr lang="en-GB" smtClean="0"/>
              <a:t>‹#›</a:t>
            </a:fld>
            <a:endParaRPr lang="en-GB"/>
          </a:p>
        </p:txBody>
      </p:sp>
    </p:spTree>
    <p:extLst>
      <p:ext uri="{BB962C8B-B14F-4D97-AF65-F5344CB8AC3E}">
        <p14:creationId xmlns:p14="http://schemas.microsoft.com/office/powerpoint/2010/main" val="3241461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EB3A3A-CB66-4C57-8136-F92E8A10BB1E}" type="datetimeFigureOut">
              <a:rPr lang="en-GB" smtClean="0"/>
              <a:t>16/07/2019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16F1F5-456C-4B91-8255-529A1357AA78}" type="slidenum">
              <a:rPr lang="en-GB" smtClean="0"/>
              <a:t>‹#›</a:t>
            </a:fld>
            <a:endParaRPr lang="en-GB"/>
          </a:p>
        </p:txBody>
      </p:sp>
    </p:spTree>
    <p:extLst>
      <p:ext uri="{BB962C8B-B14F-4D97-AF65-F5344CB8AC3E}">
        <p14:creationId xmlns:p14="http://schemas.microsoft.com/office/powerpoint/2010/main" val="4294275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8EB3A3A-CB66-4C57-8136-F92E8A10BB1E}" type="datetimeFigureOut">
              <a:rPr lang="en-GB" smtClean="0"/>
              <a:t>16/07/2019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16F1F5-456C-4B91-8255-529A1357AA78}" type="slidenum">
              <a:rPr lang="en-GB" smtClean="0"/>
              <a:t>‹#›</a:t>
            </a:fld>
            <a:endParaRPr lang="en-GB"/>
          </a:p>
        </p:txBody>
      </p:sp>
    </p:spTree>
    <p:extLst>
      <p:ext uri="{BB962C8B-B14F-4D97-AF65-F5344CB8AC3E}">
        <p14:creationId xmlns:p14="http://schemas.microsoft.com/office/powerpoint/2010/main" val="334701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8EB3A3A-CB66-4C57-8136-F92E8A10BB1E}" type="datetimeFigureOut">
              <a:rPr lang="en-GB" smtClean="0"/>
              <a:t>16/07/2019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16F1F5-456C-4B91-8255-529A1357AA78}" type="slidenum">
              <a:rPr lang="en-GB" smtClean="0"/>
              <a:t>‹#›</a:t>
            </a:fld>
            <a:endParaRPr lang="en-GB"/>
          </a:p>
        </p:txBody>
      </p:sp>
    </p:spTree>
    <p:extLst>
      <p:ext uri="{BB962C8B-B14F-4D97-AF65-F5344CB8AC3E}">
        <p14:creationId xmlns:p14="http://schemas.microsoft.com/office/powerpoint/2010/main" val="3643621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8EB3A3A-CB66-4C57-8136-F92E8A10BB1E}" type="datetimeFigureOut">
              <a:rPr lang="en-GB" smtClean="0"/>
              <a:t>16/07/2019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16F1F5-456C-4B91-8255-529A1357AA78}" type="slidenum">
              <a:rPr lang="en-GB" smtClean="0"/>
              <a:t>‹#›</a:t>
            </a:fld>
            <a:endParaRPr lang="en-GB"/>
          </a:p>
        </p:txBody>
      </p:sp>
    </p:spTree>
    <p:extLst>
      <p:ext uri="{BB962C8B-B14F-4D97-AF65-F5344CB8AC3E}">
        <p14:creationId xmlns:p14="http://schemas.microsoft.com/office/powerpoint/2010/main" val="3753623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B3A3A-CB66-4C57-8136-F92E8A10BB1E}" type="datetimeFigureOut">
              <a:rPr lang="en-GB" smtClean="0"/>
              <a:t>16/07/2019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16F1F5-456C-4B91-8255-529A1357AA78}" type="slidenum">
              <a:rPr lang="en-GB" smtClean="0"/>
              <a:t>‹#›</a:t>
            </a:fld>
            <a:endParaRPr lang="en-GB"/>
          </a:p>
        </p:txBody>
      </p:sp>
    </p:spTree>
    <p:extLst>
      <p:ext uri="{BB962C8B-B14F-4D97-AF65-F5344CB8AC3E}">
        <p14:creationId xmlns:p14="http://schemas.microsoft.com/office/powerpoint/2010/main" val="2047179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EB3A3A-CB66-4C57-8136-F92E8A10BB1E}" type="datetimeFigureOut">
              <a:rPr lang="en-GB" smtClean="0"/>
              <a:t>16/07/2019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16F1F5-456C-4B91-8255-529A1357AA78}" type="slidenum">
              <a:rPr lang="en-GB" smtClean="0"/>
              <a:t>‹#›</a:t>
            </a:fld>
            <a:endParaRPr lang="en-GB"/>
          </a:p>
        </p:txBody>
      </p:sp>
    </p:spTree>
    <p:extLst>
      <p:ext uri="{BB962C8B-B14F-4D97-AF65-F5344CB8AC3E}">
        <p14:creationId xmlns:p14="http://schemas.microsoft.com/office/powerpoint/2010/main" val="1570399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EB3A3A-CB66-4C57-8136-F92E8A10BB1E}" type="datetimeFigureOut">
              <a:rPr lang="en-GB" smtClean="0"/>
              <a:t>16/07/2019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16F1F5-456C-4B91-8255-529A1357AA78}" type="slidenum">
              <a:rPr lang="en-GB" smtClean="0"/>
              <a:t>‹#›</a:t>
            </a:fld>
            <a:endParaRPr lang="en-GB"/>
          </a:p>
        </p:txBody>
      </p:sp>
    </p:spTree>
    <p:extLst>
      <p:ext uri="{BB962C8B-B14F-4D97-AF65-F5344CB8AC3E}">
        <p14:creationId xmlns:p14="http://schemas.microsoft.com/office/powerpoint/2010/main" val="4026572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B3A3A-CB66-4C57-8136-F92E8A10BB1E}" type="datetimeFigureOut">
              <a:rPr lang="en-GB" smtClean="0"/>
              <a:t>16/07/2019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6F1F5-456C-4B91-8255-529A1357AA78}" type="slidenum">
              <a:rPr lang="en-GB" smtClean="0"/>
              <a:t>‹#›</a:t>
            </a:fld>
            <a:endParaRPr lang="en-GB"/>
          </a:p>
        </p:txBody>
      </p:sp>
    </p:spTree>
    <p:extLst>
      <p:ext uri="{BB962C8B-B14F-4D97-AF65-F5344CB8AC3E}">
        <p14:creationId xmlns:p14="http://schemas.microsoft.com/office/powerpoint/2010/main" val="2635901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64586" y="677752"/>
            <a:ext cx="6172200" cy="1015663"/>
          </a:xfrm>
          <a:prstGeom prst="rect">
            <a:avLst/>
          </a:prstGeom>
          <a:noFill/>
        </p:spPr>
        <p:txBody>
          <a:bodyPr wrap="square" rtlCol="0">
            <a:spAutoFit/>
          </a:bodyPr>
          <a:lstStyle/>
          <a:p>
            <a:pPr algn="ctr"/>
            <a:r>
              <a:rPr lang="en-GB" sz="6000" dirty="0" smtClean="0">
                <a:latin typeface="Comic Sans MS" panose="030F0702030302020204" pitchFamily="66" charset="0"/>
              </a:rPr>
              <a:t>Explain</a:t>
            </a:r>
            <a:endParaRPr lang="en-GB" sz="6000" dirty="0">
              <a:latin typeface="Comic Sans MS" panose="030F0702030302020204" pitchFamily="66"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982" y="-1"/>
            <a:ext cx="1422035" cy="1235243"/>
          </a:xfrm>
          <a:prstGeom prst="rect">
            <a:avLst/>
          </a:prstGeom>
        </p:spPr>
      </p:pic>
      <p:sp>
        <p:nvSpPr>
          <p:cNvPr id="6" name="TextBox 5"/>
          <p:cNvSpPr txBox="1"/>
          <p:nvPr/>
        </p:nvSpPr>
        <p:spPr>
          <a:xfrm>
            <a:off x="4101550" y="1693415"/>
            <a:ext cx="3977640" cy="523220"/>
          </a:xfrm>
          <a:prstGeom prst="rect">
            <a:avLst/>
          </a:prstGeom>
          <a:noFill/>
        </p:spPr>
        <p:txBody>
          <a:bodyPr wrap="square" rtlCol="0">
            <a:spAutoFit/>
          </a:bodyPr>
          <a:lstStyle/>
          <a:p>
            <a:pPr algn="ctr"/>
            <a:r>
              <a:rPr lang="en-GB" sz="2800" dirty="0" smtClean="0">
                <a:latin typeface="Comic Sans MS" panose="030F0702030302020204" pitchFamily="66" charset="0"/>
              </a:rPr>
              <a:t>Practice questions</a:t>
            </a:r>
            <a:endParaRPr lang="en-GB" sz="2800" dirty="0">
              <a:latin typeface="Comic Sans MS" panose="030F0702030302020204" pitchFamily="66" charset="0"/>
            </a:endParaRPr>
          </a:p>
        </p:txBody>
      </p:sp>
      <p:pic>
        <p:nvPicPr>
          <p:cNvPr id="9" name="Picture 8" descr="http://dy00k1db5oznd.cloudfront.net/wp-content/uploads/2016/06/explain-it-1024x707.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3499"/>
            <a:ext cx="4363453" cy="2250979"/>
          </a:xfrm>
          <a:prstGeom prst="rect">
            <a:avLst/>
          </a:prstGeom>
          <a:noFill/>
          <a:ln>
            <a:noFill/>
          </a:ln>
        </p:spPr>
      </p:pic>
      <p:sp>
        <p:nvSpPr>
          <p:cNvPr id="10" name="Text Box 3"/>
          <p:cNvSpPr txBox="1"/>
          <p:nvPr/>
        </p:nvSpPr>
        <p:spPr>
          <a:xfrm>
            <a:off x="490536" y="2436688"/>
            <a:ext cx="11604481" cy="4152900"/>
          </a:xfrm>
          <a:prstGeom prst="rect">
            <a:avLst/>
          </a:prstGeom>
          <a:ln w="381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b="1" u="sng">
                <a:effectLst/>
                <a:latin typeface="Comic Sans MS" panose="030F0702030302020204" pitchFamily="66" charset="0"/>
                <a:ea typeface="Calibri" panose="020F0502020204030204" pitchFamily="34" charset="0"/>
                <a:cs typeface="Times New Roman" panose="02020603050405020304" pitchFamily="18" charset="0"/>
              </a:rPr>
              <a:t>Key points to remember:</a:t>
            </a:r>
            <a:endParaRPr lang="en-GB">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a:effectLst/>
                <a:latin typeface="Comic Sans MS" panose="030F0702030302020204" pitchFamily="66" charset="0"/>
                <a:ea typeface="Calibri" panose="020F0502020204030204" pitchFamily="34" charset="0"/>
                <a:cs typeface="Times New Roman" panose="02020603050405020304" pitchFamily="18" charset="0"/>
              </a:rPr>
              <a:t>Explain = make a point and </a:t>
            </a:r>
            <a:r>
              <a:rPr lang="en-US" b="1">
                <a:effectLst/>
                <a:latin typeface="Comic Sans MS" panose="030F0702030302020204" pitchFamily="66" charset="0"/>
                <a:ea typeface="Calibri" panose="020F0502020204030204" pitchFamily="34" charset="0"/>
                <a:cs typeface="Times New Roman" panose="02020603050405020304" pitchFamily="18" charset="0"/>
              </a:rPr>
              <a:t>GIVE REASONS;</a:t>
            </a:r>
            <a:endParaRPr lang="en-GB">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a:effectLst/>
                <a:latin typeface="Comic Sans MS" panose="030F0702030302020204" pitchFamily="66" charset="0"/>
                <a:ea typeface="Calibri" panose="020F0502020204030204" pitchFamily="34" charset="0"/>
                <a:cs typeface="Times New Roman" panose="02020603050405020304" pitchFamily="18" charset="0"/>
              </a:rPr>
              <a:t>Highlight what is asked for in question;</a:t>
            </a:r>
            <a:endParaRPr lang="en-GB">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a:effectLst/>
                <a:latin typeface="Comic Sans MS" panose="030F0702030302020204" pitchFamily="66" charset="0"/>
                <a:ea typeface="Calibri" panose="020F0502020204030204" pitchFamily="34" charset="0"/>
                <a:cs typeface="Times New Roman" panose="02020603050405020304" pitchFamily="18" charset="0"/>
              </a:rPr>
              <a:t>Track through the text from top to bottom;</a:t>
            </a:r>
            <a:endParaRPr lang="en-GB">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a:effectLst/>
                <a:latin typeface="Comic Sans MS" panose="030F0702030302020204" pitchFamily="66" charset="0"/>
                <a:ea typeface="Calibri" panose="020F0502020204030204" pitchFamily="34" charset="0"/>
                <a:cs typeface="Times New Roman" panose="02020603050405020304" pitchFamily="18" charset="0"/>
              </a:rPr>
              <a:t>Systematically work through – point (adjective) /evidence (quote);</a:t>
            </a:r>
            <a:endParaRPr lang="en-GB">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GB">
                <a:effectLst/>
                <a:latin typeface="Comic Sans MS" panose="030F0702030302020204" pitchFamily="66" charset="0"/>
                <a:ea typeface="Calibri" panose="020F0502020204030204" pitchFamily="34" charset="0"/>
                <a:cs typeface="Times New Roman" panose="02020603050405020304" pitchFamily="18" charset="0"/>
              </a:rPr>
              <a:t>You will need to use connectives such as: because, as a result, due to, so when explaining the reasons why!</a:t>
            </a:r>
          </a:p>
          <a:p>
            <a:pPr marL="342900" lvl="0" indent="-342900">
              <a:lnSpc>
                <a:spcPct val="107000"/>
              </a:lnSpc>
              <a:spcAft>
                <a:spcPts val="0"/>
              </a:spcAft>
              <a:buFont typeface="Wingdings" panose="05000000000000000000" pitchFamily="2" charset="2"/>
              <a:buChar char=""/>
            </a:pPr>
            <a:r>
              <a:rPr lang="en-GB" b="1">
                <a:effectLst/>
                <a:latin typeface="Comic Sans MS" panose="030F0702030302020204" pitchFamily="66" charset="0"/>
                <a:ea typeface="Calibri" panose="020F0502020204030204" pitchFamily="34" charset="0"/>
                <a:cs typeface="Times New Roman" panose="02020603050405020304" pitchFamily="18" charset="0"/>
              </a:rPr>
              <a:t>Time and marks:</a:t>
            </a:r>
            <a:endParaRPr lang="en-GB">
              <a:effectLst/>
              <a:latin typeface="Comic Sans MS" panose="030F0702030302020204" pitchFamily="66" charset="0"/>
              <a:ea typeface="Calibri" panose="020F0502020204030204" pitchFamily="34" charset="0"/>
              <a:cs typeface="Times New Roman" panose="02020603050405020304" pitchFamily="18" charset="0"/>
            </a:endParaRPr>
          </a:p>
          <a:p>
            <a:pPr marL="457200">
              <a:lnSpc>
                <a:spcPct val="107000"/>
              </a:lnSpc>
              <a:spcAft>
                <a:spcPts val="0"/>
              </a:spcAft>
            </a:pPr>
            <a:r>
              <a:rPr lang="en-GB" b="1">
                <a:effectLst/>
                <a:latin typeface="Comic Sans MS" panose="030F0702030302020204" pitchFamily="66" charset="0"/>
                <a:ea typeface="Calibri" panose="020F0502020204030204" pitchFamily="34" charset="0"/>
                <a:cs typeface="Times New Roman" panose="02020603050405020304" pitchFamily="18" charset="0"/>
              </a:rPr>
              <a:t>* 5 marks = 7-8 minutes reading and answering the question;</a:t>
            </a:r>
            <a:endParaRPr lang="en-GB">
              <a:effectLst/>
              <a:latin typeface="Comic Sans MS" panose="030F0702030302020204" pitchFamily="66" charset="0"/>
              <a:ea typeface="Calibri" panose="020F0502020204030204" pitchFamily="34" charset="0"/>
              <a:cs typeface="Times New Roman" panose="02020603050405020304" pitchFamily="18" charset="0"/>
            </a:endParaRPr>
          </a:p>
          <a:p>
            <a:pPr marL="457200">
              <a:lnSpc>
                <a:spcPct val="107000"/>
              </a:lnSpc>
              <a:spcAft>
                <a:spcPts val="0"/>
              </a:spcAft>
            </a:pPr>
            <a:r>
              <a:rPr lang="en-GB" b="1">
                <a:effectLst/>
                <a:latin typeface="Comic Sans MS" panose="030F0702030302020204" pitchFamily="66" charset="0"/>
                <a:ea typeface="Calibri" panose="020F0502020204030204" pitchFamily="34" charset="0"/>
                <a:cs typeface="Times New Roman" panose="02020603050405020304" pitchFamily="18" charset="0"/>
              </a:rPr>
              <a:t>* 10 marks = 15 minutes reading and answering the question;</a:t>
            </a:r>
            <a:endParaRPr lang="en-GB">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GB">
                <a:effectLst/>
                <a:latin typeface="Comic Sans MS" panose="030F0702030302020204" pitchFamily="66" charset="0"/>
                <a:ea typeface="Calibri" panose="020F0502020204030204" pitchFamily="34" charset="0"/>
                <a:cs typeface="Times New Roman" panose="02020603050405020304" pitchFamily="18" charset="0"/>
              </a:rPr>
              <a:t>You’re aiming for:</a:t>
            </a:r>
          </a:p>
          <a:p>
            <a:pPr marL="457200">
              <a:lnSpc>
                <a:spcPct val="107000"/>
              </a:lnSpc>
              <a:spcAft>
                <a:spcPts val="0"/>
              </a:spcAft>
            </a:pPr>
            <a:r>
              <a:rPr lang="en-GB">
                <a:effectLst/>
                <a:latin typeface="Comic Sans MS" panose="030F0702030302020204" pitchFamily="66" charset="0"/>
                <a:ea typeface="Calibri" panose="020F0502020204030204" pitchFamily="34" charset="0"/>
                <a:cs typeface="Times New Roman" panose="02020603050405020304" pitchFamily="18" charset="0"/>
              </a:rPr>
              <a:t>* 4-5 points = 5 mark questions</a:t>
            </a:r>
          </a:p>
          <a:p>
            <a:pPr marL="457200">
              <a:lnSpc>
                <a:spcPct val="107000"/>
              </a:lnSpc>
              <a:spcAft>
                <a:spcPts val="0"/>
              </a:spcAft>
            </a:pPr>
            <a:r>
              <a:rPr lang="en-GB">
                <a:effectLst/>
                <a:latin typeface="Comic Sans MS" panose="030F0702030302020204" pitchFamily="66" charset="0"/>
                <a:ea typeface="Calibri" panose="020F0502020204030204" pitchFamily="34" charset="0"/>
                <a:cs typeface="Times New Roman" panose="02020603050405020304" pitchFamily="18" charset="0"/>
              </a:rPr>
              <a:t>*8-10 points = 10 mark question</a:t>
            </a:r>
          </a:p>
          <a:p>
            <a:pPr marL="457200">
              <a:lnSpc>
                <a:spcPct val="107000"/>
              </a:lnSpc>
              <a:spcAft>
                <a:spcPts val="800"/>
              </a:spcAft>
            </a:pPr>
            <a:r>
              <a:rPr lang="en-GB">
                <a:effectLst/>
                <a:latin typeface="Comic Sans MS" panose="030F0702030302020204" pitchFamily="66"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839111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p:cNvSpPr txBox="1"/>
          <p:nvPr/>
        </p:nvSpPr>
        <p:spPr>
          <a:xfrm>
            <a:off x="116204" y="141921"/>
            <a:ext cx="11819122" cy="106123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800" dirty="0" smtClean="0">
                <a:ea typeface="Calibri" panose="020F0502020204030204" pitchFamily="34" charset="0"/>
                <a:cs typeface="Times New Roman" panose="02020603050405020304" pitchFamily="18" charset="0"/>
              </a:rPr>
              <a:t>Q: Explain how and why Obed Ramotswe became a miner in South Africa [10 marks]</a:t>
            </a:r>
          </a:p>
          <a:p>
            <a:pPr algn="ctr">
              <a:lnSpc>
                <a:spcPct val="107000"/>
              </a:lnSpc>
              <a:spcAft>
                <a:spcPts val="800"/>
              </a:spcAft>
            </a:pPr>
            <a:endParaRPr lang="en-GB" sz="2800" dirty="0">
              <a:effectLst/>
              <a:ea typeface="Calibri" panose="020F0502020204030204" pitchFamily="34" charset="0"/>
              <a:cs typeface="Times New Roman" panose="02020603050405020304" pitchFamily="18" charset="0"/>
            </a:endParaRPr>
          </a:p>
        </p:txBody>
      </p:sp>
      <p:sp>
        <p:nvSpPr>
          <p:cNvPr id="3" name="TextBox 2"/>
          <p:cNvSpPr txBox="1"/>
          <p:nvPr/>
        </p:nvSpPr>
        <p:spPr>
          <a:xfrm>
            <a:off x="116204" y="1358353"/>
            <a:ext cx="11903240" cy="461665"/>
          </a:xfrm>
          <a:prstGeom prst="rect">
            <a:avLst/>
          </a:prstGeom>
          <a:solidFill>
            <a:srgbClr val="FFFF00"/>
          </a:solidFill>
        </p:spPr>
        <p:txBody>
          <a:bodyPr wrap="square" rtlCol="0">
            <a:spAutoFit/>
          </a:bodyPr>
          <a:lstStyle/>
          <a:p>
            <a:pPr algn="ctr"/>
            <a:r>
              <a:rPr lang="en-GB" sz="2400" dirty="0" smtClean="0">
                <a:latin typeface="Comic Sans MS" panose="030F0702030302020204" pitchFamily="66" charset="0"/>
              </a:rPr>
              <a:t>Highlighter at the ready… what are we told about Obed Ramotswe and mining?</a:t>
            </a:r>
            <a:endParaRPr lang="en-GB" sz="2400" dirty="0">
              <a:latin typeface="Comic Sans MS" panose="030F0702030302020204" pitchFamily="66" charset="0"/>
            </a:endParaRPr>
          </a:p>
        </p:txBody>
      </p:sp>
      <p:pic>
        <p:nvPicPr>
          <p:cNvPr id="4" name="Picture 3"/>
          <p:cNvPicPr>
            <a:picLocks noChangeAspect="1"/>
          </p:cNvPicPr>
          <p:nvPr/>
        </p:nvPicPr>
        <p:blipFill rotWithShape="1">
          <a:blip r:embed="rId2"/>
          <a:srcRect l="29211" t="12398" r="29737" b="54386"/>
          <a:stretch/>
        </p:blipFill>
        <p:spPr>
          <a:xfrm>
            <a:off x="1155030" y="1975213"/>
            <a:ext cx="10151263" cy="4620126"/>
          </a:xfrm>
          <a:prstGeom prst="rect">
            <a:avLst/>
          </a:prstGeom>
          <a:ln w="28575">
            <a:solidFill>
              <a:srgbClr val="00FF00"/>
            </a:solidFill>
          </a:ln>
        </p:spPr>
      </p:pic>
    </p:spTree>
    <p:extLst>
      <p:ext uri="{BB962C8B-B14F-4D97-AF65-F5344CB8AC3E}">
        <p14:creationId xmlns:p14="http://schemas.microsoft.com/office/powerpoint/2010/main" val="502464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4145" y="1330660"/>
            <a:ext cx="11903240" cy="461665"/>
          </a:xfrm>
          <a:prstGeom prst="rect">
            <a:avLst/>
          </a:prstGeom>
          <a:solidFill>
            <a:srgbClr val="FFFF00"/>
          </a:solidFill>
        </p:spPr>
        <p:txBody>
          <a:bodyPr wrap="square" rtlCol="0">
            <a:spAutoFit/>
          </a:bodyPr>
          <a:lstStyle/>
          <a:p>
            <a:pPr algn="ctr"/>
            <a:r>
              <a:rPr lang="en-GB" sz="2400" dirty="0" smtClean="0">
                <a:latin typeface="Comic Sans MS" panose="030F0702030302020204" pitchFamily="66" charset="0"/>
              </a:rPr>
              <a:t>Did you perhaps find…?</a:t>
            </a:r>
            <a:endParaRPr lang="en-GB" sz="2400" dirty="0">
              <a:latin typeface="Comic Sans MS" panose="030F0702030302020204" pitchFamily="66" charset="0"/>
            </a:endParaRPr>
          </a:p>
        </p:txBody>
      </p:sp>
      <p:sp>
        <p:nvSpPr>
          <p:cNvPr id="5" name="Text Box 9"/>
          <p:cNvSpPr txBox="1"/>
          <p:nvPr/>
        </p:nvSpPr>
        <p:spPr>
          <a:xfrm>
            <a:off x="116204" y="141921"/>
            <a:ext cx="11819122" cy="106123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800" dirty="0" smtClean="0">
                <a:ea typeface="Calibri" panose="020F0502020204030204" pitchFamily="34" charset="0"/>
                <a:cs typeface="Times New Roman" panose="02020603050405020304" pitchFamily="18" charset="0"/>
              </a:rPr>
              <a:t>Q: Explain how and why Obed Ramotswe became a miner in South Africa [10 marks]</a:t>
            </a:r>
          </a:p>
          <a:p>
            <a:pPr algn="ctr">
              <a:lnSpc>
                <a:spcPct val="107000"/>
              </a:lnSpc>
              <a:spcAft>
                <a:spcPts val="800"/>
              </a:spcAft>
            </a:pPr>
            <a:endParaRPr lang="en-GB" sz="2800" dirty="0">
              <a:effectLst/>
              <a:ea typeface="Calibri" panose="020F0502020204030204" pitchFamily="34" charset="0"/>
              <a:cs typeface="Times New Roman" panose="02020603050405020304" pitchFamily="18" charset="0"/>
            </a:endParaRPr>
          </a:p>
        </p:txBody>
      </p:sp>
      <p:sp>
        <p:nvSpPr>
          <p:cNvPr id="8" name="TextBox 7"/>
          <p:cNvSpPr txBox="1"/>
          <p:nvPr/>
        </p:nvSpPr>
        <p:spPr>
          <a:xfrm>
            <a:off x="116204" y="1919827"/>
            <a:ext cx="11903240" cy="4708981"/>
          </a:xfrm>
          <a:prstGeom prst="rect">
            <a:avLst/>
          </a:prstGeom>
          <a:noFill/>
        </p:spPr>
        <p:txBody>
          <a:bodyPr wrap="square" rtlCol="0">
            <a:spAutoFit/>
          </a:bodyPr>
          <a:lstStyle/>
          <a:p>
            <a:r>
              <a:rPr lang="en-GB" sz="2000" dirty="0" smtClean="0">
                <a:latin typeface="Comic Sans MS" panose="030F0702030302020204" pitchFamily="66" charset="0"/>
              </a:rPr>
              <a:t>‘I love my country…I had no desire to leave my country, but things were bad in the past’ </a:t>
            </a:r>
            <a:r>
              <a:rPr lang="en-GB" sz="2000" dirty="0">
                <a:solidFill>
                  <a:srgbClr val="7030A0"/>
                </a:solidFill>
                <a:latin typeface="Comic Sans MS" panose="030F0702030302020204" pitchFamily="66" charset="0"/>
              </a:rPr>
              <a:t>S</a:t>
            </a:r>
            <a:r>
              <a:rPr lang="en-GB" sz="2000" dirty="0" smtClean="0">
                <a:solidFill>
                  <a:srgbClr val="7030A0"/>
                </a:solidFill>
                <a:latin typeface="Comic Sans MS" panose="030F0702030302020204" pitchFamily="66" charset="0"/>
              </a:rPr>
              <a:t>ense of necessity, reluctance but sense of duty. Pride at bring able to contribute and determination to make future positive – hope.</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‘The mines sucked are men in and left the old men and children at home.’ S</a:t>
            </a:r>
            <a:r>
              <a:rPr lang="en-GB" sz="2000" dirty="0" smtClean="0">
                <a:solidFill>
                  <a:srgbClr val="7030A0"/>
                </a:solidFill>
                <a:latin typeface="Comic Sans MS" panose="030F0702030302020204" pitchFamily="66" charset="0"/>
              </a:rPr>
              <a:t>ense of masculinity, duty to protect and provide for the vulnerable.</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‘My father said I should go, as his lands were not good enough to support me…’ </a:t>
            </a:r>
            <a:r>
              <a:rPr lang="en-GB" sz="2000" dirty="0">
                <a:solidFill>
                  <a:srgbClr val="7030A0"/>
                </a:solidFill>
                <a:latin typeface="Comic Sans MS" panose="030F0702030302020204" pitchFamily="66" charset="0"/>
              </a:rPr>
              <a:t>R</a:t>
            </a:r>
            <a:r>
              <a:rPr lang="en-GB" sz="2000" dirty="0" smtClean="0">
                <a:solidFill>
                  <a:srgbClr val="7030A0"/>
                </a:solidFill>
                <a:latin typeface="Comic Sans MS" panose="030F0702030302020204" pitchFamily="66" charset="0"/>
              </a:rPr>
              <a:t>espect for father, following instructions, drive to provide for himself and immediate family.</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‘Recruiting truck came…a man said I would make a good miner’ E</a:t>
            </a:r>
            <a:r>
              <a:rPr lang="en-GB" sz="2000" dirty="0" smtClean="0">
                <a:solidFill>
                  <a:srgbClr val="7030A0"/>
                </a:solidFill>
                <a:latin typeface="Comic Sans MS" panose="030F0702030302020204" pitchFamily="66" charset="0"/>
              </a:rPr>
              <a:t>ase at recruitment, opportunity arrived. Pride at being tested and found to be suitable, flattery helped.</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‘That was all’ S</a:t>
            </a:r>
            <a:r>
              <a:rPr lang="en-GB" sz="2000" dirty="0" smtClean="0">
                <a:solidFill>
                  <a:srgbClr val="7030A0"/>
                </a:solidFill>
                <a:latin typeface="Comic Sans MS" panose="030F0702030302020204" pitchFamily="66" charset="0"/>
              </a:rPr>
              <a:t>ense of how quickly he had been recruited, very simple process which surprised him. No rigour to application.</a:t>
            </a:r>
            <a:endParaRPr lang="en-GB" sz="2000" dirty="0">
              <a:latin typeface="Comic Sans MS" panose="030F0702030302020204" pitchFamily="66" charset="0"/>
            </a:endParaRPr>
          </a:p>
        </p:txBody>
      </p:sp>
    </p:spTree>
    <p:extLst>
      <p:ext uri="{BB962C8B-B14F-4D97-AF65-F5344CB8AC3E}">
        <p14:creationId xmlns:p14="http://schemas.microsoft.com/office/powerpoint/2010/main" val="2562284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p:cNvSpPr txBox="1"/>
          <p:nvPr/>
        </p:nvSpPr>
        <p:spPr>
          <a:xfrm>
            <a:off x="116204" y="141921"/>
            <a:ext cx="11819122" cy="106123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8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Q: Explain why Fogle and Cracknell took part in the Atlantic race. [5 marks]</a:t>
            </a:r>
          </a:p>
          <a:p>
            <a:pPr algn="ctr">
              <a:lnSpc>
                <a:spcPct val="107000"/>
              </a:lnSpc>
              <a:spcAft>
                <a:spcPts val="800"/>
              </a:spcAft>
            </a:pPr>
            <a:endParaRPr lang="en-GB" sz="2800" dirty="0">
              <a:effectLst/>
              <a:ea typeface="Calibri" panose="020F0502020204030204" pitchFamily="34" charset="0"/>
              <a:cs typeface="Times New Roman" panose="02020603050405020304" pitchFamily="18" charset="0"/>
            </a:endParaRPr>
          </a:p>
        </p:txBody>
      </p:sp>
      <p:sp>
        <p:nvSpPr>
          <p:cNvPr id="3" name="TextBox 2"/>
          <p:cNvSpPr txBox="1"/>
          <p:nvPr/>
        </p:nvSpPr>
        <p:spPr>
          <a:xfrm>
            <a:off x="116204" y="1358353"/>
            <a:ext cx="11903240" cy="461665"/>
          </a:xfrm>
          <a:prstGeom prst="rect">
            <a:avLst/>
          </a:prstGeom>
          <a:solidFill>
            <a:srgbClr val="FFFF00"/>
          </a:solidFill>
        </p:spPr>
        <p:txBody>
          <a:bodyPr wrap="square" rtlCol="0">
            <a:spAutoFit/>
          </a:bodyPr>
          <a:lstStyle/>
          <a:p>
            <a:pPr algn="ctr"/>
            <a:r>
              <a:rPr lang="en-GB" sz="2400" dirty="0" smtClean="0">
                <a:latin typeface="Comic Sans MS" panose="030F0702030302020204" pitchFamily="66" charset="0"/>
              </a:rPr>
              <a:t>Highlighter at the ready… what are we told about why the boys got involved?</a:t>
            </a:r>
            <a:endParaRPr lang="en-GB" sz="2400" dirty="0">
              <a:latin typeface="Comic Sans MS" panose="030F0702030302020204" pitchFamily="66" charset="0"/>
            </a:endParaRPr>
          </a:p>
        </p:txBody>
      </p:sp>
      <p:pic>
        <p:nvPicPr>
          <p:cNvPr id="5" name="Picture 4"/>
          <p:cNvPicPr>
            <a:picLocks noChangeAspect="1"/>
          </p:cNvPicPr>
          <p:nvPr/>
        </p:nvPicPr>
        <p:blipFill rotWithShape="1">
          <a:blip r:embed="rId2"/>
          <a:srcRect l="29342" t="10994" r="29605" b="45497"/>
          <a:stretch/>
        </p:blipFill>
        <p:spPr>
          <a:xfrm>
            <a:off x="2294019" y="1975213"/>
            <a:ext cx="7692655" cy="4586008"/>
          </a:xfrm>
          <a:prstGeom prst="rect">
            <a:avLst/>
          </a:prstGeom>
          <a:ln w="28575">
            <a:solidFill>
              <a:srgbClr val="00FF00"/>
            </a:solidFill>
          </a:ln>
        </p:spPr>
      </p:pic>
    </p:spTree>
    <p:extLst>
      <p:ext uri="{BB962C8B-B14F-4D97-AF65-F5344CB8AC3E}">
        <p14:creationId xmlns:p14="http://schemas.microsoft.com/office/powerpoint/2010/main" val="4202393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4145" y="1330660"/>
            <a:ext cx="11903240" cy="461665"/>
          </a:xfrm>
          <a:prstGeom prst="rect">
            <a:avLst/>
          </a:prstGeom>
          <a:solidFill>
            <a:srgbClr val="FFFF00"/>
          </a:solidFill>
        </p:spPr>
        <p:txBody>
          <a:bodyPr wrap="square" rtlCol="0">
            <a:spAutoFit/>
          </a:bodyPr>
          <a:lstStyle/>
          <a:p>
            <a:pPr algn="ctr"/>
            <a:r>
              <a:rPr lang="en-GB" sz="2400" dirty="0" smtClean="0">
                <a:latin typeface="Comic Sans MS" panose="030F0702030302020204" pitchFamily="66" charset="0"/>
              </a:rPr>
              <a:t>Did you perhaps find…?</a:t>
            </a:r>
            <a:endParaRPr lang="en-GB" sz="2400" dirty="0">
              <a:latin typeface="Comic Sans MS" panose="030F0702030302020204" pitchFamily="66" charset="0"/>
            </a:endParaRPr>
          </a:p>
        </p:txBody>
      </p:sp>
      <p:sp>
        <p:nvSpPr>
          <p:cNvPr id="7" name="Text Box 9"/>
          <p:cNvSpPr txBox="1"/>
          <p:nvPr/>
        </p:nvSpPr>
        <p:spPr>
          <a:xfrm>
            <a:off x="116204" y="141921"/>
            <a:ext cx="11819122" cy="106123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8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Q: Explain why Fogle and Cracknell took part in the Atlantic race. [5 marks]</a:t>
            </a:r>
          </a:p>
          <a:p>
            <a:pPr algn="ctr">
              <a:lnSpc>
                <a:spcPct val="107000"/>
              </a:lnSpc>
              <a:spcAft>
                <a:spcPts val="800"/>
              </a:spcAft>
            </a:pPr>
            <a:endParaRPr lang="en-GB" sz="2800" dirty="0">
              <a:effectLst/>
              <a:ea typeface="Calibri" panose="020F0502020204030204" pitchFamily="34" charset="0"/>
              <a:cs typeface="Times New Roman" panose="02020603050405020304" pitchFamily="18" charset="0"/>
            </a:endParaRPr>
          </a:p>
        </p:txBody>
      </p:sp>
      <p:sp>
        <p:nvSpPr>
          <p:cNvPr id="8" name="TextBox 7"/>
          <p:cNvSpPr txBox="1"/>
          <p:nvPr/>
        </p:nvSpPr>
        <p:spPr>
          <a:xfrm>
            <a:off x="116204" y="1919827"/>
            <a:ext cx="11903240" cy="5016758"/>
          </a:xfrm>
          <a:prstGeom prst="rect">
            <a:avLst/>
          </a:prstGeom>
          <a:noFill/>
        </p:spPr>
        <p:txBody>
          <a:bodyPr wrap="square" rtlCol="0">
            <a:spAutoFit/>
          </a:bodyPr>
          <a:lstStyle/>
          <a:p>
            <a:r>
              <a:rPr lang="en-GB" sz="2000" dirty="0" smtClean="0">
                <a:latin typeface="Comic Sans MS" panose="030F0702030302020204" pitchFamily="66" charset="0"/>
              </a:rPr>
              <a:t>‘Most people …thought they were mad’ </a:t>
            </a:r>
            <a:r>
              <a:rPr lang="en-GB" sz="2000" dirty="0">
                <a:solidFill>
                  <a:srgbClr val="7030A0"/>
                </a:solidFill>
                <a:latin typeface="Comic Sans MS" panose="030F0702030302020204" pitchFamily="66" charset="0"/>
              </a:rPr>
              <a:t>S</a:t>
            </a:r>
            <a:r>
              <a:rPr lang="en-GB" sz="2000" dirty="0" smtClean="0">
                <a:solidFill>
                  <a:srgbClr val="7030A0"/>
                </a:solidFill>
                <a:latin typeface="Comic Sans MS" panose="030F0702030302020204" pitchFamily="66" charset="0"/>
              </a:rPr>
              <a:t>ense of challenge and proving the critics wrong.</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‘It gives you a huge buzz.’ Adrenaline</a:t>
            </a:r>
            <a:r>
              <a:rPr lang="en-GB" sz="2000" dirty="0" smtClean="0">
                <a:solidFill>
                  <a:srgbClr val="7030A0"/>
                </a:solidFill>
                <a:latin typeface="Comic Sans MS" panose="030F0702030302020204" pitchFamily="66" charset="0"/>
              </a:rPr>
              <a:t>, thrill seeking, extreme challenge.</a:t>
            </a:r>
          </a:p>
          <a:p>
            <a:endParaRPr lang="en-GB" sz="2000" dirty="0">
              <a:latin typeface="Comic Sans MS" panose="030F0702030302020204" pitchFamily="66" charset="0"/>
            </a:endParaRPr>
          </a:p>
          <a:p>
            <a:r>
              <a:rPr lang="en-GB" sz="2000" dirty="0" smtClean="0">
                <a:latin typeface="Comic Sans MS" panose="030F0702030302020204" pitchFamily="66" charset="0"/>
              </a:rPr>
              <a:t>‘A psychologist would say it was a symptom…’ </a:t>
            </a:r>
            <a:r>
              <a:rPr lang="en-GB" sz="2000" dirty="0">
                <a:solidFill>
                  <a:srgbClr val="7030A0"/>
                </a:solidFill>
                <a:latin typeface="Comic Sans MS" panose="030F0702030302020204" pitchFamily="66" charset="0"/>
              </a:rPr>
              <a:t>S</a:t>
            </a:r>
            <a:r>
              <a:rPr lang="en-GB" sz="2000" dirty="0" smtClean="0">
                <a:solidFill>
                  <a:srgbClr val="7030A0"/>
                </a:solidFill>
                <a:latin typeface="Comic Sans MS" panose="030F0702030302020204" pitchFamily="66" charset="0"/>
              </a:rPr>
              <a:t>ense of wanting to surprise audience, feeling pigeon-holed, wanting to express himself in a different way and be taken more seriously.</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‘confusion over his future career’ </a:t>
            </a:r>
            <a:r>
              <a:rPr lang="en-GB" sz="2000" dirty="0" smtClean="0">
                <a:solidFill>
                  <a:srgbClr val="7030A0"/>
                </a:solidFill>
                <a:latin typeface="Comic Sans MS" panose="030F0702030302020204" pitchFamily="66" charset="0"/>
              </a:rPr>
              <a:t>Sense of needing to find a new focus or purpose, wanting to maintain credibility, feeling lost.  Needing a new and exciting challenge after such public and high level success as the Olympics.</a:t>
            </a:r>
          </a:p>
          <a:p>
            <a:endParaRPr lang="en-GB" sz="2000" dirty="0">
              <a:latin typeface="Comic Sans MS" panose="030F0702030302020204" pitchFamily="66" charset="0"/>
            </a:endParaRPr>
          </a:p>
          <a:p>
            <a:r>
              <a:rPr lang="en-GB" sz="2000" dirty="0" smtClean="0">
                <a:latin typeface="Comic Sans MS" panose="030F0702030302020204" pitchFamily="66" charset="0"/>
              </a:rPr>
              <a:t>‘Everything is done for you. You don’t have to grow up’ </a:t>
            </a:r>
            <a:r>
              <a:rPr lang="en-GB" sz="2000" dirty="0" smtClean="0">
                <a:solidFill>
                  <a:srgbClr val="7030A0"/>
                </a:solidFill>
                <a:latin typeface="Comic Sans MS" panose="030F0702030302020204" pitchFamily="66" charset="0"/>
              </a:rPr>
              <a:t>Preferring a lifestyle of rigour and routine, with plenty of professional input and a way to measure success. Removes all need for decision making, as there are strict rules to follow.</a:t>
            </a:r>
          </a:p>
          <a:p>
            <a:endParaRPr lang="en-GB" sz="2000" dirty="0">
              <a:solidFill>
                <a:srgbClr val="7030A0"/>
              </a:solidFill>
              <a:latin typeface="Comic Sans MS" panose="030F0702030302020204" pitchFamily="66" charset="0"/>
            </a:endParaRPr>
          </a:p>
          <a:p>
            <a:r>
              <a:rPr lang="en-GB" sz="2000" dirty="0" smtClean="0">
                <a:latin typeface="Comic Sans MS" panose="030F0702030302020204" pitchFamily="66" charset="0"/>
              </a:rPr>
              <a:t>‘Use the time away’ </a:t>
            </a:r>
            <a:r>
              <a:rPr lang="en-GB" sz="2000" dirty="0" smtClean="0">
                <a:solidFill>
                  <a:srgbClr val="7030A0"/>
                </a:solidFill>
                <a:latin typeface="Comic Sans MS" panose="030F0702030302020204" pitchFamily="66" charset="0"/>
              </a:rPr>
              <a:t>Believed the trip would offer time for reflection and chance to clear thoughts.</a:t>
            </a:r>
            <a:endParaRPr lang="en-GB" sz="2000" dirty="0">
              <a:solidFill>
                <a:srgbClr val="7030A0"/>
              </a:solidFill>
              <a:latin typeface="Comic Sans MS" panose="030F0702030302020204" pitchFamily="66" charset="0"/>
            </a:endParaRPr>
          </a:p>
        </p:txBody>
      </p:sp>
    </p:spTree>
    <p:extLst>
      <p:ext uri="{BB962C8B-B14F-4D97-AF65-F5344CB8AC3E}">
        <p14:creationId xmlns:p14="http://schemas.microsoft.com/office/powerpoint/2010/main" val="3894658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p:cNvSpPr txBox="1"/>
          <p:nvPr/>
        </p:nvSpPr>
        <p:spPr>
          <a:xfrm>
            <a:off x="116204" y="141921"/>
            <a:ext cx="11819122" cy="106123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8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Q: Explain why </a:t>
            </a:r>
            <a:r>
              <a:rPr lang="en-GB" sz="2800" dirty="0" err="1" smtClean="0">
                <a:effectLst/>
                <a:latin typeface="Arial Unicode MS" panose="020B0604020202020204" pitchFamily="34" charset="-128"/>
                <a:ea typeface="Arial Unicode MS" panose="020B0604020202020204" pitchFamily="34" charset="-128"/>
                <a:cs typeface="Arial Unicode MS" panose="020B0604020202020204" pitchFamily="34" charset="-128"/>
              </a:rPr>
              <a:t>Yossarian</a:t>
            </a:r>
            <a:r>
              <a:rPr lang="en-GB" sz="28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chooses to stay in the hospital [10 marks]</a:t>
            </a:r>
          </a:p>
          <a:p>
            <a:pPr algn="ctr">
              <a:lnSpc>
                <a:spcPct val="107000"/>
              </a:lnSpc>
              <a:spcAft>
                <a:spcPts val="800"/>
              </a:spcAft>
            </a:pPr>
            <a:endParaRPr lang="en-GB" sz="2800" dirty="0">
              <a:effectLst/>
              <a:ea typeface="Calibri" panose="020F0502020204030204" pitchFamily="34" charset="0"/>
              <a:cs typeface="Times New Roman" panose="02020603050405020304" pitchFamily="18" charset="0"/>
            </a:endParaRPr>
          </a:p>
        </p:txBody>
      </p:sp>
      <p:sp>
        <p:nvSpPr>
          <p:cNvPr id="3" name="TextBox 2"/>
          <p:cNvSpPr txBox="1"/>
          <p:nvPr/>
        </p:nvSpPr>
        <p:spPr>
          <a:xfrm>
            <a:off x="116204" y="1358353"/>
            <a:ext cx="11903240" cy="830997"/>
          </a:xfrm>
          <a:prstGeom prst="rect">
            <a:avLst/>
          </a:prstGeom>
          <a:solidFill>
            <a:srgbClr val="FFFF00"/>
          </a:solidFill>
        </p:spPr>
        <p:txBody>
          <a:bodyPr wrap="square" rtlCol="0">
            <a:spAutoFit/>
          </a:bodyPr>
          <a:lstStyle/>
          <a:p>
            <a:pPr algn="ctr"/>
            <a:r>
              <a:rPr lang="en-GB" sz="2400" dirty="0" smtClean="0">
                <a:latin typeface="Comic Sans MS" panose="030F0702030302020204" pitchFamily="66" charset="0"/>
              </a:rPr>
              <a:t>Highlighter at the ready… what are we told about the positives of the hospital stay?</a:t>
            </a:r>
            <a:endParaRPr lang="en-GB" sz="2400" dirty="0">
              <a:latin typeface="Comic Sans MS" panose="030F0702030302020204" pitchFamily="66" charset="0"/>
            </a:endParaRPr>
          </a:p>
        </p:txBody>
      </p:sp>
      <p:pic>
        <p:nvPicPr>
          <p:cNvPr id="5" name="Picture 4"/>
          <p:cNvPicPr>
            <a:picLocks noChangeAspect="1"/>
          </p:cNvPicPr>
          <p:nvPr/>
        </p:nvPicPr>
        <p:blipFill rotWithShape="1">
          <a:blip r:embed="rId2"/>
          <a:srcRect l="30526" t="14503" r="30395" b="44327"/>
          <a:stretch/>
        </p:blipFill>
        <p:spPr>
          <a:xfrm>
            <a:off x="2390274" y="2344545"/>
            <a:ext cx="7223924" cy="4280844"/>
          </a:xfrm>
          <a:prstGeom prst="rect">
            <a:avLst/>
          </a:prstGeom>
          <a:ln w="28575">
            <a:solidFill>
              <a:srgbClr val="00FF00"/>
            </a:solidFill>
          </a:ln>
        </p:spPr>
      </p:pic>
    </p:spTree>
    <p:extLst>
      <p:ext uri="{BB962C8B-B14F-4D97-AF65-F5344CB8AC3E}">
        <p14:creationId xmlns:p14="http://schemas.microsoft.com/office/powerpoint/2010/main" val="3976529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4145" y="1330660"/>
            <a:ext cx="11903240" cy="461665"/>
          </a:xfrm>
          <a:prstGeom prst="rect">
            <a:avLst/>
          </a:prstGeom>
          <a:solidFill>
            <a:srgbClr val="FFFF00"/>
          </a:solidFill>
        </p:spPr>
        <p:txBody>
          <a:bodyPr wrap="square" rtlCol="0">
            <a:spAutoFit/>
          </a:bodyPr>
          <a:lstStyle/>
          <a:p>
            <a:pPr algn="ctr"/>
            <a:r>
              <a:rPr lang="en-GB" sz="2400" dirty="0" smtClean="0">
                <a:latin typeface="Comic Sans MS" panose="030F0702030302020204" pitchFamily="66" charset="0"/>
              </a:rPr>
              <a:t>Did you perhaps find…?</a:t>
            </a:r>
            <a:endParaRPr lang="en-GB" sz="2400" dirty="0">
              <a:latin typeface="Comic Sans MS" panose="030F0702030302020204" pitchFamily="66" charset="0"/>
            </a:endParaRPr>
          </a:p>
        </p:txBody>
      </p:sp>
      <p:sp>
        <p:nvSpPr>
          <p:cNvPr id="7" name="Text Box 9"/>
          <p:cNvSpPr txBox="1"/>
          <p:nvPr/>
        </p:nvSpPr>
        <p:spPr>
          <a:xfrm>
            <a:off x="116204" y="141921"/>
            <a:ext cx="11819122" cy="106123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8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Q: Explain why </a:t>
            </a:r>
            <a:r>
              <a:rPr lang="en-GB" sz="2800" dirty="0" err="1" smtClean="0">
                <a:effectLst/>
                <a:latin typeface="Arial Unicode MS" panose="020B0604020202020204" pitchFamily="34" charset="-128"/>
                <a:ea typeface="Arial Unicode MS" panose="020B0604020202020204" pitchFamily="34" charset="-128"/>
                <a:cs typeface="Arial Unicode MS" panose="020B0604020202020204" pitchFamily="34" charset="-128"/>
              </a:rPr>
              <a:t>Yossarian</a:t>
            </a:r>
            <a:r>
              <a:rPr lang="en-GB" sz="28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chooses to stay in the hospital [10 marks]</a:t>
            </a:r>
          </a:p>
          <a:p>
            <a:pPr algn="ctr">
              <a:lnSpc>
                <a:spcPct val="107000"/>
              </a:lnSpc>
              <a:spcAft>
                <a:spcPts val="800"/>
              </a:spcAft>
            </a:pPr>
            <a:endParaRPr lang="en-GB" sz="2800" dirty="0">
              <a:effectLst/>
              <a:ea typeface="Calibri" panose="020F0502020204030204" pitchFamily="34" charset="0"/>
              <a:cs typeface="Times New Roman" panose="02020603050405020304" pitchFamily="18" charset="0"/>
            </a:endParaRPr>
          </a:p>
        </p:txBody>
      </p:sp>
      <p:sp>
        <p:nvSpPr>
          <p:cNvPr id="8" name="TextBox 7"/>
          <p:cNvSpPr txBox="1"/>
          <p:nvPr/>
        </p:nvSpPr>
        <p:spPr>
          <a:xfrm>
            <a:off x="116204" y="1919827"/>
            <a:ext cx="11903240" cy="4708981"/>
          </a:xfrm>
          <a:prstGeom prst="rect">
            <a:avLst/>
          </a:prstGeom>
          <a:noFill/>
        </p:spPr>
        <p:txBody>
          <a:bodyPr wrap="square" rtlCol="0">
            <a:spAutoFit/>
          </a:bodyPr>
          <a:lstStyle/>
          <a:p>
            <a:r>
              <a:rPr lang="en-GB" sz="2000" dirty="0" smtClean="0">
                <a:latin typeface="Comic Sans MS" panose="030F0702030302020204" pitchFamily="66" charset="0"/>
              </a:rPr>
              <a:t>‘determined to stay in the hospital forever rather than fly one more mission’ </a:t>
            </a:r>
            <a:r>
              <a:rPr lang="en-GB" sz="2000" dirty="0">
                <a:solidFill>
                  <a:srgbClr val="7030A0"/>
                </a:solidFill>
                <a:latin typeface="Comic Sans MS" panose="030F0702030302020204" pitchFamily="66" charset="0"/>
              </a:rPr>
              <a:t>S</a:t>
            </a:r>
            <a:r>
              <a:rPr lang="en-GB" sz="2000" dirty="0" smtClean="0">
                <a:solidFill>
                  <a:srgbClr val="7030A0"/>
                </a:solidFill>
                <a:latin typeface="Comic Sans MS" panose="030F0702030302020204" pitchFamily="66" charset="0"/>
              </a:rPr>
              <a:t>ense of safety and security, rather than the risk of death or injury. Chance to rest. Far easier, responsibility free.</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‘not as many sick people inside … as outside.’ </a:t>
            </a:r>
            <a:r>
              <a:rPr lang="en-GB" sz="2000" dirty="0" smtClean="0">
                <a:solidFill>
                  <a:srgbClr val="7030A0"/>
                </a:solidFill>
                <a:latin typeface="Comic Sans MS" panose="030F0702030302020204" pitchFamily="66" charset="0"/>
              </a:rPr>
              <a:t>War is taking its toll and too many soldiers are being seriously injured and not being brought to hospital quickly enough for treatment.</a:t>
            </a:r>
          </a:p>
          <a:p>
            <a:endParaRPr lang="en-GB" sz="2000" dirty="0">
              <a:latin typeface="Comic Sans MS" panose="030F0702030302020204" pitchFamily="66" charset="0"/>
            </a:endParaRPr>
          </a:p>
          <a:p>
            <a:r>
              <a:rPr lang="en-GB" sz="2000" dirty="0" smtClean="0">
                <a:latin typeface="Comic Sans MS" panose="030F0702030302020204" pitchFamily="66" charset="0"/>
              </a:rPr>
              <a:t>‘None of that crude, ugly dying…’ </a:t>
            </a:r>
            <a:r>
              <a:rPr lang="en-GB" sz="2000" dirty="0" err="1" smtClean="0">
                <a:solidFill>
                  <a:srgbClr val="7030A0"/>
                </a:solidFill>
                <a:latin typeface="Comic Sans MS" panose="030F0702030302020204" pitchFamily="66" charset="0"/>
              </a:rPr>
              <a:t>Yossarian</a:t>
            </a:r>
            <a:r>
              <a:rPr lang="en-GB" sz="2000" dirty="0" smtClean="0">
                <a:solidFill>
                  <a:srgbClr val="7030A0"/>
                </a:solidFill>
                <a:latin typeface="Comic Sans MS" panose="030F0702030302020204" pitchFamily="66" charset="0"/>
              </a:rPr>
              <a:t> has been scarred by the deaths and injuries he has seen, with soldiers dying painfully and unexpectedly in battle. He prefers the clinical, quiet hospital.</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‘bled to death like gentlemen…or expired without comment’ </a:t>
            </a:r>
            <a:r>
              <a:rPr lang="en-GB" sz="2000" dirty="0" smtClean="0">
                <a:solidFill>
                  <a:srgbClr val="7030A0"/>
                </a:solidFill>
                <a:latin typeface="Comic Sans MS" panose="030F0702030302020204" pitchFamily="66" charset="0"/>
              </a:rPr>
              <a:t>Preference for gentle and orderly death, causing as little noise and distress as possible.</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‘None of that now-you-see-me-now-you-don’t…so much in fashion’ </a:t>
            </a:r>
            <a:r>
              <a:rPr lang="en-GB" sz="2000" dirty="0" smtClean="0">
                <a:solidFill>
                  <a:srgbClr val="7030A0"/>
                </a:solidFill>
                <a:latin typeface="Comic Sans MS" panose="030F0702030302020204" pitchFamily="66" charset="0"/>
              </a:rPr>
              <a:t>Sarcastic or bitter view of the sudden and violent deaths beyond the hospital. No dignity or recognition.</a:t>
            </a:r>
            <a:endParaRPr lang="en-GB" sz="2000" dirty="0">
              <a:solidFill>
                <a:srgbClr val="7030A0"/>
              </a:solidFill>
              <a:latin typeface="Comic Sans MS" panose="030F0702030302020204" pitchFamily="66" charset="0"/>
            </a:endParaRPr>
          </a:p>
        </p:txBody>
      </p:sp>
    </p:spTree>
    <p:extLst>
      <p:ext uri="{BB962C8B-B14F-4D97-AF65-F5344CB8AC3E}">
        <p14:creationId xmlns:p14="http://schemas.microsoft.com/office/powerpoint/2010/main" val="1208917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p:cNvSpPr txBox="1"/>
          <p:nvPr/>
        </p:nvSpPr>
        <p:spPr>
          <a:xfrm>
            <a:off x="116204" y="141921"/>
            <a:ext cx="11819122" cy="106123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8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Q: Explain why foxes became so popular. [5 marks]</a:t>
            </a:r>
          </a:p>
          <a:p>
            <a:pPr algn="ctr">
              <a:lnSpc>
                <a:spcPct val="107000"/>
              </a:lnSpc>
              <a:spcAft>
                <a:spcPts val="800"/>
              </a:spcAft>
            </a:pPr>
            <a:endParaRPr lang="en-GB" sz="2800" dirty="0">
              <a:effectLst/>
              <a:ea typeface="Calibri" panose="020F0502020204030204" pitchFamily="34" charset="0"/>
              <a:cs typeface="Times New Roman" panose="02020603050405020304" pitchFamily="18" charset="0"/>
            </a:endParaRPr>
          </a:p>
        </p:txBody>
      </p:sp>
      <p:sp>
        <p:nvSpPr>
          <p:cNvPr id="3" name="TextBox 2"/>
          <p:cNvSpPr txBox="1"/>
          <p:nvPr/>
        </p:nvSpPr>
        <p:spPr>
          <a:xfrm>
            <a:off x="116204" y="1358353"/>
            <a:ext cx="11903240" cy="461665"/>
          </a:xfrm>
          <a:prstGeom prst="rect">
            <a:avLst/>
          </a:prstGeom>
          <a:solidFill>
            <a:srgbClr val="FFFF00"/>
          </a:solidFill>
        </p:spPr>
        <p:txBody>
          <a:bodyPr wrap="square" rtlCol="0">
            <a:spAutoFit/>
          </a:bodyPr>
          <a:lstStyle/>
          <a:p>
            <a:pPr algn="ctr"/>
            <a:r>
              <a:rPr lang="en-GB" sz="2400" dirty="0" smtClean="0">
                <a:latin typeface="Comic Sans MS" panose="030F0702030302020204" pitchFamily="66" charset="0"/>
              </a:rPr>
              <a:t>Highlighter at the ready… what are we told about the changing view of foxes?</a:t>
            </a:r>
            <a:endParaRPr lang="en-GB" sz="2400" dirty="0">
              <a:latin typeface="Comic Sans MS" panose="030F0702030302020204" pitchFamily="66" charset="0"/>
            </a:endParaRPr>
          </a:p>
        </p:txBody>
      </p:sp>
      <p:pic>
        <p:nvPicPr>
          <p:cNvPr id="4" name="Picture 3"/>
          <p:cNvPicPr>
            <a:picLocks noChangeAspect="1"/>
          </p:cNvPicPr>
          <p:nvPr/>
        </p:nvPicPr>
        <p:blipFill rotWithShape="1">
          <a:blip r:embed="rId2"/>
          <a:srcRect l="29211" t="11228" r="29605" b="37076"/>
          <a:stretch/>
        </p:blipFill>
        <p:spPr>
          <a:xfrm>
            <a:off x="2326104" y="1975213"/>
            <a:ext cx="6641433" cy="4689319"/>
          </a:xfrm>
          <a:prstGeom prst="rect">
            <a:avLst/>
          </a:prstGeom>
          <a:ln w="28575">
            <a:solidFill>
              <a:srgbClr val="00FF00"/>
            </a:solidFill>
          </a:ln>
        </p:spPr>
      </p:pic>
    </p:spTree>
    <p:extLst>
      <p:ext uri="{BB962C8B-B14F-4D97-AF65-F5344CB8AC3E}">
        <p14:creationId xmlns:p14="http://schemas.microsoft.com/office/powerpoint/2010/main" val="6398077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4145" y="1330660"/>
            <a:ext cx="11903240" cy="461665"/>
          </a:xfrm>
          <a:prstGeom prst="rect">
            <a:avLst/>
          </a:prstGeom>
          <a:solidFill>
            <a:srgbClr val="FFFF00"/>
          </a:solidFill>
        </p:spPr>
        <p:txBody>
          <a:bodyPr wrap="square" rtlCol="0">
            <a:spAutoFit/>
          </a:bodyPr>
          <a:lstStyle/>
          <a:p>
            <a:pPr algn="ctr"/>
            <a:r>
              <a:rPr lang="en-GB" sz="2400" dirty="0" smtClean="0">
                <a:latin typeface="Comic Sans MS" panose="030F0702030302020204" pitchFamily="66" charset="0"/>
              </a:rPr>
              <a:t>Did you perhaps find…?</a:t>
            </a:r>
            <a:endParaRPr lang="en-GB" sz="2400" dirty="0">
              <a:latin typeface="Comic Sans MS" panose="030F0702030302020204" pitchFamily="66" charset="0"/>
            </a:endParaRPr>
          </a:p>
        </p:txBody>
      </p:sp>
      <p:sp>
        <p:nvSpPr>
          <p:cNvPr id="5" name="Text Box 9"/>
          <p:cNvSpPr txBox="1"/>
          <p:nvPr/>
        </p:nvSpPr>
        <p:spPr>
          <a:xfrm>
            <a:off x="116204" y="141921"/>
            <a:ext cx="11819122" cy="106123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8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Q: Explain why foxes became so popular. [5 marks]</a:t>
            </a:r>
          </a:p>
          <a:p>
            <a:pPr algn="ctr">
              <a:lnSpc>
                <a:spcPct val="107000"/>
              </a:lnSpc>
              <a:spcAft>
                <a:spcPts val="800"/>
              </a:spcAft>
            </a:pPr>
            <a:endParaRPr lang="en-GB" sz="2800" dirty="0">
              <a:effectLst/>
              <a:ea typeface="Calibri" panose="020F0502020204030204" pitchFamily="34" charset="0"/>
              <a:cs typeface="Times New Roman" panose="02020603050405020304" pitchFamily="18" charset="0"/>
            </a:endParaRPr>
          </a:p>
        </p:txBody>
      </p:sp>
      <p:sp>
        <p:nvSpPr>
          <p:cNvPr id="8" name="TextBox 7"/>
          <p:cNvSpPr txBox="1"/>
          <p:nvPr/>
        </p:nvSpPr>
        <p:spPr>
          <a:xfrm>
            <a:off x="116204" y="1919827"/>
            <a:ext cx="11903240" cy="4708981"/>
          </a:xfrm>
          <a:prstGeom prst="rect">
            <a:avLst/>
          </a:prstGeom>
          <a:noFill/>
        </p:spPr>
        <p:txBody>
          <a:bodyPr wrap="square" rtlCol="0">
            <a:spAutoFit/>
          </a:bodyPr>
          <a:lstStyle/>
          <a:p>
            <a:r>
              <a:rPr lang="en-GB" sz="2000" dirty="0" smtClean="0">
                <a:latin typeface="Comic Sans MS" panose="030F0702030302020204" pitchFamily="66" charset="0"/>
              </a:rPr>
              <a:t>‘he became lovable …and cute’ </a:t>
            </a:r>
            <a:r>
              <a:rPr lang="en-GB" sz="2000" dirty="0" smtClean="0">
                <a:solidFill>
                  <a:srgbClr val="7030A0"/>
                </a:solidFill>
                <a:latin typeface="Comic Sans MS" panose="030F0702030302020204" pitchFamily="66" charset="0"/>
              </a:rPr>
              <a:t>Endearing qualities, polar opposite to how the fox has been demonised. People want to protect innocence of fox, presented more as a pet than a pest.</a:t>
            </a:r>
          </a:p>
          <a:p>
            <a:endParaRPr lang="en-GB" sz="2000" dirty="0">
              <a:latin typeface="Comic Sans MS" panose="030F0702030302020204" pitchFamily="66" charset="0"/>
            </a:endParaRPr>
          </a:p>
          <a:p>
            <a:r>
              <a:rPr lang="en-GB" sz="2000" dirty="0" smtClean="0">
                <a:latin typeface="Comic Sans MS" panose="030F0702030302020204" pitchFamily="66" charset="0"/>
              </a:rPr>
              <a:t>‘victim of oppression.’ </a:t>
            </a:r>
            <a:r>
              <a:rPr lang="en-GB" sz="2000" dirty="0" smtClean="0">
                <a:solidFill>
                  <a:srgbClr val="7030A0"/>
                </a:solidFill>
                <a:latin typeface="Comic Sans MS" panose="030F0702030302020204" pitchFamily="66" charset="0"/>
              </a:rPr>
              <a:t>Turning the fox into a victim precludes him from being a predator or killer. People want to defend and protect a creature who cannot protect himself.</a:t>
            </a:r>
          </a:p>
          <a:p>
            <a:endParaRPr lang="en-GB" sz="2000" dirty="0">
              <a:latin typeface="Comic Sans MS" panose="030F0702030302020204" pitchFamily="66" charset="0"/>
            </a:endParaRPr>
          </a:p>
          <a:p>
            <a:r>
              <a:rPr lang="en-GB" sz="2000" dirty="0" smtClean="0">
                <a:latin typeface="Comic Sans MS" panose="030F0702030302020204" pitchFamily="66" charset="0"/>
              </a:rPr>
              <a:t>‘poet John Masefield…magic of country life…touching compassion…amusing fellow’ </a:t>
            </a:r>
            <a:r>
              <a:rPr lang="en-GB" sz="2000" dirty="0" smtClean="0">
                <a:solidFill>
                  <a:srgbClr val="7030A0"/>
                </a:solidFill>
                <a:latin typeface="Comic Sans MS" panose="030F0702030302020204" pitchFamily="66" charset="0"/>
              </a:rPr>
              <a:t>Kindness is contagious, popular poem, raises profile of the fox. Animal is given human characteristics and personality that appeals. No malice or aggression in the creature is mentioned.</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‘protected by an army…fawned over…saved from persecution’ </a:t>
            </a:r>
            <a:r>
              <a:rPr lang="en-GB" sz="2000" dirty="0" smtClean="0">
                <a:solidFill>
                  <a:srgbClr val="7030A0"/>
                </a:solidFill>
                <a:latin typeface="Comic Sans MS" panose="030F0702030302020204" pitchFamily="66" charset="0"/>
              </a:rPr>
              <a:t>Myriad of different factors all helping to look after the fox</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‘shelter…long, lush gardens…bins near fast food shops’ </a:t>
            </a:r>
            <a:r>
              <a:rPr lang="en-GB" sz="2000" dirty="0" smtClean="0">
                <a:solidFill>
                  <a:srgbClr val="7030A0"/>
                </a:solidFill>
                <a:latin typeface="Comic Sans MS" panose="030F0702030302020204" pitchFamily="66" charset="0"/>
              </a:rPr>
              <a:t>Safety increased with safe spaces to live, regular food. Fox need fear nothing. Became a normalised sighting for people, even in cities.</a:t>
            </a:r>
            <a:endParaRPr lang="en-GB" sz="2000" dirty="0">
              <a:solidFill>
                <a:srgbClr val="7030A0"/>
              </a:solidFill>
              <a:latin typeface="Comic Sans MS" panose="030F0702030302020204" pitchFamily="66" charset="0"/>
            </a:endParaRPr>
          </a:p>
        </p:txBody>
      </p:sp>
    </p:spTree>
    <p:extLst>
      <p:ext uri="{BB962C8B-B14F-4D97-AF65-F5344CB8AC3E}">
        <p14:creationId xmlns:p14="http://schemas.microsoft.com/office/powerpoint/2010/main" val="3057487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p:cNvSpPr txBox="1"/>
          <p:nvPr/>
        </p:nvSpPr>
        <p:spPr>
          <a:xfrm>
            <a:off x="116204" y="141921"/>
            <a:ext cx="11819122" cy="106123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800" dirty="0" smtClean="0">
                <a:ea typeface="Calibri" panose="020F0502020204030204" pitchFamily="34" charset="0"/>
                <a:cs typeface="Times New Roman" panose="02020603050405020304" pitchFamily="18" charset="0"/>
              </a:rPr>
              <a:t>Q: Explain why some coffee lovers are turning their backs on Fairtrade  [5 marks]</a:t>
            </a:r>
          </a:p>
          <a:p>
            <a:pPr algn="ctr">
              <a:lnSpc>
                <a:spcPct val="107000"/>
              </a:lnSpc>
              <a:spcAft>
                <a:spcPts val="800"/>
              </a:spcAft>
            </a:pPr>
            <a:endParaRPr lang="en-GB" sz="2800" dirty="0">
              <a:effectLst/>
              <a:ea typeface="Calibri" panose="020F0502020204030204" pitchFamily="34" charset="0"/>
              <a:cs typeface="Times New Roman" panose="02020603050405020304" pitchFamily="18" charset="0"/>
            </a:endParaRPr>
          </a:p>
        </p:txBody>
      </p:sp>
      <p:sp>
        <p:nvSpPr>
          <p:cNvPr id="3" name="TextBox 2"/>
          <p:cNvSpPr txBox="1"/>
          <p:nvPr/>
        </p:nvSpPr>
        <p:spPr>
          <a:xfrm>
            <a:off x="116204" y="1358353"/>
            <a:ext cx="11903240" cy="461665"/>
          </a:xfrm>
          <a:prstGeom prst="rect">
            <a:avLst/>
          </a:prstGeom>
          <a:solidFill>
            <a:srgbClr val="FFFF00"/>
          </a:solidFill>
        </p:spPr>
        <p:txBody>
          <a:bodyPr wrap="square" rtlCol="0">
            <a:spAutoFit/>
          </a:bodyPr>
          <a:lstStyle/>
          <a:p>
            <a:pPr algn="ctr"/>
            <a:r>
              <a:rPr lang="en-GB" sz="2400" dirty="0" smtClean="0">
                <a:latin typeface="Comic Sans MS" panose="030F0702030302020204" pitchFamily="66" charset="0"/>
              </a:rPr>
              <a:t>Highlighter at the ready… what are we told that is negative about Fairtrade?</a:t>
            </a:r>
            <a:endParaRPr lang="en-GB" sz="2400" dirty="0">
              <a:latin typeface="Comic Sans MS" panose="030F0702030302020204" pitchFamily="66" charset="0"/>
            </a:endParaRPr>
          </a:p>
        </p:txBody>
      </p:sp>
      <p:pic>
        <p:nvPicPr>
          <p:cNvPr id="5" name="Picture 4"/>
          <p:cNvPicPr>
            <a:picLocks noChangeAspect="1"/>
          </p:cNvPicPr>
          <p:nvPr/>
        </p:nvPicPr>
        <p:blipFill rotWithShape="1">
          <a:blip r:embed="rId2"/>
          <a:srcRect l="28816" t="13801" r="30263" b="33334"/>
          <a:stretch/>
        </p:blipFill>
        <p:spPr>
          <a:xfrm>
            <a:off x="2855492" y="1950146"/>
            <a:ext cx="6753728" cy="4907854"/>
          </a:xfrm>
          <a:prstGeom prst="rect">
            <a:avLst/>
          </a:prstGeom>
          <a:ln w="28575">
            <a:solidFill>
              <a:srgbClr val="00FF00"/>
            </a:solidFill>
          </a:ln>
        </p:spPr>
      </p:pic>
    </p:spTree>
    <p:extLst>
      <p:ext uri="{BB962C8B-B14F-4D97-AF65-F5344CB8AC3E}">
        <p14:creationId xmlns:p14="http://schemas.microsoft.com/office/powerpoint/2010/main" val="3260156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4145" y="1330660"/>
            <a:ext cx="11903240" cy="461665"/>
          </a:xfrm>
          <a:prstGeom prst="rect">
            <a:avLst/>
          </a:prstGeom>
          <a:solidFill>
            <a:srgbClr val="FFFF00"/>
          </a:solidFill>
        </p:spPr>
        <p:txBody>
          <a:bodyPr wrap="square" rtlCol="0">
            <a:spAutoFit/>
          </a:bodyPr>
          <a:lstStyle/>
          <a:p>
            <a:pPr algn="ctr"/>
            <a:r>
              <a:rPr lang="en-GB" sz="2400" dirty="0" smtClean="0">
                <a:latin typeface="Comic Sans MS" panose="030F0702030302020204" pitchFamily="66" charset="0"/>
              </a:rPr>
              <a:t>Did you perhaps find…?</a:t>
            </a:r>
            <a:endParaRPr lang="en-GB" sz="2400" dirty="0">
              <a:latin typeface="Comic Sans MS" panose="030F0702030302020204" pitchFamily="66" charset="0"/>
            </a:endParaRPr>
          </a:p>
        </p:txBody>
      </p:sp>
      <p:sp>
        <p:nvSpPr>
          <p:cNvPr id="5" name="Text Box 9"/>
          <p:cNvSpPr txBox="1"/>
          <p:nvPr/>
        </p:nvSpPr>
        <p:spPr>
          <a:xfrm>
            <a:off x="116204" y="141921"/>
            <a:ext cx="11819122" cy="106123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800" dirty="0" smtClean="0">
                <a:ea typeface="Calibri" panose="020F0502020204030204" pitchFamily="34" charset="0"/>
                <a:cs typeface="Times New Roman" panose="02020603050405020304" pitchFamily="18" charset="0"/>
              </a:rPr>
              <a:t>Q: Explain why some coffee lovers are turning their backs on Fairtrade  [5 marks]</a:t>
            </a:r>
          </a:p>
          <a:p>
            <a:pPr algn="ctr">
              <a:lnSpc>
                <a:spcPct val="107000"/>
              </a:lnSpc>
              <a:spcAft>
                <a:spcPts val="800"/>
              </a:spcAft>
            </a:pPr>
            <a:endParaRPr lang="en-GB" sz="2800" dirty="0">
              <a:effectLst/>
              <a:ea typeface="Calibri" panose="020F0502020204030204" pitchFamily="34" charset="0"/>
              <a:cs typeface="Times New Roman" panose="02020603050405020304" pitchFamily="18" charset="0"/>
            </a:endParaRPr>
          </a:p>
        </p:txBody>
      </p:sp>
      <p:sp>
        <p:nvSpPr>
          <p:cNvPr id="6" name="TextBox 5"/>
          <p:cNvSpPr txBox="1"/>
          <p:nvPr/>
        </p:nvSpPr>
        <p:spPr>
          <a:xfrm>
            <a:off x="116204" y="1919827"/>
            <a:ext cx="11903240" cy="4524315"/>
          </a:xfrm>
          <a:prstGeom prst="rect">
            <a:avLst/>
          </a:prstGeom>
          <a:noFill/>
        </p:spPr>
        <p:txBody>
          <a:bodyPr wrap="square" rtlCol="0">
            <a:spAutoFit/>
          </a:bodyPr>
          <a:lstStyle/>
          <a:p>
            <a:r>
              <a:rPr lang="en-GB" sz="2400" dirty="0" smtClean="0">
                <a:latin typeface="Comic Sans MS" panose="030F0702030302020204" pitchFamily="66" charset="0"/>
              </a:rPr>
              <a:t>Text E:</a:t>
            </a:r>
          </a:p>
          <a:p>
            <a:r>
              <a:rPr lang="en-GB" sz="2400" dirty="0" smtClean="0">
                <a:latin typeface="Comic Sans MS" panose="030F0702030302020204" pitchFamily="66" charset="0"/>
              </a:rPr>
              <a:t>‘…companies like Workshop who complain that Fairtrade doesn’t pay enough for quality coffee.’</a:t>
            </a:r>
          </a:p>
          <a:p>
            <a:r>
              <a:rPr lang="en-GB" sz="2400" dirty="0" smtClean="0">
                <a:latin typeface="Comic Sans MS" panose="030F0702030302020204" pitchFamily="66" charset="0"/>
              </a:rPr>
              <a:t>‘Workshop paid on average £6.50 per kilo, nearly twice as much for coffee as Fairtrade did.’</a:t>
            </a:r>
          </a:p>
          <a:p>
            <a:r>
              <a:rPr lang="en-GB" sz="2400" dirty="0" smtClean="0">
                <a:latin typeface="Comic Sans MS" panose="030F0702030302020204" pitchFamily="66" charset="0"/>
              </a:rPr>
              <a:t>‘Fairtrade doesn’t provide farmers with any greater guarantee of future income.’</a:t>
            </a:r>
          </a:p>
          <a:p>
            <a:r>
              <a:rPr lang="en-GB" sz="2400" dirty="0" smtClean="0">
                <a:latin typeface="Comic Sans MS" panose="030F0702030302020204" pitchFamily="66" charset="0"/>
              </a:rPr>
              <a:t>‘As the premium coffee market expands, producers get more power…creates opportunities for more producers to benefit.’</a:t>
            </a:r>
          </a:p>
          <a:p>
            <a:r>
              <a:rPr lang="en-GB" sz="2400" dirty="0" smtClean="0">
                <a:latin typeface="Comic Sans MS" panose="030F0702030302020204" pitchFamily="66" charset="0"/>
              </a:rPr>
              <a:t>‘Fairtrade…guarantees prices for producers and money for social projects, but it can’t ensure that those who receive these payments spread the benefit.’</a:t>
            </a:r>
          </a:p>
          <a:p>
            <a:r>
              <a:rPr lang="en-GB" sz="2400" dirty="0" smtClean="0">
                <a:latin typeface="Comic Sans MS" panose="030F0702030302020204" pitchFamily="66" charset="0"/>
              </a:rPr>
              <a:t>‘Many Fairtrade co-operatives employ people whose wages are lower and who work in worse conditions than those non-Fairtrade areas.’</a:t>
            </a:r>
            <a:endParaRPr lang="en-GB" sz="2400" dirty="0">
              <a:latin typeface="Comic Sans MS" panose="030F0702030302020204" pitchFamily="66" charset="0"/>
            </a:endParaRPr>
          </a:p>
        </p:txBody>
      </p:sp>
    </p:spTree>
    <p:extLst>
      <p:ext uri="{BB962C8B-B14F-4D97-AF65-F5344CB8AC3E}">
        <p14:creationId xmlns:p14="http://schemas.microsoft.com/office/powerpoint/2010/main" val="3793754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4145" y="1330660"/>
            <a:ext cx="11903240" cy="461665"/>
          </a:xfrm>
          <a:prstGeom prst="rect">
            <a:avLst/>
          </a:prstGeom>
          <a:solidFill>
            <a:srgbClr val="FFFF00"/>
          </a:solidFill>
        </p:spPr>
        <p:txBody>
          <a:bodyPr wrap="square" rtlCol="0">
            <a:spAutoFit/>
          </a:bodyPr>
          <a:lstStyle/>
          <a:p>
            <a:pPr algn="ctr"/>
            <a:r>
              <a:rPr lang="en-GB" sz="2400" dirty="0" smtClean="0">
                <a:latin typeface="Comic Sans MS" panose="030F0702030302020204" pitchFamily="66" charset="0"/>
              </a:rPr>
              <a:t>Did you perhaps find…?</a:t>
            </a:r>
            <a:endParaRPr lang="en-GB" sz="2400" dirty="0">
              <a:latin typeface="Comic Sans MS" panose="030F0702030302020204" pitchFamily="66" charset="0"/>
            </a:endParaRPr>
          </a:p>
        </p:txBody>
      </p:sp>
      <p:sp>
        <p:nvSpPr>
          <p:cNvPr id="5" name="Text Box 9"/>
          <p:cNvSpPr txBox="1"/>
          <p:nvPr/>
        </p:nvSpPr>
        <p:spPr>
          <a:xfrm>
            <a:off x="116204" y="141921"/>
            <a:ext cx="11819122" cy="106123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800" dirty="0" smtClean="0">
                <a:ea typeface="Calibri" panose="020F0502020204030204" pitchFamily="34" charset="0"/>
                <a:cs typeface="Times New Roman" panose="02020603050405020304" pitchFamily="18" charset="0"/>
              </a:rPr>
              <a:t>Q: Explain why some coffee lovers are turning their backs on Fairtrade  [5 marks]</a:t>
            </a:r>
          </a:p>
          <a:p>
            <a:pPr algn="ctr">
              <a:lnSpc>
                <a:spcPct val="107000"/>
              </a:lnSpc>
              <a:spcAft>
                <a:spcPts val="800"/>
              </a:spcAft>
            </a:pPr>
            <a:endParaRPr lang="en-GB" sz="2800" dirty="0">
              <a:effectLst/>
              <a:ea typeface="Calibri" panose="020F0502020204030204" pitchFamily="34" charset="0"/>
              <a:cs typeface="Times New Roman" panose="02020603050405020304" pitchFamily="18" charset="0"/>
            </a:endParaRPr>
          </a:p>
        </p:txBody>
      </p:sp>
      <p:sp>
        <p:nvSpPr>
          <p:cNvPr id="6" name="TextBox 5"/>
          <p:cNvSpPr txBox="1"/>
          <p:nvPr/>
        </p:nvSpPr>
        <p:spPr>
          <a:xfrm>
            <a:off x="116204" y="1919827"/>
            <a:ext cx="11903240" cy="2677656"/>
          </a:xfrm>
          <a:prstGeom prst="rect">
            <a:avLst/>
          </a:prstGeom>
          <a:noFill/>
        </p:spPr>
        <p:txBody>
          <a:bodyPr wrap="square" rtlCol="0">
            <a:spAutoFit/>
          </a:bodyPr>
          <a:lstStyle/>
          <a:p>
            <a:r>
              <a:rPr lang="en-GB" sz="2400" dirty="0" smtClean="0">
                <a:latin typeface="Comic Sans MS" panose="030F0702030302020204" pitchFamily="66" charset="0"/>
              </a:rPr>
              <a:t>Text E:</a:t>
            </a:r>
          </a:p>
          <a:p>
            <a:r>
              <a:rPr lang="en-GB" sz="2400" dirty="0" smtClean="0">
                <a:latin typeface="Comic Sans MS" panose="030F0702030302020204" pitchFamily="66" charset="0"/>
              </a:rPr>
              <a:t>‘…companies like Workshop who complain that Fairtrade doesn’t pay enough for quality coffee.’</a:t>
            </a:r>
          </a:p>
          <a:p>
            <a:endParaRPr lang="en-GB" sz="2400" dirty="0">
              <a:latin typeface="Comic Sans MS" panose="030F0702030302020204" pitchFamily="66" charset="0"/>
            </a:endParaRPr>
          </a:p>
          <a:p>
            <a:r>
              <a:rPr lang="en-GB" sz="2400" b="1" u="sng" dirty="0" smtClean="0">
                <a:solidFill>
                  <a:srgbClr val="7030A0"/>
                </a:solidFill>
                <a:latin typeface="Comic Sans MS" panose="030F0702030302020204" pitchFamily="66" charset="0"/>
              </a:rPr>
              <a:t>What does this suggest? </a:t>
            </a:r>
            <a:r>
              <a:rPr lang="en-GB" sz="2400" b="1" dirty="0" smtClean="0">
                <a:solidFill>
                  <a:srgbClr val="7030A0"/>
                </a:solidFill>
                <a:latin typeface="Comic Sans MS" panose="030F0702030302020204" pitchFamily="66" charset="0"/>
              </a:rPr>
              <a:t>Either farmers are being exploited, which would make customers feel guilty, or they are compromising on quality (cheaper coffee) leaving customers feeling dissatisfied and cheated.</a:t>
            </a:r>
          </a:p>
        </p:txBody>
      </p:sp>
    </p:spTree>
    <p:extLst>
      <p:ext uri="{BB962C8B-B14F-4D97-AF65-F5344CB8AC3E}">
        <p14:creationId xmlns:p14="http://schemas.microsoft.com/office/powerpoint/2010/main" val="2177732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4145" y="1330660"/>
            <a:ext cx="11903240" cy="461665"/>
          </a:xfrm>
          <a:prstGeom prst="rect">
            <a:avLst/>
          </a:prstGeom>
          <a:solidFill>
            <a:srgbClr val="FFFF00"/>
          </a:solidFill>
        </p:spPr>
        <p:txBody>
          <a:bodyPr wrap="square" rtlCol="0">
            <a:spAutoFit/>
          </a:bodyPr>
          <a:lstStyle/>
          <a:p>
            <a:pPr algn="ctr"/>
            <a:r>
              <a:rPr lang="en-GB" sz="2400" dirty="0" smtClean="0">
                <a:latin typeface="Comic Sans MS" panose="030F0702030302020204" pitchFamily="66" charset="0"/>
              </a:rPr>
              <a:t>Did you perhaps find…?</a:t>
            </a:r>
            <a:endParaRPr lang="en-GB" sz="2400" dirty="0">
              <a:latin typeface="Comic Sans MS" panose="030F0702030302020204" pitchFamily="66" charset="0"/>
            </a:endParaRPr>
          </a:p>
        </p:txBody>
      </p:sp>
      <p:sp>
        <p:nvSpPr>
          <p:cNvPr id="5" name="Text Box 9"/>
          <p:cNvSpPr txBox="1"/>
          <p:nvPr/>
        </p:nvSpPr>
        <p:spPr>
          <a:xfrm>
            <a:off x="116204" y="141921"/>
            <a:ext cx="11819122" cy="106123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800" dirty="0" smtClean="0">
                <a:ea typeface="Calibri" panose="020F0502020204030204" pitchFamily="34" charset="0"/>
                <a:cs typeface="Times New Roman" panose="02020603050405020304" pitchFamily="18" charset="0"/>
              </a:rPr>
              <a:t>Q: Explain why some coffee lovers are turning their backs on Fairtrade  [5 marks]</a:t>
            </a:r>
          </a:p>
          <a:p>
            <a:pPr algn="ctr">
              <a:lnSpc>
                <a:spcPct val="107000"/>
              </a:lnSpc>
              <a:spcAft>
                <a:spcPts val="800"/>
              </a:spcAft>
            </a:pPr>
            <a:endParaRPr lang="en-GB" sz="2800" dirty="0">
              <a:effectLst/>
              <a:ea typeface="Calibri" panose="020F0502020204030204" pitchFamily="34" charset="0"/>
              <a:cs typeface="Times New Roman" panose="02020603050405020304" pitchFamily="18" charset="0"/>
            </a:endParaRPr>
          </a:p>
        </p:txBody>
      </p:sp>
      <p:sp>
        <p:nvSpPr>
          <p:cNvPr id="6" name="TextBox 5"/>
          <p:cNvSpPr txBox="1"/>
          <p:nvPr/>
        </p:nvSpPr>
        <p:spPr>
          <a:xfrm>
            <a:off x="116204" y="1919827"/>
            <a:ext cx="11903240" cy="3785652"/>
          </a:xfrm>
          <a:prstGeom prst="rect">
            <a:avLst/>
          </a:prstGeom>
          <a:noFill/>
        </p:spPr>
        <p:txBody>
          <a:bodyPr wrap="square" rtlCol="0">
            <a:spAutoFit/>
          </a:bodyPr>
          <a:lstStyle/>
          <a:p>
            <a:r>
              <a:rPr lang="en-GB" sz="2400" dirty="0" smtClean="0">
                <a:latin typeface="Comic Sans MS" panose="030F0702030302020204" pitchFamily="66" charset="0"/>
              </a:rPr>
              <a:t>Text E:</a:t>
            </a:r>
          </a:p>
          <a:p>
            <a:r>
              <a:rPr lang="en-GB" sz="2400" dirty="0" smtClean="0">
                <a:latin typeface="Comic Sans MS" panose="030F0702030302020204" pitchFamily="66" charset="0"/>
              </a:rPr>
              <a:t>‘Fairtrade…guarantees prices for producers and money for social projects, but it can’t ensure that those who receive these payments spread the benefit.’</a:t>
            </a:r>
          </a:p>
          <a:p>
            <a:endParaRPr lang="en-GB" sz="2400" dirty="0">
              <a:latin typeface="Comic Sans MS" panose="030F0702030302020204" pitchFamily="66" charset="0"/>
            </a:endParaRPr>
          </a:p>
          <a:p>
            <a:r>
              <a:rPr lang="en-GB" sz="2400" b="1" u="sng" dirty="0" smtClean="0">
                <a:solidFill>
                  <a:srgbClr val="7030A0"/>
                </a:solidFill>
                <a:latin typeface="Comic Sans MS" panose="030F0702030302020204" pitchFamily="66" charset="0"/>
              </a:rPr>
              <a:t>What does this suggest? </a:t>
            </a:r>
            <a:r>
              <a:rPr lang="en-GB" sz="2400" b="1" dirty="0" smtClean="0">
                <a:solidFill>
                  <a:srgbClr val="7030A0"/>
                </a:solidFill>
                <a:latin typeface="Comic Sans MS" panose="030F0702030302020204" pitchFamily="66" charset="0"/>
              </a:rPr>
              <a:t>Customers will be angry to hear that the extra money they are spending at the tills is not actually going to support the workers and their families, but is being exploited by the owners and managers of the farms. This raises questions about who gets to decide what is a worthy project and is it being policed or monitored by anyone? </a:t>
            </a:r>
          </a:p>
          <a:p>
            <a:endParaRPr lang="en-GB" sz="2400" dirty="0" smtClean="0">
              <a:latin typeface="Comic Sans MS" panose="030F0702030302020204" pitchFamily="66" charset="0"/>
            </a:endParaRPr>
          </a:p>
        </p:txBody>
      </p:sp>
    </p:spTree>
    <p:extLst>
      <p:ext uri="{BB962C8B-B14F-4D97-AF65-F5344CB8AC3E}">
        <p14:creationId xmlns:p14="http://schemas.microsoft.com/office/powerpoint/2010/main" val="2775709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4145" y="1330660"/>
            <a:ext cx="11903240" cy="461665"/>
          </a:xfrm>
          <a:prstGeom prst="rect">
            <a:avLst/>
          </a:prstGeom>
          <a:solidFill>
            <a:srgbClr val="FFFF00"/>
          </a:solidFill>
        </p:spPr>
        <p:txBody>
          <a:bodyPr wrap="square" rtlCol="0">
            <a:spAutoFit/>
          </a:bodyPr>
          <a:lstStyle/>
          <a:p>
            <a:pPr algn="ctr"/>
            <a:r>
              <a:rPr lang="en-GB" sz="2400" dirty="0" smtClean="0">
                <a:latin typeface="Comic Sans MS" panose="030F0702030302020204" pitchFamily="66" charset="0"/>
              </a:rPr>
              <a:t>Did you perhaps find…?</a:t>
            </a:r>
            <a:endParaRPr lang="en-GB" sz="2400" dirty="0">
              <a:latin typeface="Comic Sans MS" panose="030F0702030302020204" pitchFamily="66" charset="0"/>
            </a:endParaRPr>
          </a:p>
        </p:txBody>
      </p:sp>
      <p:sp>
        <p:nvSpPr>
          <p:cNvPr id="5" name="Text Box 9"/>
          <p:cNvSpPr txBox="1"/>
          <p:nvPr/>
        </p:nvSpPr>
        <p:spPr>
          <a:xfrm>
            <a:off x="116204" y="141921"/>
            <a:ext cx="11819122" cy="106123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800" dirty="0" smtClean="0">
                <a:ea typeface="Calibri" panose="020F0502020204030204" pitchFamily="34" charset="0"/>
                <a:cs typeface="Times New Roman" panose="02020603050405020304" pitchFamily="18" charset="0"/>
              </a:rPr>
              <a:t>Q: Explain why some coffee lovers are turning their backs on Fairtrade  [5 marks]</a:t>
            </a:r>
          </a:p>
          <a:p>
            <a:pPr algn="ctr">
              <a:lnSpc>
                <a:spcPct val="107000"/>
              </a:lnSpc>
              <a:spcAft>
                <a:spcPts val="800"/>
              </a:spcAft>
            </a:pPr>
            <a:endParaRPr lang="en-GB" sz="2800" dirty="0">
              <a:effectLst/>
              <a:ea typeface="Calibri" panose="020F0502020204030204" pitchFamily="34" charset="0"/>
              <a:cs typeface="Times New Roman" panose="02020603050405020304" pitchFamily="18" charset="0"/>
            </a:endParaRPr>
          </a:p>
        </p:txBody>
      </p:sp>
      <p:sp>
        <p:nvSpPr>
          <p:cNvPr id="6" name="TextBox 5"/>
          <p:cNvSpPr txBox="1"/>
          <p:nvPr/>
        </p:nvSpPr>
        <p:spPr>
          <a:xfrm>
            <a:off x="116204" y="1919827"/>
            <a:ext cx="11903240" cy="3416320"/>
          </a:xfrm>
          <a:prstGeom prst="rect">
            <a:avLst/>
          </a:prstGeom>
          <a:noFill/>
        </p:spPr>
        <p:txBody>
          <a:bodyPr wrap="square" rtlCol="0">
            <a:spAutoFit/>
          </a:bodyPr>
          <a:lstStyle/>
          <a:p>
            <a:r>
              <a:rPr lang="en-GB" sz="2400" dirty="0" smtClean="0">
                <a:latin typeface="Comic Sans MS" panose="030F0702030302020204" pitchFamily="66" charset="0"/>
              </a:rPr>
              <a:t>Text E:</a:t>
            </a:r>
          </a:p>
          <a:p>
            <a:r>
              <a:rPr lang="en-GB" sz="2400" dirty="0" smtClean="0">
                <a:latin typeface="Comic Sans MS" panose="030F0702030302020204" pitchFamily="66" charset="0"/>
              </a:rPr>
              <a:t>‘Many Fairtrade co-operatives employ people whose wages are lower and who work in worse conditions than those non-Fairtrade areas.’</a:t>
            </a:r>
          </a:p>
          <a:p>
            <a:endParaRPr lang="en-GB" sz="2400" dirty="0">
              <a:latin typeface="Comic Sans MS" panose="030F0702030302020204" pitchFamily="66" charset="0"/>
            </a:endParaRPr>
          </a:p>
          <a:p>
            <a:r>
              <a:rPr lang="en-GB" sz="2400" b="1" u="sng" dirty="0" smtClean="0">
                <a:solidFill>
                  <a:srgbClr val="7030A0"/>
                </a:solidFill>
                <a:latin typeface="Comic Sans MS" panose="030F0702030302020204" pitchFamily="66" charset="0"/>
              </a:rPr>
              <a:t>What does this suggest? </a:t>
            </a:r>
            <a:r>
              <a:rPr lang="en-GB" sz="2400" b="1" dirty="0" smtClean="0">
                <a:solidFill>
                  <a:srgbClr val="7030A0"/>
                </a:solidFill>
                <a:latin typeface="Comic Sans MS" panose="030F0702030302020204" pitchFamily="66" charset="0"/>
              </a:rPr>
              <a:t>This is the total opposite to what customers have been lead to believe about Fairtrade products. Customers resent being lied to or deceived and this would be a powerful reason to turn away from Fairtrade products.</a:t>
            </a:r>
          </a:p>
          <a:p>
            <a:endParaRPr lang="en-GB" sz="2400" dirty="0">
              <a:latin typeface="Comic Sans MS" panose="030F0702030302020204" pitchFamily="66" charset="0"/>
            </a:endParaRPr>
          </a:p>
        </p:txBody>
      </p:sp>
    </p:spTree>
    <p:extLst>
      <p:ext uri="{BB962C8B-B14F-4D97-AF65-F5344CB8AC3E}">
        <p14:creationId xmlns:p14="http://schemas.microsoft.com/office/powerpoint/2010/main" val="4177809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p:cNvSpPr txBox="1"/>
          <p:nvPr/>
        </p:nvSpPr>
        <p:spPr>
          <a:xfrm>
            <a:off x="116204" y="141921"/>
            <a:ext cx="11819122" cy="106123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800" dirty="0" smtClean="0">
                <a:ea typeface="Calibri" panose="020F0502020204030204" pitchFamily="34" charset="0"/>
                <a:cs typeface="Times New Roman" panose="02020603050405020304" pitchFamily="18" charset="0"/>
              </a:rPr>
              <a:t>Q: Explain why some coffee lovers are turning their backs on Fairtrade  [5 marks]</a:t>
            </a:r>
          </a:p>
          <a:p>
            <a:pPr algn="ctr">
              <a:lnSpc>
                <a:spcPct val="107000"/>
              </a:lnSpc>
              <a:spcAft>
                <a:spcPts val="800"/>
              </a:spcAft>
            </a:pPr>
            <a:endParaRPr lang="en-GB" sz="2800" dirty="0">
              <a:effectLst/>
              <a:ea typeface="Calibri" panose="020F0502020204030204" pitchFamily="34" charset="0"/>
              <a:cs typeface="Times New Roman" panose="02020603050405020304" pitchFamily="18" charset="0"/>
            </a:endParaRPr>
          </a:p>
        </p:txBody>
      </p:sp>
      <p:sp>
        <p:nvSpPr>
          <p:cNvPr id="3" name="TextBox 2"/>
          <p:cNvSpPr txBox="1"/>
          <p:nvPr/>
        </p:nvSpPr>
        <p:spPr>
          <a:xfrm>
            <a:off x="74145" y="967860"/>
            <a:ext cx="11903240" cy="461665"/>
          </a:xfrm>
          <a:prstGeom prst="rect">
            <a:avLst/>
          </a:prstGeom>
          <a:solidFill>
            <a:srgbClr val="FFFF00"/>
          </a:solidFill>
        </p:spPr>
        <p:txBody>
          <a:bodyPr wrap="square" rtlCol="0">
            <a:spAutoFit/>
          </a:bodyPr>
          <a:lstStyle/>
          <a:p>
            <a:pPr algn="ctr"/>
            <a:r>
              <a:rPr lang="en-GB" sz="2400" dirty="0" smtClean="0">
                <a:latin typeface="Comic Sans MS" panose="030F0702030302020204" pitchFamily="66" charset="0"/>
              </a:rPr>
              <a:t>Can you complete the response below?</a:t>
            </a:r>
            <a:endParaRPr lang="en-GB" sz="2400" dirty="0">
              <a:latin typeface="Comic Sans MS" panose="030F0702030302020204" pitchFamily="66" charset="0"/>
            </a:endParaRPr>
          </a:p>
        </p:txBody>
      </p:sp>
      <p:sp>
        <p:nvSpPr>
          <p:cNvPr id="4" name="TextBox 3"/>
          <p:cNvSpPr txBox="1"/>
          <p:nvPr/>
        </p:nvSpPr>
        <p:spPr>
          <a:xfrm>
            <a:off x="95174" y="1515979"/>
            <a:ext cx="11861181" cy="1631216"/>
          </a:xfrm>
          <a:prstGeom prst="rect">
            <a:avLst/>
          </a:prstGeom>
          <a:noFill/>
          <a:ln>
            <a:solidFill>
              <a:srgbClr val="7030A0"/>
            </a:solidFill>
          </a:ln>
        </p:spPr>
        <p:txBody>
          <a:bodyPr wrap="square" rtlCol="0">
            <a:spAutoFit/>
          </a:bodyPr>
          <a:lstStyle/>
          <a:p>
            <a:r>
              <a:rPr lang="en-GB" sz="2000" dirty="0" smtClean="0">
                <a:latin typeface="Comic Sans MS" panose="030F0702030302020204" pitchFamily="66" charset="0"/>
              </a:rPr>
              <a:t>Some coffee lovers are turning their backs on Fairtrade because of concerns over the fact that farmers are being exploited and not being paid sufficiently. High-end companies have warned ‘Fairtrade doesn’t pay enough for quality coffee.’</a:t>
            </a:r>
            <a:endParaRPr lang="en-GB" sz="2000" dirty="0">
              <a:latin typeface="Comic Sans MS" panose="030F0702030302020204" pitchFamily="66" charset="0"/>
            </a:endParaRPr>
          </a:p>
          <a:p>
            <a:r>
              <a:rPr lang="en-GB" sz="2000" dirty="0" smtClean="0">
                <a:latin typeface="Comic Sans MS" panose="030F0702030302020204" pitchFamily="66" charset="0"/>
              </a:rPr>
              <a:t> Coffee lovers are also turning their backs because other companies are actually paying more than Fairtrade companies and in some cases “nearly twice as much”.</a:t>
            </a:r>
            <a:endParaRPr lang="en-GB" sz="2000" dirty="0">
              <a:latin typeface="Comic Sans MS" panose="030F0702030302020204" pitchFamily="66" charset="0"/>
            </a:endParaRPr>
          </a:p>
        </p:txBody>
      </p:sp>
    </p:spTree>
    <p:extLst>
      <p:ext uri="{BB962C8B-B14F-4D97-AF65-F5344CB8AC3E}">
        <p14:creationId xmlns:p14="http://schemas.microsoft.com/office/powerpoint/2010/main" val="2749009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p:cNvSpPr txBox="1"/>
          <p:nvPr/>
        </p:nvSpPr>
        <p:spPr>
          <a:xfrm>
            <a:off x="116204" y="141921"/>
            <a:ext cx="11819122" cy="106123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800" dirty="0" smtClean="0">
                <a:ea typeface="Calibri" panose="020F0502020204030204" pitchFamily="34" charset="0"/>
                <a:cs typeface="Times New Roman" panose="02020603050405020304" pitchFamily="18" charset="0"/>
              </a:rPr>
              <a:t>Q: Explain why Charles </a:t>
            </a:r>
            <a:r>
              <a:rPr lang="en-GB" sz="2800" dirty="0" err="1" smtClean="0">
                <a:ea typeface="Calibri" panose="020F0502020204030204" pitchFamily="34" charset="0"/>
                <a:cs typeface="Times New Roman" panose="02020603050405020304" pitchFamily="18" charset="0"/>
              </a:rPr>
              <a:t>Starmer</a:t>
            </a:r>
            <a:r>
              <a:rPr lang="en-GB" sz="2800" dirty="0" smtClean="0">
                <a:ea typeface="Calibri" panose="020F0502020204030204" pitchFamily="34" charset="0"/>
                <a:cs typeface="Times New Roman" panose="02020603050405020304" pitchFamily="18" charset="0"/>
              </a:rPr>
              <a:t>-Smith thinks cycling is a popular and enjoyable activity [10 marks]</a:t>
            </a:r>
          </a:p>
          <a:p>
            <a:pPr algn="ctr">
              <a:lnSpc>
                <a:spcPct val="107000"/>
              </a:lnSpc>
              <a:spcAft>
                <a:spcPts val="800"/>
              </a:spcAft>
            </a:pPr>
            <a:endParaRPr lang="en-GB" sz="2800" dirty="0">
              <a:effectLst/>
              <a:ea typeface="Calibri" panose="020F0502020204030204" pitchFamily="34" charset="0"/>
              <a:cs typeface="Times New Roman" panose="02020603050405020304" pitchFamily="18" charset="0"/>
            </a:endParaRPr>
          </a:p>
        </p:txBody>
      </p:sp>
      <p:sp>
        <p:nvSpPr>
          <p:cNvPr id="3" name="TextBox 2"/>
          <p:cNvSpPr txBox="1"/>
          <p:nvPr/>
        </p:nvSpPr>
        <p:spPr>
          <a:xfrm>
            <a:off x="116204" y="1358353"/>
            <a:ext cx="11903240" cy="461665"/>
          </a:xfrm>
          <a:prstGeom prst="rect">
            <a:avLst/>
          </a:prstGeom>
          <a:solidFill>
            <a:srgbClr val="FFFF00"/>
          </a:solidFill>
        </p:spPr>
        <p:txBody>
          <a:bodyPr wrap="square" rtlCol="0">
            <a:spAutoFit/>
          </a:bodyPr>
          <a:lstStyle/>
          <a:p>
            <a:pPr algn="ctr"/>
            <a:r>
              <a:rPr lang="en-GB" sz="2400" dirty="0" smtClean="0">
                <a:latin typeface="Comic Sans MS" panose="030F0702030302020204" pitchFamily="66" charset="0"/>
              </a:rPr>
              <a:t>Highlighter at the ready… what are we told that is positive about cycling?</a:t>
            </a:r>
            <a:endParaRPr lang="en-GB" sz="2400" dirty="0">
              <a:latin typeface="Comic Sans MS" panose="030F0702030302020204" pitchFamily="66" charset="0"/>
            </a:endParaRPr>
          </a:p>
        </p:txBody>
      </p:sp>
      <p:pic>
        <p:nvPicPr>
          <p:cNvPr id="4" name="Picture 3"/>
          <p:cNvPicPr>
            <a:picLocks noChangeAspect="1"/>
          </p:cNvPicPr>
          <p:nvPr/>
        </p:nvPicPr>
        <p:blipFill rotWithShape="1">
          <a:blip r:embed="rId2"/>
          <a:srcRect l="29342" t="15673" r="29474" b="32397"/>
          <a:stretch/>
        </p:blipFill>
        <p:spPr>
          <a:xfrm>
            <a:off x="2983830" y="1975213"/>
            <a:ext cx="6559197" cy="4652211"/>
          </a:xfrm>
          <a:prstGeom prst="rect">
            <a:avLst/>
          </a:prstGeom>
          <a:ln w="28575">
            <a:solidFill>
              <a:srgbClr val="00FF00"/>
            </a:solidFill>
          </a:ln>
        </p:spPr>
      </p:pic>
    </p:spTree>
    <p:extLst>
      <p:ext uri="{BB962C8B-B14F-4D97-AF65-F5344CB8AC3E}">
        <p14:creationId xmlns:p14="http://schemas.microsoft.com/office/powerpoint/2010/main" val="4007830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4145" y="1330660"/>
            <a:ext cx="11903240" cy="461665"/>
          </a:xfrm>
          <a:prstGeom prst="rect">
            <a:avLst/>
          </a:prstGeom>
          <a:solidFill>
            <a:srgbClr val="FFFF00"/>
          </a:solidFill>
        </p:spPr>
        <p:txBody>
          <a:bodyPr wrap="square" rtlCol="0">
            <a:spAutoFit/>
          </a:bodyPr>
          <a:lstStyle/>
          <a:p>
            <a:pPr algn="ctr"/>
            <a:r>
              <a:rPr lang="en-GB" sz="2400" dirty="0" smtClean="0">
                <a:latin typeface="Comic Sans MS" panose="030F0702030302020204" pitchFamily="66" charset="0"/>
              </a:rPr>
              <a:t>Did you perhaps find…?</a:t>
            </a:r>
            <a:endParaRPr lang="en-GB" sz="2400" dirty="0">
              <a:latin typeface="Comic Sans MS" panose="030F0702030302020204" pitchFamily="66" charset="0"/>
            </a:endParaRPr>
          </a:p>
        </p:txBody>
      </p:sp>
      <p:sp>
        <p:nvSpPr>
          <p:cNvPr id="6" name="TextBox 5"/>
          <p:cNvSpPr txBox="1"/>
          <p:nvPr/>
        </p:nvSpPr>
        <p:spPr>
          <a:xfrm>
            <a:off x="116204" y="1919827"/>
            <a:ext cx="11903240" cy="4708981"/>
          </a:xfrm>
          <a:prstGeom prst="rect">
            <a:avLst/>
          </a:prstGeom>
          <a:noFill/>
        </p:spPr>
        <p:txBody>
          <a:bodyPr wrap="square" rtlCol="0">
            <a:spAutoFit/>
          </a:bodyPr>
          <a:lstStyle/>
          <a:p>
            <a:r>
              <a:rPr lang="en-GB" sz="2000" dirty="0" smtClean="0">
                <a:latin typeface="Comic Sans MS" panose="030F0702030302020204" pitchFamily="66" charset="0"/>
              </a:rPr>
              <a:t>‘The first rays of sun streak across the chalk hillside…patchwork of green fields... the panoramic views my efforts have earned’ </a:t>
            </a:r>
            <a:r>
              <a:rPr lang="en-GB" sz="2000" dirty="0" smtClean="0">
                <a:solidFill>
                  <a:srgbClr val="7030A0"/>
                </a:solidFill>
                <a:latin typeface="Comic Sans MS" panose="030F0702030302020204" pitchFamily="66" charset="0"/>
              </a:rPr>
              <a:t>Beauty, at one with nature, real appeal from urban hectic lives.</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‘No deadlines. No delays.’ </a:t>
            </a:r>
            <a:r>
              <a:rPr lang="en-GB" sz="2000" dirty="0" smtClean="0">
                <a:solidFill>
                  <a:srgbClr val="7030A0"/>
                </a:solidFill>
                <a:latin typeface="Comic Sans MS" panose="030F0702030302020204" pitchFamily="66" charset="0"/>
              </a:rPr>
              <a:t>Cyclist is in control – no external pressure. Set pace.</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‘travel is not just about the destination but the journey there’ </a:t>
            </a:r>
            <a:r>
              <a:rPr lang="en-GB" sz="2000" dirty="0" smtClean="0">
                <a:solidFill>
                  <a:srgbClr val="7030A0"/>
                </a:solidFill>
                <a:latin typeface="Comic Sans MS" panose="030F0702030302020204" pitchFamily="66" charset="0"/>
              </a:rPr>
              <a:t>Hint that life today is too fast paced and we need to take our time, rather than rush through.</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‘Champions on the track…and now on the road…to inspire a new generation’ </a:t>
            </a:r>
            <a:r>
              <a:rPr lang="en-GB" sz="2000" dirty="0" smtClean="0">
                <a:solidFill>
                  <a:srgbClr val="7030A0"/>
                </a:solidFill>
                <a:latin typeface="Comic Sans MS" panose="030F0702030302020204" pitchFamily="66" charset="0"/>
              </a:rPr>
              <a:t>Role models to inspire, celebrity culture – positives to celebrate.</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‘Overpriced and overcrowded transport system…savings from ‘Cycle to Work’ initiative’ </a:t>
            </a:r>
            <a:r>
              <a:rPr lang="en-GB" sz="2000" dirty="0" smtClean="0">
                <a:solidFill>
                  <a:srgbClr val="7030A0"/>
                </a:solidFill>
                <a:latin typeface="Comic Sans MS" panose="030F0702030302020204" pitchFamily="66" charset="0"/>
              </a:rPr>
              <a:t>Far more pleasant alternative to expensive and uncomfortable public transport.</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‘Escapism it gives that is the real draw’ </a:t>
            </a:r>
            <a:r>
              <a:rPr lang="en-GB" sz="2000" dirty="0" smtClean="0">
                <a:solidFill>
                  <a:srgbClr val="7030A0"/>
                </a:solidFill>
                <a:latin typeface="Comic Sans MS" panose="030F0702030302020204" pitchFamily="66" charset="0"/>
              </a:rPr>
              <a:t>Freedom. Peace.</a:t>
            </a:r>
            <a:endParaRPr lang="en-GB" sz="2000" dirty="0">
              <a:latin typeface="Comic Sans MS" panose="030F0702030302020204" pitchFamily="66" charset="0"/>
            </a:endParaRPr>
          </a:p>
        </p:txBody>
      </p:sp>
      <p:sp>
        <p:nvSpPr>
          <p:cNvPr id="7" name="Text Box 9"/>
          <p:cNvSpPr txBox="1"/>
          <p:nvPr/>
        </p:nvSpPr>
        <p:spPr>
          <a:xfrm>
            <a:off x="116204" y="141921"/>
            <a:ext cx="11819122" cy="106123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2800" dirty="0" smtClean="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800" dirty="0" smtClean="0">
                <a:ea typeface="Calibri" panose="020F0502020204030204" pitchFamily="34" charset="0"/>
                <a:cs typeface="Times New Roman" panose="02020603050405020304" pitchFamily="18" charset="0"/>
              </a:rPr>
              <a:t>Q: Explain why Charles </a:t>
            </a:r>
            <a:r>
              <a:rPr lang="en-GB" sz="2800" dirty="0" err="1" smtClean="0">
                <a:ea typeface="Calibri" panose="020F0502020204030204" pitchFamily="34" charset="0"/>
                <a:cs typeface="Times New Roman" panose="02020603050405020304" pitchFamily="18" charset="0"/>
              </a:rPr>
              <a:t>Starmer</a:t>
            </a:r>
            <a:r>
              <a:rPr lang="en-GB" sz="2800" dirty="0" smtClean="0">
                <a:ea typeface="Calibri" panose="020F0502020204030204" pitchFamily="34" charset="0"/>
                <a:cs typeface="Times New Roman" panose="02020603050405020304" pitchFamily="18" charset="0"/>
              </a:rPr>
              <a:t>-Smith thinks cycling is a popular and enjoyable activity [10 marks]</a:t>
            </a:r>
          </a:p>
          <a:p>
            <a:pPr algn="ctr">
              <a:lnSpc>
                <a:spcPct val="107000"/>
              </a:lnSpc>
              <a:spcAft>
                <a:spcPts val="800"/>
              </a:spcAft>
            </a:pPr>
            <a:endParaRPr lang="en-GB"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4780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1774</Words>
  <Application>Microsoft Office PowerPoint</Application>
  <PresentationFormat>Custom</PresentationFormat>
  <Paragraphs>133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Heaton</dc:creator>
  <cp:lastModifiedBy>Jennifer Ellison</cp:lastModifiedBy>
  <cp:revision>13</cp:revision>
  <cp:lastPrinted>2018-03-06T14:57:15Z</cp:lastPrinted>
  <dcterms:created xsi:type="dcterms:W3CDTF">2018-03-04T20:43:59Z</dcterms:created>
  <dcterms:modified xsi:type="dcterms:W3CDTF">2019-07-16T08:48:48Z</dcterms:modified>
</cp:coreProperties>
</file>