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8" autoAdjust="0"/>
    <p:restoredTop sz="94660"/>
  </p:normalViewPr>
  <p:slideViewPr>
    <p:cSldViewPr snapToGrid="0">
      <p:cViewPr>
        <p:scale>
          <a:sx n="48" d="100"/>
          <a:sy n="48" d="100"/>
        </p:scale>
        <p:origin x="-726" y="-6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A2B587-0BDA-4B73-AC55-9BD47F3EB916}"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230668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A2B587-0BDA-4B73-AC55-9BD47F3EB916}"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353072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A2B587-0BDA-4B73-AC55-9BD47F3EB916}"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203611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A2B587-0BDA-4B73-AC55-9BD47F3EB916}"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410878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2B587-0BDA-4B73-AC55-9BD47F3EB916}"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310839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A2B587-0BDA-4B73-AC55-9BD47F3EB916}"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140419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A2B587-0BDA-4B73-AC55-9BD47F3EB916}" type="datetimeFigureOut">
              <a:rPr lang="en-GB" smtClean="0"/>
              <a:t>16/07/2019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406186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A2B587-0BDA-4B73-AC55-9BD47F3EB916}" type="datetimeFigureOut">
              <a:rPr lang="en-GB" smtClean="0"/>
              <a:t>16/07/2019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159219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2B587-0BDA-4B73-AC55-9BD47F3EB916}" type="datetimeFigureOut">
              <a:rPr lang="en-GB" smtClean="0"/>
              <a:t>16/07/2019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341813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2B587-0BDA-4B73-AC55-9BD47F3EB916}"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241665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2B587-0BDA-4B73-AC55-9BD47F3EB916}"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E7D7F2-0616-4D75-A863-8AC8EDC6D5B1}" type="slidenum">
              <a:rPr lang="en-GB" smtClean="0"/>
              <a:t>‹#›</a:t>
            </a:fld>
            <a:endParaRPr lang="en-GB"/>
          </a:p>
        </p:txBody>
      </p:sp>
    </p:spTree>
    <p:extLst>
      <p:ext uri="{BB962C8B-B14F-4D97-AF65-F5344CB8AC3E}">
        <p14:creationId xmlns:p14="http://schemas.microsoft.com/office/powerpoint/2010/main" val="397112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2B587-0BDA-4B73-AC55-9BD47F3EB916}" type="datetimeFigureOut">
              <a:rPr lang="en-GB" smtClean="0"/>
              <a:t>16/07/2019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7D7F2-0616-4D75-A863-8AC8EDC6D5B1}" type="slidenum">
              <a:rPr lang="en-GB" smtClean="0"/>
              <a:t>‹#›</a:t>
            </a:fld>
            <a:endParaRPr lang="en-GB"/>
          </a:p>
        </p:txBody>
      </p:sp>
    </p:spTree>
    <p:extLst>
      <p:ext uri="{BB962C8B-B14F-4D97-AF65-F5344CB8AC3E}">
        <p14:creationId xmlns:p14="http://schemas.microsoft.com/office/powerpoint/2010/main" val="3531839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339" y="162609"/>
            <a:ext cx="857943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infographic (1 mark) </a:t>
            </a:r>
            <a:endParaRPr lang="en-GB" sz="4000" b="1" dirty="0"/>
          </a:p>
        </p:txBody>
      </p:sp>
      <p:sp>
        <p:nvSpPr>
          <p:cNvPr id="6" name="TextBox 5"/>
          <p:cNvSpPr txBox="1"/>
          <p:nvPr/>
        </p:nvSpPr>
        <p:spPr>
          <a:xfrm>
            <a:off x="134766" y="1466630"/>
            <a:ext cx="6629452"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3600" dirty="0" smtClean="0"/>
              <a:t>What social media site received the lowest amount of visitors in January?</a:t>
            </a:r>
          </a:p>
          <a:p>
            <a:endParaRPr lang="en-GB" sz="3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5018" y="929710"/>
            <a:ext cx="5280730" cy="5880164"/>
          </a:xfrm>
          <a:prstGeom prst="rect">
            <a:avLst/>
          </a:prstGeom>
        </p:spPr>
      </p:pic>
      <p:sp>
        <p:nvSpPr>
          <p:cNvPr id="8" name="TextBox 7"/>
          <p:cNvSpPr txBox="1"/>
          <p:nvPr/>
        </p:nvSpPr>
        <p:spPr>
          <a:xfrm>
            <a:off x="109366" y="3869792"/>
            <a:ext cx="6667552"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3600" dirty="0" smtClean="0"/>
              <a:t>What was the fourth most popular social media site in January?</a:t>
            </a:r>
          </a:p>
          <a:p>
            <a:endParaRPr lang="en-GB" sz="3600" dirty="0" smtClean="0"/>
          </a:p>
          <a:p>
            <a:endParaRPr lang="en-GB" sz="3600" dirty="0"/>
          </a:p>
        </p:txBody>
      </p:sp>
      <p:sp>
        <p:nvSpPr>
          <p:cNvPr id="2" name="TextBox 1"/>
          <p:cNvSpPr txBox="1"/>
          <p:nvPr/>
        </p:nvSpPr>
        <p:spPr>
          <a:xfrm>
            <a:off x="2252442" y="2853610"/>
            <a:ext cx="205111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600" b="1" dirty="0" smtClean="0"/>
              <a:t>Google+</a:t>
            </a:r>
          </a:p>
        </p:txBody>
      </p:sp>
      <p:sp>
        <p:nvSpPr>
          <p:cNvPr id="9" name="TextBox 8"/>
          <p:cNvSpPr txBox="1"/>
          <p:nvPr/>
        </p:nvSpPr>
        <p:spPr>
          <a:xfrm>
            <a:off x="2577515" y="5397261"/>
            <a:ext cx="1726037"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600" b="1" dirty="0" smtClean="0"/>
              <a:t>Twitter</a:t>
            </a:r>
            <a:endParaRPr lang="en-GB" sz="3600" b="1" dirty="0"/>
          </a:p>
        </p:txBody>
      </p:sp>
    </p:spTree>
    <p:extLst>
      <p:ext uri="{BB962C8B-B14F-4D97-AF65-F5344CB8AC3E}">
        <p14:creationId xmlns:p14="http://schemas.microsoft.com/office/powerpoint/2010/main" val="15884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4910" y="2763146"/>
            <a:ext cx="8706373" cy="3539430"/>
          </a:xfrm>
          <a:prstGeom prst="rect">
            <a:avLst/>
          </a:prstGeom>
        </p:spPr>
        <p:txBody>
          <a:bodyPr wrap="square">
            <a:spAutoFit/>
          </a:bodyPr>
          <a:lstStyle/>
          <a:p>
            <a:r>
              <a:rPr lang="en-GB" sz="3200" dirty="0"/>
              <a:t>The flat was in a street of run-down little houses called </a:t>
            </a:r>
            <a:r>
              <a:rPr lang="en-GB" sz="3200" dirty="0" err="1"/>
              <a:t>Belisha</a:t>
            </a:r>
            <a:r>
              <a:rPr lang="en-GB" sz="3200" dirty="0"/>
              <a:t> Road. Number 12 was on the shaded side and a high overgrown privet hedge made the entrance dark. Behind the hedge stood overflowing garbage bins and a bicycle, chained to the window bars. Lev rang the top bell, beside a card marked C. </a:t>
            </a:r>
            <a:r>
              <a:rPr lang="en-GB" sz="3200" dirty="0" err="1"/>
              <a:t>Slane</a:t>
            </a:r>
            <a:r>
              <a:rPr lang="en-GB" sz="3200" dirty="0"/>
              <a:t>.</a:t>
            </a:r>
          </a:p>
        </p:txBody>
      </p:sp>
      <p:sp>
        <p:nvSpPr>
          <p:cNvPr id="3" name="TextBox 2"/>
          <p:cNvSpPr txBox="1"/>
          <p:nvPr/>
        </p:nvSpPr>
        <p:spPr>
          <a:xfrm>
            <a:off x="15216" y="162609"/>
            <a:ext cx="781532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3600" b="1" dirty="0" smtClean="0"/>
              <a:t>Question Type – impressions (10 marks) </a:t>
            </a:r>
            <a:endParaRPr lang="en-GB" sz="3600" b="1" dirty="0"/>
          </a:p>
        </p:txBody>
      </p:sp>
      <p:sp>
        <p:nvSpPr>
          <p:cNvPr id="4" name="TextBox 3"/>
          <p:cNvSpPr txBox="1"/>
          <p:nvPr/>
        </p:nvSpPr>
        <p:spPr>
          <a:xfrm>
            <a:off x="7855940" y="162609"/>
            <a:ext cx="429796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As you will only be identifying the evidence and not be writing the answer to this question, award 3 marks for 3 correct piece of evidence. This question requires you to write for 15 minutes using evidence AND explanations. </a:t>
            </a:r>
            <a:endParaRPr lang="en-GB" b="1" dirty="0"/>
          </a:p>
        </p:txBody>
      </p:sp>
      <p:sp>
        <p:nvSpPr>
          <p:cNvPr id="5" name="TextBox 4"/>
          <p:cNvSpPr txBox="1"/>
          <p:nvPr/>
        </p:nvSpPr>
        <p:spPr>
          <a:xfrm>
            <a:off x="152399" y="1246642"/>
            <a:ext cx="7070522" cy="1077218"/>
          </a:xfrm>
          <a:prstGeom prst="rect">
            <a:avLst/>
          </a:prstGeom>
          <a:noFill/>
        </p:spPr>
        <p:txBody>
          <a:bodyPr wrap="square" rtlCol="0">
            <a:spAutoFit/>
          </a:bodyPr>
          <a:lstStyle/>
          <a:p>
            <a:r>
              <a:rPr lang="en-GB" sz="3200" b="1" dirty="0" smtClean="0"/>
              <a:t>What impression do </a:t>
            </a:r>
            <a:r>
              <a:rPr lang="en-GB" sz="3200" b="1" dirty="0"/>
              <a:t>you get of where Christy </a:t>
            </a:r>
            <a:r>
              <a:rPr lang="en-GB" sz="3200" b="1" dirty="0" err="1"/>
              <a:t>Slane</a:t>
            </a:r>
            <a:r>
              <a:rPr lang="en-GB" sz="3200" b="1" dirty="0"/>
              <a:t> lives?</a:t>
            </a:r>
          </a:p>
        </p:txBody>
      </p:sp>
      <p:sp>
        <p:nvSpPr>
          <p:cNvPr id="6" name="TextBox 5"/>
          <p:cNvSpPr txBox="1"/>
          <p:nvPr/>
        </p:nvSpPr>
        <p:spPr>
          <a:xfrm>
            <a:off x="7592036" y="2125388"/>
            <a:ext cx="2013358" cy="461665"/>
          </a:xfrm>
          <a:prstGeom prst="rect">
            <a:avLst/>
          </a:prstGeom>
          <a:noFill/>
        </p:spPr>
        <p:txBody>
          <a:bodyPr wrap="square" rtlCol="0">
            <a:spAutoFit/>
          </a:bodyPr>
          <a:lstStyle/>
          <a:p>
            <a:r>
              <a:rPr lang="en-GB" sz="2400" b="1" dirty="0" smtClean="0"/>
              <a:t>It’s scruffy</a:t>
            </a:r>
            <a:endParaRPr lang="en-GB" sz="2400" b="1" dirty="0"/>
          </a:p>
        </p:txBody>
      </p:sp>
      <p:cxnSp>
        <p:nvCxnSpPr>
          <p:cNvPr id="8" name="Straight Arrow Connector 7"/>
          <p:cNvCxnSpPr/>
          <p:nvPr/>
        </p:nvCxnSpPr>
        <p:spPr>
          <a:xfrm flipH="1">
            <a:off x="7290033" y="2567031"/>
            <a:ext cx="604007" cy="377505"/>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
        <p:nvSpPr>
          <p:cNvPr id="9" name="TextBox 8"/>
          <p:cNvSpPr txBox="1"/>
          <p:nvPr/>
        </p:nvSpPr>
        <p:spPr>
          <a:xfrm>
            <a:off x="10345022" y="3455642"/>
            <a:ext cx="2013358" cy="830997"/>
          </a:xfrm>
          <a:prstGeom prst="rect">
            <a:avLst/>
          </a:prstGeom>
          <a:noFill/>
        </p:spPr>
        <p:txBody>
          <a:bodyPr wrap="square" rtlCol="0">
            <a:spAutoFit/>
          </a:bodyPr>
          <a:lstStyle/>
          <a:p>
            <a:r>
              <a:rPr lang="en-GB" sz="2400" b="1" dirty="0" smtClean="0"/>
              <a:t>Not well looked after</a:t>
            </a:r>
            <a:endParaRPr lang="en-GB" sz="2400" b="1" dirty="0"/>
          </a:p>
        </p:txBody>
      </p:sp>
      <p:cxnSp>
        <p:nvCxnSpPr>
          <p:cNvPr id="10" name="Straight Arrow Connector 9"/>
          <p:cNvCxnSpPr/>
          <p:nvPr/>
        </p:nvCxnSpPr>
        <p:spPr>
          <a:xfrm flipH="1">
            <a:off x="8298111" y="3871141"/>
            <a:ext cx="1954632" cy="255693"/>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12" name="Straight Connector 11"/>
          <p:cNvCxnSpPr/>
          <p:nvPr/>
        </p:nvCxnSpPr>
        <p:spPr>
          <a:xfrm flipV="1">
            <a:off x="6006517" y="3238150"/>
            <a:ext cx="3808602" cy="8389"/>
          </a:xfrm>
          <a:prstGeom prst="line">
            <a:avLst/>
          </a:prstGeom>
        </p:spPr>
        <p:style>
          <a:lnRef idx="2">
            <a:schemeClr val="accent6"/>
          </a:lnRef>
          <a:fillRef idx="0">
            <a:schemeClr val="accent6"/>
          </a:fillRef>
          <a:effectRef idx="1">
            <a:schemeClr val="accent6"/>
          </a:effectRef>
          <a:fontRef idx="minor">
            <a:schemeClr val="tx1"/>
          </a:fontRef>
        </p:style>
      </p:cxnSp>
      <p:cxnSp>
        <p:nvCxnSpPr>
          <p:cNvPr id="13" name="Straight Connector 12"/>
          <p:cNvCxnSpPr/>
          <p:nvPr/>
        </p:nvCxnSpPr>
        <p:spPr>
          <a:xfrm flipV="1">
            <a:off x="4422396" y="4241680"/>
            <a:ext cx="3899483" cy="12311"/>
          </a:xfrm>
          <a:prstGeom prst="line">
            <a:avLst/>
          </a:prstGeom>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p:nvCxnSpPr>
        <p:spPr>
          <a:xfrm>
            <a:off x="8835005" y="5200745"/>
            <a:ext cx="1345734"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17" name="Straight Connector 16"/>
          <p:cNvCxnSpPr/>
          <p:nvPr/>
        </p:nvCxnSpPr>
        <p:spPr>
          <a:xfrm flipV="1">
            <a:off x="1820411" y="5708953"/>
            <a:ext cx="738231" cy="12339"/>
          </a:xfrm>
          <a:prstGeom prst="line">
            <a:avLst/>
          </a:prstGeom>
        </p:spPr>
        <p:style>
          <a:lnRef idx="2">
            <a:schemeClr val="accent6"/>
          </a:lnRef>
          <a:fillRef idx="0">
            <a:schemeClr val="accent6"/>
          </a:fillRef>
          <a:effectRef idx="1">
            <a:schemeClr val="accent6"/>
          </a:effectRef>
          <a:fontRef idx="minor">
            <a:schemeClr val="tx1"/>
          </a:fontRef>
        </p:style>
      </p:cxnSp>
      <p:sp>
        <p:nvSpPr>
          <p:cNvPr id="20" name="TextBox 19"/>
          <p:cNvSpPr txBox="1"/>
          <p:nvPr/>
        </p:nvSpPr>
        <p:spPr>
          <a:xfrm>
            <a:off x="394350" y="5051173"/>
            <a:ext cx="2013358" cy="461665"/>
          </a:xfrm>
          <a:prstGeom prst="rect">
            <a:avLst/>
          </a:prstGeom>
          <a:noFill/>
        </p:spPr>
        <p:txBody>
          <a:bodyPr wrap="square" rtlCol="0">
            <a:spAutoFit/>
          </a:bodyPr>
          <a:lstStyle/>
          <a:p>
            <a:r>
              <a:rPr lang="en-GB" sz="2400" b="1" dirty="0" smtClean="0"/>
              <a:t>Unsafe</a:t>
            </a:r>
            <a:endParaRPr lang="en-GB" sz="2400" b="1" dirty="0"/>
          </a:p>
        </p:txBody>
      </p:sp>
      <p:cxnSp>
        <p:nvCxnSpPr>
          <p:cNvPr id="22" name="Straight Arrow Connector 21"/>
          <p:cNvCxnSpPr/>
          <p:nvPr/>
        </p:nvCxnSpPr>
        <p:spPr>
          <a:xfrm>
            <a:off x="977316" y="5481299"/>
            <a:ext cx="767594" cy="31539"/>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0411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616" y="162609"/>
            <a:ext cx="76353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3600" b="1" dirty="0" smtClean="0"/>
              <a:t>Question Type – how (10 marks) </a:t>
            </a:r>
            <a:endParaRPr lang="en-GB" sz="3600" b="1" dirty="0"/>
          </a:p>
        </p:txBody>
      </p:sp>
      <p:sp>
        <p:nvSpPr>
          <p:cNvPr id="4" name="TextBox 3"/>
          <p:cNvSpPr txBox="1"/>
          <p:nvPr/>
        </p:nvSpPr>
        <p:spPr>
          <a:xfrm>
            <a:off x="7855940" y="162609"/>
            <a:ext cx="429796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As you will only be identifying the evidence and not be writing the answer to this question, award 3 marks for 3 correct piece of evidence. This question requires you to write for 15 minutes using evidence AND explanations. </a:t>
            </a:r>
            <a:endParaRPr lang="en-GB" b="1" dirty="0"/>
          </a:p>
        </p:txBody>
      </p:sp>
      <p:sp>
        <p:nvSpPr>
          <p:cNvPr id="5" name="TextBox 4"/>
          <p:cNvSpPr txBox="1"/>
          <p:nvPr/>
        </p:nvSpPr>
        <p:spPr>
          <a:xfrm>
            <a:off x="152399" y="1246642"/>
            <a:ext cx="7070522" cy="1015663"/>
          </a:xfrm>
          <a:prstGeom prst="rect">
            <a:avLst/>
          </a:prstGeom>
          <a:noFill/>
        </p:spPr>
        <p:txBody>
          <a:bodyPr wrap="square" rtlCol="0">
            <a:spAutoFit/>
          </a:bodyPr>
          <a:lstStyle/>
          <a:p>
            <a:r>
              <a:rPr lang="en-GB" sz="3200" b="1" i="1" dirty="0"/>
              <a:t>How</a:t>
            </a:r>
            <a:r>
              <a:rPr lang="en-GB" sz="3200" b="1" dirty="0"/>
              <a:t> </a:t>
            </a:r>
            <a:r>
              <a:rPr lang="en-GB" sz="2800" b="1" dirty="0"/>
              <a:t>does James Kenny try to show that Alton Towers is a great day out?</a:t>
            </a:r>
          </a:p>
        </p:txBody>
      </p:sp>
      <p:sp>
        <p:nvSpPr>
          <p:cNvPr id="7" name="Rectangle 6"/>
          <p:cNvSpPr/>
          <p:nvPr/>
        </p:nvSpPr>
        <p:spPr>
          <a:xfrm>
            <a:off x="2483140" y="2456795"/>
            <a:ext cx="7373923" cy="3785652"/>
          </a:xfrm>
          <a:prstGeom prst="rect">
            <a:avLst/>
          </a:prstGeom>
        </p:spPr>
        <p:txBody>
          <a:bodyPr wrap="square">
            <a:spAutoFit/>
          </a:bodyPr>
          <a:lstStyle/>
          <a:p>
            <a:r>
              <a:rPr lang="en-GB" sz="2000" dirty="0"/>
              <a:t>When the day finally came, I remember waking early and instructing my mother to give me a light breakfast, so I wouldn’t have to feel the embarrassment of vomiting while on a rollercoaster. I don’t remember much about the journey there, apart from the fact I was worried about where I’d meet my friends, due to the fact that we were unable to travel on the same coach. My anxiety subsided as I began to see the signs for Alton Towers, tension replaced with anticipation. We passed through a couple of small, picturesque villages and, despite the fact that my adolescent mind was full of excitement, I caught sight of one of the villagers shaking her head at the fleet of coaches rolling by. </a:t>
            </a:r>
            <a:r>
              <a:rPr lang="en-GB" sz="2000" dirty="0" smtClean="0"/>
              <a:t>Then I saw it. Oblivion </a:t>
            </a:r>
            <a:r>
              <a:rPr lang="en-GB" sz="2000" dirty="0"/>
              <a:t>is one of the scariest rollercoasters you can ever </a:t>
            </a:r>
            <a:r>
              <a:rPr lang="en-GB" sz="2000" dirty="0" smtClean="0"/>
              <a:t>experience.</a:t>
            </a:r>
            <a:endParaRPr lang="en-GB" sz="2000" dirty="0"/>
          </a:p>
        </p:txBody>
      </p:sp>
      <p:cxnSp>
        <p:nvCxnSpPr>
          <p:cNvPr id="18" name="Straight Connector 17"/>
          <p:cNvCxnSpPr/>
          <p:nvPr/>
        </p:nvCxnSpPr>
        <p:spPr>
          <a:xfrm flipV="1">
            <a:off x="5387128" y="2796718"/>
            <a:ext cx="2642533" cy="4195"/>
          </a:xfrm>
          <a:prstGeom prst="line">
            <a:avLst/>
          </a:prstGeom>
        </p:spPr>
        <p:style>
          <a:lnRef idx="2">
            <a:schemeClr val="accent6"/>
          </a:lnRef>
          <a:fillRef idx="0">
            <a:schemeClr val="accent6"/>
          </a:fillRef>
          <a:effectRef idx="1">
            <a:schemeClr val="accent6"/>
          </a:effectRef>
          <a:fontRef idx="minor">
            <a:schemeClr val="tx1"/>
          </a:fontRef>
        </p:style>
      </p:cxnSp>
      <p:sp>
        <p:nvSpPr>
          <p:cNvPr id="19" name="TextBox 18"/>
          <p:cNvSpPr txBox="1"/>
          <p:nvPr/>
        </p:nvSpPr>
        <p:spPr>
          <a:xfrm>
            <a:off x="9613783" y="1916935"/>
            <a:ext cx="2978090" cy="830997"/>
          </a:xfrm>
          <a:prstGeom prst="rect">
            <a:avLst/>
          </a:prstGeom>
          <a:noFill/>
        </p:spPr>
        <p:txBody>
          <a:bodyPr wrap="square" rtlCol="0">
            <a:spAutoFit/>
          </a:bodyPr>
          <a:lstStyle/>
          <a:p>
            <a:r>
              <a:rPr lang="en-GB" sz="2400" b="1" dirty="0" smtClean="0"/>
              <a:t>Shows people are excited for it</a:t>
            </a:r>
            <a:endParaRPr lang="en-GB" sz="2400" b="1" dirty="0"/>
          </a:p>
        </p:txBody>
      </p:sp>
      <p:cxnSp>
        <p:nvCxnSpPr>
          <p:cNvPr id="21" name="Straight Arrow Connector 20"/>
          <p:cNvCxnSpPr/>
          <p:nvPr/>
        </p:nvCxnSpPr>
        <p:spPr>
          <a:xfrm flipH="1">
            <a:off x="7814345" y="2200749"/>
            <a:ext cx="1799438" cy="342419"/>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23" name="Straight Connector 22"/>
          <p:cNvCxnSpPr/>
          <p:nvPr/>
        </p:nvCxnSpPr>
        <p:spPr>
          <a:xfrm flipV="1">
            <a:off x="6890156" y="4356067"/>
            <a:ext cx="2094453" cy="1"/>
          </a:xfrm>
          <a:prstGeom prst="line">
            <a:avLst/>
          </a:prstGeom>
        </p:spPr>
        <p:style>
          <a:lnRef idx="2">
            <a:schemeClr val="accent6"/>
          </a:lnRef>
          <a:fillRef idx="0">
            <a:schemeClr val="accent6"/>
          </a:fillRef>
          <a:effectRef idx="1">
            <a:schemeClr val="accent6"/>
          </a:effectRef>
          <a:fontRef idx="minor">
            <a:schemeClr val="tx1"/>
          </a:fontRef>
        </p:style>
      </p:cxnSp>
      <p:sp>
        <p:nvSpPr>
          <p:cNvPr id="25" name="TextBox 24"/>
          <p:cNvSpPr txBox="1"/>
          <p:nvPr/>
        </p:nvSpPr>
        <p:spPr>
          <a:xfrm>
            <a:off x="9634754" y="3617771"/>
            <a:ext cx="2671896" cy="1200329"/>
          </a:xfrm>
          <a:prstGeom prst="rect">
            <a:avLst/>
          </a:prstGeom>
          <a:noFill/>
        </p:spPr>
        <p:txBody>
          <a:bodyPr wrap="square" rtlCol="0">
            <a:spAutoFit/>
          </a:bodyPr>
          <a:lstStyle/>
          <a:p>
            <a:r>
              <a:rPr lang="en-GB" sz="2400" b="1" dirty="0" smtClean="0"/>
              <a:t>The sight of the park calmed him down</a:t>
            </a:r>
            <a:endParaRPr lang="en-GB" sz="2400" b="1" dirty="0"/>
          </a:p>
        </p:txBody>
      </p:sp>
      <p:cxnSp>
        <p:nvCxnSpPr>
          <p:cNvPr id="26" name="Straight Arrow Connector 25"/>
          <p:cNvCxnSpPr/>
          <p:nvPr/>
        </p:nvCxnSpPr>
        <p:spPr>
          <a:xfrm flipH="1">
            <a:off x="7835316" y="3905246"/>
            <a:ext cx="1799438" cy="342419"/>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27" name="Straight Connector 26"/>
          <p:cNvCxnSpPr/>
          <p:nvPr/>
        </p:nvCxnSpPr>
        <p:spPr>
          <a:xfrm flipV="1">
            <a:off x="7101279" y="5861964"/>
            <a:ext cx="2336336"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29" name="Straight Connector 28"/>
          <p:cNvCxnSpPr/>
          <p:nvPr/>
        </p:nvCxnSpPr>
        <p:spPr>
          <a:xfrm>
            <a:off x="2483140" y="6165368"/>
            <a:ext cx="4941117" cy="540"/>
          </a:xfrm>
          <a:prstGeom prst="line">
            <a:avLst/>
          </a:prstGeom>
        </p:spPr>
        <p:style>
          <a:lnRef idx="2">
            <a:schemeClr val="accent6"/>
          </a:lnRef>
          <a:fillRef idx="0">
            <a:schemeClr val="accent6"/>
          </a:fillRef>
          <a:effectRef idx="1">
            <a:schemeClr val="accent6"/>
          </a:effectRef>
          <a:fontRef idx="minor">
            <a:schemeClr val="tx1"/>
          </a:fontRef>
        </p:style>
      </p:cxnSp>
      <p:sp>
        <p:nvSpPr>
          <p:cNvPr id="31" name="TextBox 30"/>
          <p:cNvSpPr txBox="1"/>
          <p:nvPr/>
        </p:nvSpPr>
        <p:spPr>
          <a:xfrm>
            <a:off x="202729" y="5042118"/>
            <a:ext cx="2671896" cy="1200329"/>
          </a:xfrm>
          <a:prstGeom prst="rect">
            <a:avLst/>
          </a:prstGeom>
          <a:noFill/>
        </p:spPr>
        <p:txBody>
          <a:bodyPr wrap="square" rtlCol="0">
            <a:spAutoFit/>
          </a:bodyPr>
          <a:lstStyle/>
          <a:p>
            <a:r>
              <a:rPr lang="en-GB" sz="2400" b="1" dirty="0" smtClean="0"/>
              <a:t>The use of superlative ‘scariest’</a:t>
            </a:r>
            <a:endParaRPr lang="en-GB" sz="2400" b="1" dirty="0"/>
          </a:p>
        </p:txBody>
      </p:sp>
      <p:cxnSp>
        <p:nvCxnSpPr>
          <p:cNvPr id="32" name="Straight Arrow Connector 31"/>
          <p:cNvCxnSpPr/>
          <p:nvPr/>
        </p:nvCxnSpPr>
        <p:spPr>
          <a:xfrm>
            <a:off x="1709954" y="5506761"/>
            <a:ext cx="638963" cy="444979"/>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13022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ppt_x"/>
                                          </p:val>
                                        </p:tav>
                                        <p:tav tm="100000">
                                          <p:val>
                                            <p:strVal val="#ppt_x"/>
                                          </p:val>
                                        </p:tav>
                                      </p:tavLst>
                                    </p:anim>
                                    <p:anim calcmode="lin" valueType="num">
                                      <p:cBhvr additive="base">
                                        <p:cTn id="40" dur="500" fill="hold"/>
                                        <p:tgtEl>
                                          <p:spTgt spid="3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300" y="1039772"/>
            <a:ext cx="7253680" cy="830997"/>
          </a:xfrm>
          <a:prstGeom prst="rect">
            <a:avLst/>
          </a:prstGeom>
        </p:spPr>
        <p:txBody>
          <a:bodyPr wrap="square">
            <a:spAutoFit/>
          </a:bodyPr>
          <a:lstStyle/>
          <a:p>
            <a:r>
              <a:rPr lang="en-GB" sz="2400" dirty="0"/>
              <a:t>What does Louise Taylor think and feel about Craig Bellamy in this part of the text?</a:t>
            </a:r>
          </a:p>
        </p:txBody>
      </p:sp>
      <p:sp>
        <p:nvSpPr>
          <p:cNvPr id="3" name="TextBox 2"/>
          <p:cNvSpPr txBox="1"/>
          <p:nvPr/>
        </p:nvSpPr>
        <p:spPr>
          <a:xfrm>
            <a:off x="40616" y="162609"/>
            <a:ext cx="76353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3600" b="1" dirty="0" smtClean="0"/>
              <a:t>Question Type – what (10 marks) </a:t>
            </a:r>
            <a:endParaRPr lang="en-GB" sz="3600" b="1" dirty="0"/>
          </a:p>
        </p:txBody>
      </p:sp>
      <p:sp>
        <p:nvSpPr>
          <p:cNvPr id="4" name="TextBox 3"/>
          <p:cNvSpPr txBox="1"/>
          <p:nvPr/>
        </p:nvSpPr>
        <p:spPr>
          <a:xfrm>
            <a:off x="7855940" y="162609"/>
            <a:ext cx="429796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As you will only be identifying the evidence and not be writing the answer to this question, award 3 marks for 3 correct piece of evidence. This question requires you to write for 15 minutes using evidence AND explanations. </a:t>
            </a:r>
            <a:endParaRPr lang="en-GB" b="1" dirty="0"/>
          </a:p>
        </p:txBody>
      </p:sp>
      <p:sp>
        <p:nvSpPr>
          <p:cNvPr id="5" name="Rectangle 4"/>
          <p:cNvSpPr/>
          <p:nvPr/>
        </p:nvSpPr>
        <p:spPr>
          <a:xfrm>
            <a:off x="2298584" y="2408737"/>
            <a:ext cx="6862194" cy="4093428"/>
          </a:xfrm>
          <a:prstGeom prst="rect">
            <a:avLst/>
          </a:prstGeom>
        </p:spPr>
        <p:txBody>
          <a:bodyPr wrap="square">
            <a:spAutoFit/>
          </a:bodyPr>
          <a:lstStyle/>
          <a:p>
            <a:r>
              <a:rPr lang="en-GB" sz="2000" dirty="0"/>
              <a:t>However, not many people know that Bellamy is a regular visitor to Sierra Leone, one of the world’s most unstable countries. </a:t>
            </a:r>
            <a:r>
              <a:rPr lang="en-GB" sz="2000" dirty="0" smtClean="0"/>
              <a:t>Bellamy </a:t>
            </a:r>
            <a:r>
              <a:rPr lang="en-GB" sz="2000" dirty="0"/>
              <a:t>spent his time there playing street football with any children he happened to bump into and fell in love with the place. He has spent time learning about the country’s history, politics and problems. As a result, he then set up a charity and has donated hundreds of thousands of pounds of his own money to help young people in this troubled country. </a:t>
            </a:r>
            <a:r>
              <a:rPr lang="en-GB" sz="2000" dirty="0" smtClean="0"/>
              <a:t>Since </a:t>
            </a:r>
            <a:r>
              <a:rPr lang="en-GB" sz="2000" dirty="0"/>
              <a:t>his first visit he has worked tirelessly to make a difference. Bellamy is passionate and committed to anything he engages in, which explains why his career has been punctuated by so many touchline spats, not just with fiery opponents, but with fellow players and managers.</a:t>
            </a:r>
          </a:p>
        </p:txBody>
      </p:sp>
      <p:cxnSp>
        <p:nvCxnSpPr>
          <p:cNvPr id="6" name="Straight Connector 5"/>
          <p:cNvCxnSpPr/>
          <p:nvPr/>
        </p:nvCxnSpPr>
        <p:spPr>
          <a:xfrm flipV="1">
            <a:off x="6340678" y="3674378"/>
            <a:ext cx="2284604" cy="7380"/>
          </a:xfrm>
          <a:prstGeom prst="line">
            <a:avLst/>
          </a:prstGeom>
        </p:spPr>
        <p:style>
          <a:lnRef idx="2">
            <a:schemeClr val="accent6"/>
          </a:lnRef>
          <a:fillRef idx="0">
            <a:schemeClr val="accent6"/>
          </a:fillRef>
          <a:effectRef idx="1">
            <a:schemeClr val="accent6"/>
          </a:effectRef>
          <a:fontRef idx="minor">
            <a:schemeClr val="tx1"/>
          </a:fontRef>
        </p:style>
      </p:cxnSp>
      <p:cxnSp>
        <p:nvCxnSpPr>
          <p:cNvPr id="7" name="Straight Arrow Connector 6"/>
          <p:cNvCxnSpPr/>
          <p:nvPr/>
        </p:nvCxnSpPr>
        <p:spPr>
          <a:xfrm flipH="1">
            <a:off x="8376407" y="3089982"/>
            <a:ext cx="1799438" cy="342419"/>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
        <p:nvSpPr>
          <p:cNvPr id="9" name="TextBox 8"/>
          <p:cNvSpPr txBox="1"/>
          <p:nvPr/>
        </p:nvSpPr>
        <p:spPr>
          <a:xfrm>
            <a:off x="9213910" y="2182681"/>
            <a:ext cx="2978090" cy="830997"/>
          </a:xfrm>
          <a:prstGeom prst="rect">
            <a:avLst/>
          </a:prstGeom>
          <a:noFill/>
        </p:spPr>
        <p:txBody>
          <a:bodyPr wrap="square" rtlCol="0">
            <a:spAutoFit/>
          </a:bodyPr>
          <a:lstStyle/>
          <a:p>
            <a:r>
              <a:rPr lang="en-GB" sz="2400" b="1" dirty="0" smtClean="0"/>
              <a:t>He’s passionate about what he does</a:t>
            </a:r>
            <a:endParaRPr lang="en-GB" sz="2400" b="1" dirty="0"/>
          </a:p>
        </p:txBody>
      </p:sp>
      <p:cxnSp>
        <p:nvCxnSpPr>
          <p:cNvPr id="10" name="Straight Connector 9"/>
          <p:cNvCxnSpPr/>
          <p:nvPr/>
        </p:nvCxnSpPr>
        <p:spPr>
          <a:xfrm>
            <a:off x="6753138" y="4295163"/>
            <a:ext cx="2065091" cy="9787"/>
          </a:xfrm>
          <a:prstGeom prst="line">
            <a:avLst/>
          </a:prstGeom>
        </p:spPr>
        <p:style>
          <a:lnRef idx="2">
            <a:schemeClr val="accent6"/>
          </a:lnRef>
          <a:fillRef idx="0">
            <a:schemeClr val="accent6"/>
          </a:fillRef>
          <a:effectRef idx="1">
            <a:schemeClr val="accent6"/>
          </a:effectRef>
          <a:fontRef idx="minor">
            <a:schemeClr val="tx1"/>
          </a:fontRef>
        </p:style>
      </p:cxnSp>
      <p:cxnSp>
        <p:nvCxnSpPr>
          <p:cNvPr id="12" name="Straight Connector 11"/>
          <p:cNvCxnSpPr/>
          <p:nvPr/>
        </p:nvCxnSpPr>
        <p:spPr>
          <a:xfrm flipV="1">
            <a:off x="2298584" y="4580389"/>
            <a:ext cx="6077823" cy="8778"/>
          </a:xfrm>
          <a:prstGeom prst="line">
            <a:avLst/>
          </a:prstGeom>
        </p:spPr>
        <p:style>
          <a:lnRef idx="2">
            <a:schemeClr val="accent6"/>
          </a:lnRef>
          <a:fillRef idx="0">
            <a:schemeClr val="accent6"/>
          </a:fillRef>
          <a:effectRef idx="1">
            <a:schemeClr val="accent6"/>
          </a:effectRef>
          <a:fontRef idx="minor">
            <a:schemeClr val="tx1"/>
          </a:fontRef>
        </p:style>
      </p:cxnSp>
      <p:cxnSp>
        <p:nvCxnSpPr>
          <p:cNvPr id="14" name="Straight Connector 13"/>
          <p:cNvCxnSpPr/>
          <p:nvPr/>
        </p:nvCxnSpPr>
        <p:spPr>
          <a:xfrm flipV="1">
            <a:off x="2365695" y="4864606"/>
            <a:ext cx="5528345" cy="14565"/>
          </a:xfrm>
          <a:prstGeom prst="line">
            <a:avLst/>
          </a:prstGeom>
        </p:spPr>
        <p:style>
          <a:lnRef idx="2">
            <a:schemeClr val="accent6"/>
          </a:lnRef>
          <a:fillRef idx="0">
            <a:schemeClr val="accent6"/>
          </a:fillRef>
          <a:effectRef idx="1">
            <a:schemeClr val="accent6"/>
          </a:effectRef>
          <a:fontRef idx="minor">
            <a:schemeClr val="tx1"/>
          </a:fontRef>
        </p:style>
      </p:cxnSp>
      <p:sp>
        <p:nvSpPr>
          <p:cNvPr id="16" name="TextBox 15"/>
          <p:cNvSpPr txBox="1"/>
          <p:nvPr/>
        </p:nvSpPr>
        <p:spPr>
          <a:xfrm>
            <a:off x="141915" y="4181668"/>
            <a:ext cx="2417426" cy="1200329"/>
          </a:xfrm>
          <a:prstGeom prst="rect">
            <a:avLst/>
          </a:prstGeom>
          <a:noFill/>
        </p:spPr>
        <p:txBody>
          <a:bodyPr wrap="square" rtlCol="0">
            <a:spAutoFit/>
          </a:bodyPr>
          <a:lstStyle/>
          <a:p>
            <a:r>
              <a:rPr lang="en-GB" sz="2400" b="1" dirty="0" smtClean="0"/>
              <a:t>He’s very generous and kind</a:t>
            </a:r>
            <a:endParaRPr lang="en-GB" sz="2400" b="1" dirty="0"/>
          </a:p>
        </p:txBody>
      </p:sp>
      <p:cxnSp>
        <p:nvCxnSpPr>
          <p:cNvPr id="17" name="Straight Arrow Connector 16"/>
          <p:cNvCxnSpPr/>
          <p:nvPr/>
        </p:nvCxnSpPr>
        <p:spPr>
          <a:xfrm>
            <a:off x="1416340" y="4530955"/>
            <a:ext cx="799052" cy="120787"/>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20" name="Straight Connector 19"/>
          <p:cNvCxnSpPr/>
          <p:nvPr/>
        </p:nvCxnSpPr>
        <p:spPr>
          <a:xfrm flipV="1">
            <a:off x="3733100" y="5780015"/>
            <a:ext cx="4580390" cy="25556"/>
          </a:xfrm>
          <a:prstGeom prst="line">
            <a:avLst/>
          </a:prstGeom>
        </p:spPr>
        <p:style>
          <a:lnRef idx="2">
            <a:schemeClr val="accent6"/>
          </a:lnRef>
          <a:fillRef idx="0">
            <a:schemeClr val="accent6"/>
          </a:fillRef>
          <a:effectRef idx="1">
            <a:schemeClr val="accent6"/>
          </a:effectRef>
          <a:fontRef idx="minor">
            <a:schemeClr val="tx1"/>
          </a:fontRef>
        </p:style>
      </p:cxnSp>
      <p:cxnSp>
        <p:nvCxnSpPr>
          <p:cNvPr id="22" name="Straight Connector 21"/>
          <p:cNvCxnSpPr/>
          <p:nvPr/>
        </p:nvCxnSpPr>
        <p:spPr>
          <a:xfrm>
            <a:off x="2365695" y="6150178"/>
            <a:ext cx="1652632" cy="0"/>
          </a:xfrm>
          <a:prstGeom prst="line">
            <a:avLst/>
          </a:prstGeom>
        </p:spPr>
        <p:style>
          <a:lnRef idx="2">
            <a:schemeClr val="accent6"/>
          </a:lnRef>
          <a:fillRef idx="0">
            <a:schemeClr val="accent6"/>
          </a:fillRef>
          <a:effectRef idx="1">
            <a:schemeClr val="accent6"/>
          </a:effectRef>
          <a:fontRef idx="minor">
            <a:schemeClr val="tx1"/>
          </a:fontRef>
        </p:style>
      </p:cxnSp>
      <p:sp>
        <p:nvSpPr>
          <p:cNvPr id="24" name="TextBox 23"/>
          <p:cNvSpPr txBox="1"/>
          <p:nvPr/>
        </p:nvSpPr>
        <p:spPr>
          <a:xfrm>
            <a:off x="9123028" y="5205406"/>
            <a:ext cx="2417426" cy="830997"/>
          </a:xfrm>
          <a:prstGeom prst="rect">
            <a:avLst/>
          </a:prstGeom>
          <a:noFill/>
        </p:spPr>
        <p:txBody>
          <a:bodyPr wrap="square" rtlCol="0">
            <a:spAutoFit/>
          </a:bodyPr>
          <a:lstStyle/>
          <a:p>
            <a:r>
              <a:rPr lang="en-GB" sz="2400" b="1" dirty="0" smtClean="0"/>
              <a:t>He can be challenging</a:t>
            </a:r>
            <a:endParaRPr lang="en-GB" sz="2400" b="1" dirty="0"/>
          </a:p>
        </p:txBody>
      </p:sp>
      <p:cxnSp>
        <p:nvCxnSpPr>
          <p:cNvPr id="25" name="Straight Arrow Connector 24"/>
          <p:cNvCxnSpPr>
            <a:stCxn id="24" idx="1"/>
          </p:cNvCxnSpPr>
          <p:nvPr/>
        </p:nvCxnSpPr>
        <p:spPr>
          <a:xfrm flipH="1">
            <a:off x="8472881" y="5620905"/>
            <a:ext cx="650147" cy="159110"/>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23582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additive="base">
                                        <p:cTn id="51" dur="500" fill="hold"/>
                                        <p:tgtEl>
                                          <p:spTgt spid="25"/>
                                        </p:tgtEl>
                                        <p:attrNameLst>
                                          <p:attrName>ppt_x</p:attrName>
                                        </p:attrNameLst>
                                      </p:cBhvr>
                                      <p:tavLst>
                                        <p:tav tm="0">
                                          <p:val>
                                            <p:strVal val="#ppt_x"/>
                                          </p:val>
                                        </p:tav>
                                        <p:tav tm="100000">
                                          <p:val>
                                            <p:strVal val="#ppt_x"/>
                                          </p:val>
                                        </p:tav>
                                      </p:tavLst>
                                    </p:anim>
                                    <p:anim calcmode="lin" valueType="num">
                                      <p:cBhvr additive="base">
                                        <p:cTn id="5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470538" y="5676990"/>
            <a:ext cx="1512168" cy="523220"/>
          </a:xfrm>
          <a:prstGeom prst="rect">
            <a:avLst/>
          </a:prstGeom>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600"/>
          </a:p>
        </p:txBody>
      </p:sp>
      <p:sp>
        <p:nvSpPr>
          <p:cNvPr id="14" name="Rectangle 13"/>
          <p:cNvSpPr/>
          <p:nvPr/>
        </p:nvSpPr>
        <p:spPr>
          <a:xfrm>
            <a:off x="1691647" y="5780455"/>
            <a:ext cx="1512168" cy="52322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 name="Rectangle 1"/>
          <p:cNvSpPr/>
          <p:nvPr/>
        </p:nvSpPr>
        <p:spPr>
          <a:xfrm>
            <a:off x="394955" y="895671"/>
            <a:ext cx="11294075" cy="419664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06164" y="895670"/>
            <a:ext cx="11071655" cy="4185761"/>
          </a:xfrm>
          <a:prstGeom prst="rect">
            <a:avLst/>
          </a:prstGeom>
        </p:spPr>
        <p:txBody>
          <a:bodyPr wrap="square">
            <a:spAutoFit/>
          </a:bodyPr>
          <a:lstStyle/>
          <a:p>
            <a:r>
              <a:rPr lang="en-GB" sz="1900" b="1" dirty="0"/>
              <a:t>Cyber Bullying Stories: Sara</a:t>
            </a:r>
            <a:endParaRPr lang="en-GB" sz="1900" dirty="0"/>
          </a:p>
          <a:p>
            <a:r>
              <a:rPr lang="en-GB" sz="1900" dirty="0"/>
              <a:t>Fourteen year old Sara never imagined that she would become an unfortunate victim of cruel cyber bullying. Sara was no stranger to personal challenges, but her experience with cyber bullying was really something she was not prepared for. Sara had spent months battling cancer, and after she was told that her cancer was in remission, she felt certain that her struggles were behind her. Worryingly though, she began to receive threatening email messages from a mysterious cyber bully. The alarming and terrorising messages continued and continued until Sara’s in box held ninety messages. The messages ranged from merely rude to downright frightening. Once the messages escalated into things like, “I’m going to kill you,” Sara’s parents decided to take the issue to the police. The police were quickly able to trace the messages back to Sara’s classmate and surprisingly best friend. This shocking revelation resulted in Sara becoming distraught. The courts required the cyber bully to attend counselling sessions and to write Sara a formal letter of apology.</a:t>
            </a:r>
            <a:r>
              <a:rPr lang="en-GB" sz="1900" dirty="0">
                <a:solidFill>
                  <a:prstClr val="black"/>
                </a:solidFill>
              </a:rPr>
              <a:t> Though, Sara’s family felt that this punishment was likely too lenient as Sara still had to live the constant memories and fear she had experienced, </a:t>
            </a:r>
            <a:r>
              <a:rPr lang="en-GB" sz="1900" dirty="0"/>
              <a:t>they were glad that their action did result in a positive outcome. This story is a great example of how taking action can lead to results.</a:t>
            </a:r>
          </a:p>
        </p:txBody>
      </p:sp>
      <p:sp>
        <p:nvSpPr>
          <p:cNvPr id="4" name="TextBox 3"/>
          <p:cNvSpPr txBox="1"/>
          <p:nvPr/>
        </p:nvSpPr>
        <p:spPr>
          <a:xfrm>
            <a:off x="1828663" y="5127497"/>
            <a:ext cx="8640960" cy="830997"/>
          </a:xfrm>
          <a:prstGeom prst="rect">
            <a:avLst/>
          </a:prstGeom>
          <a:noFill/>
        </p:spPr>
        <p:txBody>
          <a:bodyPr wrap="square" rtlCol="0">
            <a:spAutoFit/>
          </a:bodyPr>
          <a:lstStyle/>
          <a:p>
            <a:pPr algn="ctr"/>
            <a:r>
              <a:rPr lang="en-GB" sz="2400" b="1" dirty="0">
                <a:solidFill>
                  <a:srgbClr val="00B050"/>
                </a:solidFill>
              </a:rPr>
              <a:t>How</a:t>
            </a:r>
            <a:r>
              <a:rPr lang="en-GB" sz="2400" b="1" dirty="0"/>
              <a:t> does Sara’s story convey the </a:t>
            </a:r>
            <a:r>
              <a:rPr lang="en-GB" sz="2400" b="1" dirty="0">
                <a:solidFill>
                  <a:schemeClr val="accent4">
                    <a:lumMod val="75000"/>
                  </a:schemeClr>
                </a:solidFill>
              </a:rPr>
              <a:t>emotional upset </a:t>
            </a:r>
            <a:r>
              <a:rPr lang="en-GB" sz="2400" b="1" dirty="0"/>
              <a:t>of being cyber bullied?</a:t>
            </a:r>
          </a:p>
        </p:txBody>
      </p:sp>
      <p:sp>
        <p:nvSpPr>
          <p:cNvPr id="5" name="TextBox 4"/>
          <p:cNvSpPr txBox="1"/>
          <p:nvPr/>
        </p:nvSpPr>
        <p:spPr>
          <a:xfrm>
            <a:off x="1781910" y="5780456"/>
            <a:ext cx="1963081" cy="461665"/>
          </a:xfrm>
          <a:prstGeom prst="rect">
            <a:avLst/>
          </a:prstGeom>
          <a:noFill/>
        </p:spPr>
        <p:txBody>
          <a:bodyPr wrap="square" rtlCol="0">
            <a:spAutoFit/>
          </a:bodyPr>
          <a:lstStyle/>
          <a:p>
            <a:r>
              <a:rPr lang="en-GB" sz="2400" b="1" dirty="0">
                <a:solidFill>
                  <a:srgbClr val="00B050"/>
                </a:solidFill>
              </a:rPr>
              <a:t>Explain</a:t>
            </a:r>
          </a:p>
        </p:txBody>
      </p:sp>
      <p:sp>
        <p:nvSpPr>
          <p:cNvPr id="6" name="TextBox 5"/>
          <p:cNvSpPr txBox="1"/>
          <p:nvPr/>
        </p:nvSpPr>
        <p:spPr>
          <a:xfrm>
            <a:off x="8758571" y="5666105"/>
            <a:ext cx="1963081" cy="461665"/>
          </a:xfrm>
          <a:prstGeom prst="rect">
            <a:avLst/>
          </a:prstGeom>
          <a:noFill/>
        </p:spPr>
        <p:txBody>
          <a:bodyPr wrap="square" rtlCol="0">
            <a:spAutoFit/>
          </a:bodyPr>
          <a:lstStyle/>
          <a:p>
            <a:r>
              <a:rPr lang="en-GB" sz="2400" b="1" dirty="0">
                <a:solidFill>
                  <a:schemeClr val="accent4">
                    <a:lumMod val="75000"/>
                  </a:schemeClr>
                </a:solidFill>
              </a:rPr>
              <a:t>Infer</a:t>
            </a:r>
          </a:p>
        </p:txBody>
      </p:sp>
      <p:cxnSp>
        <p:nvCxnSpPr>
          <p:cNvPr id="10" name="Straight Arrow Connector 9"/>
          <p:cNvCxnSpPr/>
          <p:nvPr/>
        </p:nvCxnSpPr>
        <p:spPr>
          <a:xfrm flipH="1" flipV="1">
            <a:off x="7983622" y="5593665"/>
            <a:ext cx="416634" cy="18679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flipV="1">
            <a:off x="2195703" y="5488067"/>
            <a:ext cx="216024" cy="408870"/>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sp>
        <p:nvSpPr>
          <p:cNvPr id="7" name="TextBox 6"/>
          <p:cNvSpPr txBox="1"/>
          <p:nvPr/>
        </p:nvSpPr>
        <p:spPr>
          <a:xfrm>
            <a:off x="7821573" y="22995"/>
            <a:ext cx="4123292"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Find the phrases you’d use to answer this question</a:t>
            </a:r>
          </a:p>
        </p:txBody>
      </p:sp>
      <p:sp>
        <p:nvSpPr>
          <p:cNvPr id="12" name="TextBox 11"/>
          <p:cNvSpPr txBox="1"/>
          <p:nvPr/>
        </p:nvSpPr>
        <p:spPr>
          <a:xfrm>
            <a:off x="114757" y="22995"/>
            <a:ext cx="76353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3600" b="1" dirty="0" smtClean="0"/>
              <a:t>Question Type – how (10 marks) </a:t>
            </a:r>
            <a:endParaRPr lang="en-GB" sz="3600" b="1" dirty="0"/>
          </a:p>
        </p:txBody>
      </p:sp>
    </p:spTree>
    <p:extLst>
      <p:ext uri="{BB962C8B-B14F-4D97-AF65-F5344CB8AC3E}">
        <p14:creationId xmlns:p14="http://schemas.microsoft.com/office/powerpoint/2010/main" val="2443230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945" y="932179"/>
            <a:ext cx="11697730" cy="447184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96561" y="932179"/>
            <a:ext cx="11475308" cy="4401205"/>
          </a:xfrm>
          <a:prstGeom prst="rect">
            <a:avLst/>
          </a:prstGeom>
        </p:spPr>
        <p:txBody>
          <a:bodyPr wrap="square">
            <a:spAutoFit/>
          </a:bodyPr>
          <a:lstStyle/>
          <a:p>
            <a:r>
              <a:rPr lang="en-GB" sz="2000" b="1" dirty="0"/>
              <a:t>Cyber Bullying Stories: Sara</a:t>
            </a:r>
            <a:endParaRPr lang="en-GB" sz="2000" dirty="0"/>
          </a:p>
          <a:p>
            <a:pPr>
              <a:spcAft>
                <a:spcPts val="1000"/>
              </a:spcAft>
            </a:pPr>
            <a:r>
              <a:rPr lang="en-GB" sz="2000" dirty="0"/>
              <a:t>Fourteen year old Sara never imagined that she would become an </a:t>
            </a:r>
            <a:r>
              <a:rPr lang="en-GB" sz="2000" dirty="0">
                <a:highlight>
                  <a:srgbClr val="FFFF00"/>
                </a:highlight>
                <a:ea typeface="Calibri"/>
                <a:cs typeface="Times New Roman"/>
              </a:rPr>
              <a:t>unfortunate victim of cruel cyber bullying. </a:t>
            </a:r>
            <a:r>
              <a:rPr lang="en-GB" sz="2000" dirty="0"/>
              <a:t>Sara was no stranger to personal challenges, but her experience with cyber bullying was really something </a:t>
            </a:r>
            <a:r>
              <a:rPr lang="en-GB" sz="2000" dirty="0">
                <a:highlight>
                  <a:srgbClr val="FFFF00"/>
                </a:highlight>
                <a:ea typeface="Calibri"/>
                <a:cs typeface="Times New Roman"/>
              </a:rPr>
              <a:t>she was not prepared for. </a:t>
            </a:r>
            <a:r>
              <a:rPr lang="en-GB" sz="2000" dirty="0"/>
              <a:t>Sara had spent months battling cancer, and after she was told that her cancer was in remission, </a:t>
            </a:r>
            <a:r>
              <a:rPr lang="en-GB" sz="2000" dirty="0">
                <a:highlight>
                  <a:srgbClr val="FFFF00"/>
                </a:highlight>
                <a:ea typeface="Calibri"/>
                <a:cs typeface="Times New Roman"/>
              </a:rPr>
              <a:t>she felt certain that her struggles were behind her. Worryingly</a:t>
            </a:r>
            <a:r>
              <a:rPr lang="en-GB" sz="2000" dirty="0"/>
              <a:t> though, </a:t>
            </a:r>
            <a:r>
              <a:rPr lang="en-GB" sz="2000" dirty="0">
                <a:highlight>
                  <a:srgbClr val="FFFF00"/>
                </a:highlight>
                <a:ea typeface="Calibri"/>
                <a:cs typeface="Times New Roman"/>
              </a:rPr>
              <a:t>she began to receive threatening email messages from a mysterious cyber bully.</a:t>
            </a:r>
            <a:r>
              <a:rPr lang="en-GB" sz="2000" dirty="0">
                <a:ea typeface="Calibri"/>
                <a:cs typeface="Times New Roman"/>
              </a:rPr>
              <a:t> </a:t>
            </a:r>
            <a:r>
              <a:rPr lang="en-GB" sz="2000" dirty="0"/>
              <a:t>The </a:t>
            </a:r>
            <a:r>
              <a:rPr lang="en-GB" sz="2000" dirty="0">
                <a:highlight>
                  <a:srgbClr val="FFFF00"/>
                </a:highlight>
                <a:ea typeface="Calibri"/>
                <a:cs typeface="Times New Roman"/>
              </a:rPr>
              <a:t>alarming and terrorising messages continued and continued </a:t>
            </a:r>
            <a:r>
              <a:rPr lang="en-GB" sz="2000" dirty="0"/>
              <a:t>until Sara’s in box held ninety messages. The messages ranged from </a:t>
            </a:r>
            <a:r>
              <a:rPr lang="en-GB" sz="2000" dirty="0">
                <a:highlight>
                  <a:srgbClr val="FFFF00"/>
                </a:highlight>
                <a:ea typeface="Calibri"/>
                <a:cs typeface="Times New Roman"/>
              </a:rPr>
              <a:t>merely rude to downright frightening. </a:t>
            </a:r>
            <a:r>
              <a:rPr lang="en-GB" sz="2000" dirty="0"/>
              <a:t>Once the messages </a:t>
            </a:r>
            <a:r>
              <a:rPr lang="en-GB" sz="2000" dirty="0">
                <a:highlight>
                  <a:srgbClr val="FFFF00"/>
                </a:highlight>
                <a:ea typeface="Calibri"/>
                <a:cs typeface="Times New Roman"/>
              </a:rPr>
              <a:t>escalated </a:t>
            </a:r>
            <a:r>
              <a:rPr lang="en-GB" sz="2000" dirty="0"/>
              <a:t>into things like, </a:t>
            </a:r>
            <a:r>
              <a:rPr lang="en-GB" sz="2000" dirty="0">
                <a:highlight>
                  <a:srgbClr val="FFFF00"/>
                </a:highlight>
                <a:ea typeface="Calibri"/>
                <a:cs typeface="Times New Roman"/>
              </a:rPr>
              <a:t>“I’m going to kill you,” </a:t>
            </a:r>
            <a:r>
              <a:rPr lang="en-GB" sz="2000" dirty="0"/>
              <a:t>Sara’s parents decided to take the issue to the police. The police were quickly able to trace the messages back to Sara’s classmate and surprisingly best friend. This shocking revelation resulted in </a:t>
            </a:r>
            <a:r>
              <a:rPr lang="en-GB" sz="2000" dirty="0">
                <a:highlight>
                  <a:srgbClr val="FFFF00"/>
                </a:highlight>
                <a:ea typeface="Calibri"/>
                <a:cs typeface="Times New Roman"/>
              </a:rPr>
              <a:t>Sara becoming distraught. </a:t>
            </a:r>
            <a:r>
              <a:rPr lang="en-GB" sz="2000" dirty="0"/>
              <a:t>The courts required the cyber bully to attend counselling sessions and to write Sara a formal letter of apology. Though, Sara’s family felt that this punishment was likely too lenient as </a:t>
            </a:r>
            <a:r>
              <a:rPr lang="en-GB" sz="2000" dirty="0">
                <a:highlight>
                  <a:srgbClr val="FFFF00"/>
                </a:highlight>
                <a:ea typeface="Calibri"/>
                <a:cs typeface="Times New Roman"/>
              </a:rPr>
              <a:t>Sara still had to live the constant memories and fear she had experienced, </a:t>
            </a:r>
            <a:r>
              <a:rPr lang="en-GB" sz="2000" dirty="0"/>
              <a:t>they were glad that their action did result in a positive outcome. This story is a great example of how taking action can lead to results.</a:t>
            </a:r>
          </a:p>
        </p:txBody>
      </p:sp>
      <p:sp>
        <p:nvSpPr>
          <p:cNvPr id="7" name="Rectangle 6"/>
          <p:cNvSpPr/>
          <p:nvPr/>
        </p:nvSpPr>
        <p:spPr>
          <a:xfrm>
            <a:off x="7032104" y="6354084"/>
            <a:ext cx="1092190" cy="386744"/>
          </a:xfrm>
          <a:prstGeom prst="rect">
            <a:avLst/>
          </a:prstGeom>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 name="Rectangle 7"/>
          <p:cNvSpPr/>
          <p:nvPr/>
        </p:nvSpPr>
        <p:spPr>
          <a:xfrm>
            <a:off x="2332438" y="6415069"/>
            <a:ext cx="1114304" cy="37381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9" name="TextBox 8"/>
          <p:cNvSpPr txBox="1"/>
          <p:nvPr/>
        </p:nvSpPr>
        <p:spPr>
          <a:xfrm>
            <a:off x="1487185" y="5781164"/>
            <a:ext cx="9073615" cy="830997"/>
          </a:xfrm>
          <a:prstGeom prst="rect">
            <a:avLst/>
          </a:prstGeom>
          <a:noFill/>
        </p:spPr>
        <p:txBody>
          <a:bodyPr wrap="square" rtlCol="0">
            <a:spAutoFit/>
          </a:bodyPr>
          <a:lstStyle/>
          <a:p>
            <a:pPr algn="ctr"/>
            <a:r>
              <a:rPr lang="en-GB" sz="2400" b="1" dirty="0">
                <a:solidFill>
                  <a:srgbClr val="00B050"/>
                </a:solidFill>
              </a:rPr>
              <a:t>How</a:t>
            </a:r>
            <a:r>
              <a:rPr lang="en-GB" sz="2400" b="1" dirty="0"/>
              <a:t> does Sara’s story convey the </a:t>
            </a:r>
            <a:r>
              <a:rPr lang="en-GB" sz="2400" b="1" dirty="0">
                <a:solidFill>
                  <a:schemeClr val="accent4">
                    <a:lumMod val="75000"/>
                  </a:schemeClr>
                </a:solidFill>
              </a:rPr>
              <a:t>emotional upset </a:t>
            </a:r>
            <a:r>
              <a:rPr lang="en-GB" sz="2400" b="1" dirty="0"/>
              <a:t>of being cyber bullied?</a:t>
            </a:r>
          </a:p>
        </p:txBody>
      </p:sp>
      <p:sp>
        <p:nvSpPr>
          <p:cNvPr id="10" name="TextBox 9"/>
          <p:cNvSpPr txBox="1"/>
          <p:nvPr/>
        </p:nvSpPr>
        <p:spPr>
          <a:xfrm>
            <a:off x="2351585" y="6335323"/>
            <a:ext cx="1193355" cy="461665"/>
          </a:xfrm>
          <a:prstGeom prst="rect">
            <a:avLst/>
          </a:prstGeom>
          <a:noFill/>
        </p:spPr>
        <p:txBody>
          <a:bodyPr wrap="square" rtlCol="0">
            <a:spAutoFit/>
          </a:bodyPr>
          <a:lstStyle/>
          <a:p>
            <a:r>
              <a:rPr lang="en-GB" sz="2400" b="1" dirty="0">
                <a:solidFill>
                  <a:srgbClr val="00B050"/>
                </a:solidFill>
              </a:rPr>
              <a:t>Explain</a:t>
            </a:r>
          </a:p>
        </p:txBody>
      </p:sp>
      <p:sp>
        <p:nvSpPr>
          <p:cNvPr id="11" name="TextBox 10"/>
          <p:cNvSpPr txBox="1"/>
          <p:nvPr/>
        </p:nvSpPr>
        <p:spPr>
          <a:xfrm>
            <a:off x="7080178" y="6270618"/>
            <a:ext cx="1693303" cy="523220"/>
          </a:xfrm>
          <a:prstGeom prst="rect">
            <a:avLst/>
          </a:prstGeom>
          <a:noFill/>
        </p:spPr>
        <p:txBody>
          <a:bodyPr wrap="square" rtlCol="0">
            <a:spAutoFit/>
          </a:bodyPr>
          <a:lstStyle/>
          <a:p>
            <a:r>
              <a:rPr lang="en-GB" sz="2800" b="1" dirty="0">
                <a:solidFill>
                  <a:schemeClr val="accent4">
                    <a:lumMod val="75000"/>
                  </a:schemeClr>
                </a:solidFill>
              </a:rPr>
              <a:t>Infer</a:t>
            </a:r>
          </a:p>
        </p:txBody>
      </p:sp>
      <p:cxnSp>
        <p:nvCxnSpPr>
          <p:cNvPr id="12" name="Straight Arrow Connector 11"/>
          <p:cNvCxnSpPr/>
          <p:nvPr/>
        </p:nvCxnSpPr>
        <p:spPr>
          <a:xfrm flipH="1" flipV="1">
            <a:off x="7824194" y="6177358"/>
            <a:ext cx="144015" cy="23771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4" name="Straight Arrow Connector 13"/>
          <p:cNvCxnSpPr/>
          <p:nvPr/>
        </p:nvCxnSpPr>
        <p:spPr>
          <a:xfrm flipH="1" flipV="1">
            <a:off x="2351584" y="6150656"/>
            <a:ext cx="447086" cy="184667"/>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sp>
        <p:nvSpPr>
          <p:cNvPr id="13" name="TextBox 12"/>
          <p:cNvSpPr txBox="1"/>
          <p:nvPr/>
        </p:nvSpPr>
        <p:spPr>
          <a:xfrm>
            <a:off x="114757" y="22995"/>
            <a:ext cx="76353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3600" b="1" dirty="0" smtClean="0"/>
              <a:t>Question Type – how (10 marks) </a:t>
            </a:r>
            <a:endParaRPr lang="en-GB" sz="3600" b="1" dirty="0"/>
          </a:p>
        </p:txBody>
      </p:sp>
    </p:spTree>
    <p:extLst>
      <p:ext uri="{BB962C8B-B14F-4D97-AF65-F5344CB8AC3E}">
        <p14:creationId xmlns:p14="http://schemas.microsoft.com/office/powerpoint/2010/main" val="29741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569" y="175865"/>
            <a:ext cx="8357020" cy="70788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p:cNvSpPr/>
          <p:nvPr/>
        </p:nvSpPr>
        <p:spPr>
          <a:xfrm>
            <a:off x="972184" y="2530188"/>
            <a:ext cx="10091231" cy="3539430"/>
          </a:xfrm>
          <a:prstGeom prst="rect">
            <a:avLst/>
          </a:prstGeom>
        </p:spPr>
        <p:txBody>
          <a:bodyPr wrap="square">
            <a:spAutoFit/>
          </a:bodyPr>
          <a:lstStyle/>
          <a:p>
            <a:r>
              <a:rPr lang="en-GB" sz="2800" dirty="0"/>
              <a:t>Children experience the majority of there socialisation at school, and if a child is being cyber-bullied, its likely being done by someone from his or her class. School’s should have more control over cyber-bullying policies, since it's very likely the bullying can </a:t>
            </a:r>
            <a:r>
              <a:rPr lang="en-GB" sz="2800" dirty="0" err="1"/>
              <a:t>occure</a:t>
            </a:r>
            <a:r>
              <a:rPr lang="en-GB" sz="2800" dirty="0"/>
              <a:t> during school hours. And, in response to being bullied, a child can suffer many negative consequences that include poor academic performance. This involves the school weather the bullying took place inside of school or not.</a:t>
            </a:r>
          </a:p>
        </p:txBody>
      </p:sp>
      <p:sp>
        <p:nvSpPr>
          <p:cNvPr id="5" name="TextBox 4"/>
          <p:cNvSpPr txBox="1"/>
          <p:nvPr/>
        </p:nvSpPr>
        <p:spPr>
          <a:xfrm>
            <a:off x="218569" y="175864"/>
            <a:ext cx="8435547" cy="707886"/>
          </a:xfrm>
          <a:prstGeom prst="rect">
            <a:avLst/>
          </a:prstGeom>
          <a:noFill/>
        </p:spPr>
        <p:txBody>
          <a:bodyPr wrap="square" rtlCol="0">
            <a:spAutoFit/>
          </a:bodyPr>
          <a:lstStyle/>
          <a:p>
            <a:r>
              <a:rPr lang="en-GB" sz="4000" dirty="0" smtClean="0"/>
              <a:t>Question type - Proof reading (5 marks)</a:t>
            </a:r>
            <a:endParaRPr lang="en-GB" sz="4000" dirty="0"/>
          </a:p>
        </p:txBody>
      </p:sp>
      <p:sp>
        <p:nvSpPr>
          <p:cNvPr id="7" name="TextBox 6"/>
          <p:cNvSpPr txBox="1"/>
          <p:nvPr/>
        </p:nvSpPr>
        <p:spPr>
          <a:xfrm>
            <a:off x="218569" y="948683"/>
            <a:ext cx="7175828" cy="1384995"/>
          </a:xfrm>
          <a:prstGeom prst="rect">
            <a:avLst/>
          </a:prstGeom>
          <a:noFill/>
        </p:spPr>
        <p:txBody>
          <a:bodyPr wrap="square" rtlCol="0">
            <a:spAutoFit/>
          </a:bodyPr>
          <a:lstStyle/>
          <a:p>
            <a:pPr marL="285750" indent="-285750">
              <a:buFont typeface="Arial" panose="020B0604020202020204" pitchFamily="34" charset="0"/>
              <a:buChar char="•"/>
            </a:pPr>
            <a:r>
              <a:rPr lang="en-GB" sz="2800" dirty="0"/>
              <a:t>Read the text below</a:t>
            </a:r>
          </a:p>
          <a:p>
            <a:pPr marL="285750" indent="-285750">
              <a:buFont typeface="Arial" panose="020B0604020202020204" pitchFamily="34" charset="0"/>
              <a:buChar char="•"/>
            </a:pPr>
            <a:r>
              <a:rPr lang="en-GB" sz="2800" dirty="0"/>
              <a:t>Identify the 5 errors</a:t>
            </a:r>
          </a:p>
          <a:p>
            <a:pPr marL="285750" indent="-285750">
              <a:buFont typeface="Arial" panose="020B0604020202020204" pitchFamily="34" charset="0"/>
              <a:buChar char="•"/>
            </a:pPr>
            <a:r>
              <a:rPr lang="en-GB" sz="2800" dirty="0"/>
              <a:t>Correct the 5 errors</a:t>
            </a:r>
          </a:p>
        </p:txBody>
      </p:sp>
      <p:sp>
        <p:nvSpPr>
          <p:cNvPr id="8" name="Rectangle 7"/>
          <p:cNvSpPr/>
          <p:nvPr/>
        </p:nvSpPr>
        <p:spPr>
          <a:xfrm>
            <a:off x="218569" y="1013616"/>
            <a:ext cx="4345497" cy="1384995"/>
          </a:xfrm>
          <a:prstGeom prst="rect">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344522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p:nvPr/>
        </p:nvCxnSpPr>
        <p:spPr>
          <a:xfrm flipH="1" flipV="1">
            <a:off x="2499860" y="3212976"/>
            <a:ext cx="2372005" cy="51575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5" name="Straight Arrow Connector 4"/>
          <p:cNvCxnSpPr/>
          <p:nvPr/>
        </p:nvCxnSpPr>
        <p:spPr>
          <a:xfrm flipH="1" flipV="1">
            <a:off x="2499859" y="1484784"/>
            <a:ext cx="2592288" cy="51575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2" name="Rectangle 1"/>
          <p:cNvSpPr/>
          <p:nvPr/>
        </p:nvSpPr>
        <p:spPr>
          <a:xfrm>
            <a:off x="2900163" y="1065246"/>
            <a:ext cx="6696744" cy="5262979"/>
          </a:xfrm>
          <a:prstGeom prst="rect">
            <a:avLst/>
          </a:prstGeom>
        </p:spPr>
        <p:txBody>
          <a:bodyPr wrap="square">
            <a:spAutoFit/>
          </a:bodyPr>
          <a:lstStyle/>
          <a:p>
            <a:r>
              <a:rPr lang="en-GB" sz="2800" dirty="0"/>
              <a:t>Children experience the majority of </a:t>
            </a:r>
            <a:r>
              <a:rPr lang="en-GB" sz="2800" dirty="0">
                <a:solidFill>
                  <a:srgbClr val="FF0000"/>
                </a:solidFill>
              </a:rPr>
              <a:t>there</a:t>
            </a:r>
            <a:r>
              <a:rPr lang="en-GB" sz="2800" dirty="0"/>
              <a:t> socialisation at school, and if a child is being cyber-bullied, </a:t>
            </a:r>
            <a:r>
              <a:rPr lang="en-GB" sz="2800" dirty="0">
                <a:solidFill>
                  <a:srgbClr val="FF0000"/>
                </a:solidFill>
              </a:rPr>
              <a:t>its</a:t>
            </a:r>
            <a:r>
              <a:rPr lang="en-GB" sz="2800" dirty="0"/>
              <a:t> likely being done by someone from his or her class. </a:t>
            </a:r>
            <a:r>
              <a:rPr lang="en-GB" sz="2800" dirty="0">
                <a:solidFill>
                  <a:srgbClr val="FF0000"/>
                </a:solidFill>
              </a:rPr>
              <a:t>School’s </a:t>
            </a:r>
            <a:r>
              <a:rPr lang="en-GB" sz="2800" dirty="0"/>
              <a:t>should have more control over cyber-bullying policies, since it's very likely the bullying can </a:t>
            </a:r>
            <a:r>
              <a:rPr lang="en-GB" sz="2800" dirty="0" err="1">
                <a:solidFill>
                  <a:srgbClr val="FF0000"/>
                </a:solidFill>
              </a:rPr>
              <a:t>occure</a:t>
            </a:r>
            <a:r>
              <a:rPr lang="en-GB" sz="2800" dirty="0">
                <a:solidFill>
                  <a:srgbClr val="FF0000"/>
                </a:solidFill>
              </a:rPr>
              <a:t> </a:t>
            </a:r>
            <a:r>
              <a:rPr lang="en-GB" sz="2800" dirty="0"/>
              <a:t>during school hours. And, in response to being bullied, a child can suffer many negative consequences that include poor academic performance. This involves the school </a:t>
            </a:r>
            <a:r>
              <a:rPr lang="en-GB" sz="2800" dirty="0">
                <a:solidFill>
                  <a:srgbClr val="FF0000"/>
                </a:solidFill>
              </a:rPr>
              <a:t>weather</a:t>
            </a:r>
            <a:r>
              <a:rPr lang="en-GB" sz="2800" dirty="0"/>
              <a:t> the bullying took place inside of school or not.</a:t>
            </a:r>
          </a:p>
        </p:txBody>
      </p:sp>
      <p:cxnSp>
        <p:nvCxnSpPr>
          <p:cNvPr id="3" name="Straight Arrow Connector 2"/>
          <p:cNvCxnSpPr/>
          <p:nvPr/>
        </p:nvCxnSpPr>
        <p:spPr>
          <a:xfrm flipV="1">
            <a:off x="8544272" y="825016"/>
            <a:ext cx="576064" cy="371737"/>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4" name="TextBox 3"/>
          <p:cNvSpPr txBox="1"/>
          <p:nvPr/>
        </p:nvSpPr>
        <p:spPr>
          <a:xfrm>
            <a:off x="9120336" y="594183"/>
            <a:ext cx="1368152" cy="461665"/>
          </a:xfrm>
          <a:prstGeom prst="rect">
            <a:avLst/>
          </a:prstGeom>
          <a:noFill/>
        </p:spPr>
        <p:txBody>
          <a:bodyPr wrap="square" rtlCol="0">
            <a:spAutoFit/>
          </a:bodyPr>
          <a:lstStyle/>
          <a:p>
            <a:r>
              <a:rPr lang="en-GB" sz="2400" b="1" dirty="0"/>
              <a:t>Their</a:t>
            </a:r>
          </a:p>
        </p:txBody>
      </p:sp>
      <p:sp>
        <p:nvSpPr>
          <p:cNvPr id="7" name="TextBox 6"/>
          <p:cNvSpPr txBox="1"/>
          <p:nvPr/>
        </p:nvSpPr>
        <p:spPr>
          <a:xfrm>
            <a:off x="1991544" y="1196753"/>
            <a:ext cx="1368152" cy="461665"/>
          </a:xfrm>
          <a:prstGeom prst="rect">
            <a:avLst/>
          </a:prstGeom>
          <a:noFill/>
        </p:spPr>
        <p:txBody>
          <a:bodyPr wrap="square" rtlCol="0">
            <a:spAutoFit/>
          </a:bodyPr>
          <a:lstStyle/>
          <a:p>
            <a:r>
              <a:rPr lang="en-GB" sz="2400" b="1" dirty="0"/>
              <a:t>it’s</a:t>
            </a:r>
          </a:p>
        </p:txBody>
      </p:sp>
      <p:cxnSp>
        <p:nvCxnSpPr>
          <p:cNvPr id="8" name="Straight Arrow Connector 7"/>
          <p:cNvCxnSpPr/>
          <p:nvPr/>
        </p:nvCxnSpPr>
        <p:spPr>
          <a:xfrm flipV="1">
            <a:off x="8688288" y="2204864"/>
            <a:ext cx="576064" cy="37173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9182034" y="1974032"/>
            <a:ext cx="1368152" cy="461665"/>
          </a:xfrm>
          <a:prstGeom prst="rect">
            <a:avLst/>
          </a:prstGeom>
          <a:noFill/>
        </p:spPr>
        <p:txBody>
          <a:bodyPr wrap="square" rtlCol="0">
            <a:spAutoFit/>
          </a:bodyPr>
          <a:lstStyle/>
          <a:p>
            <a:r>
              <a:rPr lang="en-GB" sz="2400" b="1" dirty="0"/>
              <a:t>Schools</a:t>
            </a:r>
          </a:p>
        </p:txBody>
      </p:sp>
      <p:sp>
        <p:nvSpPr>
          <p:cNvPr id="14" name="TextBox 13"/>
          <p:cNvSpPr txBox="1"/>
          <p:nvPr/>
        </p:nvSpPr>
        <p:spPr>
          <a:xfrm>
            <a:off x="1703512" y="2982144"/>
            <a:ext cx="1368152" cy="461665"/>
          </a:xfrm>
          <a:prstGeom prst="rect">
            <a:avLst/>
          </a:prstGeom>
          <a:noFill/>
        </p:spPr>
        <p:txBody>
          <a:bodyPr wrap="square" rtlCol="0">
            <a:spAutoFit/>
          </a:bodyPr>
          <a:lstStyle/>
          <a:p>
            <a:r>
              <a:rPr lang="en-GB" sz="2400" b="1" dirty="0"/>
              <a:t>occur</a:t>
            </a:r>
          </a:p>
        </p:txBody>
      </p:sp>
      <p:cxnSp>
        <p:nvCxnSpPr>
          <p:cNvPr id="15" name="Straight Arrow Connector 14"/>
          <p:cNvCxnSpPr/>
          <p:nvPr/>
        </p:nvCxnSpPr>
        <p:spPr>
          <a:xfrm flipH="1" flipV="1">
            <a:off x="2783632" y="5301208"/>
            <a:ext cx="3096344" cy="15571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1524000" y="5070376"/>
            <a:ext cx="1368152" cy="461665"/>
          </a:xfrm>
          <a:prstGeom prst="rect">
            <a:avLst/>
          </a:prstGeom>
          <a:noFill/>
        </p:spPr>
        <p:txBody>
          <a:bodyPr wrap="square" rtlCol="0">
            <a:spAutoFit/>
          </a:bodyPr>
          <a:lstStyle/>
          <a:p>
            <a:r>
              <a:rPr lang="en-GB" sz="2400" b="1" dirty="0"/>
              <a:t>Whether</a:t>
            </a:r>
          </a:p>
        </p:txBody>
      </p:sp>
      <p:sp>
        <p:nvSpPr>
          <p:cNvPr id="13" name="Rectangle 12"/>
          <p:cNvSpPr/>
          <p:nvPr/>
        </p:nvSpPr>
        <p:spPr>
          <a:xfrm>
            <a:off x="273106" y="99789"/>
            <a:ext cx="2226754" cy="812043"/>
          </a:xfrm>
          <a:prstGeom prst="rect">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p:cNvSpPr txBox="1"/>
          <p:nvPr/>
        </p:nvSpPr>
        <p:spPr>
          <a:xfrm>
            <a:off x="383395" y="167630"/>
            <a:ext cx="3649362" cy="707886"/>
          </a:xfrm>
          <a:prstGeom prst="rect">
            <a:avLst/>
          </a:prstGeom>
          <a:noFill/>
        </p:spPr>
        <p:txBody>
          <a:bodyPr wrap="square" rtlCol="0">
            <a:spAutoFit/>
          </a:bodyPr>
          <a:lstStyle/>
          <a:p>
            <a:r>
              <a:rPr lang="en-GB" sz="4000" dirty="0" smtClean="0"/>
              <a:t>Answers</a:t>
            </a:r>
            <a:endParaRPr lang="en-GB" sz="4000" dirty="0"/>
          </a:p>
        </p:txBody>
      </p:sp>
    </p:spTree>
    <p:extLst>
      <p:ext uri="{BB962C8B-B14F-4D97-AF65-F5344CB8AC3E}">
        <p14:creationId xmlns:p14="http://schemas.microsoft.com/office/powerpoint/2010/main" val="1900134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4273" t="20144" r="12247" b="14099"/>
          <a:stretch/>
        </p:blipFill>
        <p:spPr bwMode="auto">
          <a:xfrm>
            <a:off x="2322022" y="1063691"/>
            <a:ext cx="7166919" cy="4810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ular Callout 2"/>
          <p:cNvSpPr/>
          <p:nvPr/>
        </p:nvSpPr>
        <p:spPr>
          <a:xfrm>
            <a:off x="3618165" y="1063691"/>
            <a:ext cx="1872208" cy="360040"/>
          </a:xfrm>
          <a:prstGeom prst="wedgeRectCallout">
            <a:avLst>
              <a:gd name="adj1" fmla="val -84194"/>
              <a:gd name="adj2" fmla="val 282151"/>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accommodation</a:t>
            </a:r>
          </a:p>
        </p:txBody>
      </p:sp>
      <p:sp>
        <p:nvSpPr>
          <p:cNvPr id="4" name="TextBox 3"/>
          <p:cNvSpPr txBox="1"/>
          <p:nvPr/>
        </p:nvSpPr>
        <p:spPr>
          <a:xfrm>
            <a:off x="5905480" y="782046"/>
            <a:ext cx="3905373" cy="1077218"/>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b="1" dirty="0"/>
              <a:t>Remember that you MUST make the corrections to the side of the error. </a:t>
            </a:r>
            <a:r>
              <a:rPr lang="en-GB" sz="1600" b="1" dirty="0">
                <a:solidFill>
                  <a:srgbClr val="FF0000"/>
                </a:solidFill>
              </a:rPr>
              <a:t>DO NOT just underline the error – you have to make the correction too</a:t>
            </a:r>
            <a:r>
              <a:rPr lang="en-GB" sz="1600" b="1" dirty="0"/>
              <a:t>.</a:t>
            </a:r>
          </a:p>
        </p:txBody>
      </p:sp>
      <p:cxnSp>
        <p:nvCxnSpPr>
          <p:cNvPr id="6" name="Straight Connector 5"/>
          <p:cNvCxnSpPr/>
          <p:nvPr/>
        </p:nvCxnSpPr>
        <p:spPr>
          <a:xfrm>
            <a:off x="2466037" y="2503851"/>
            <a:ext cx="1152128"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36393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090" t="33717" r="17928" b="16443"/>
          <a:stretch/>
        </p:blipFill>
        <p:spPr bwMode="auto">
          <a:xfrm>
            <a:off x="2207568" y="1772816"/>
            <a:ext cx="75963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75520" y="332656"/>
            <a:ext cx="8892480" cy="923330"/>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rgbClr val="FF0000"/>
                </a:solidFill>
              </a:rPr>
              <a:t>Read; 	</a:t>
            </a:r>
          </a:p>
          <a:p>
            <a:pPr marL="285750" indent="-285750">
              <a:buFont typeface="Arial" panose="020B0604020202020204" pitchFamily="34" charset="0"/>
              <a:buChar char="•"/>
            </a:pPr>
            <a:r>
              <a:rPr lang="en-GB" b="1" dirty="0">
                <a:solidFill>
                  <a:srgbClr val="FF0000"/>
                </a:solidFill>
              </a:rPr>
              <a:t>Identify errors by underlining them;    </a:t>
            </a:r>
          </a:p>
          <a:p>
            <a:pPr marL="285750" indent="-285750">
              <a:buFont typeface="Arial" panose="020B0604020202020204" pitchFamily="34" charset="0"/>
              <a:buChar char="•"/>
            </a:pPr>
            <a:r>
              <a:rPr lang="en-GB" b="1" dirty="0">
                <a:solidFill>
                  <a:srgbClr val="FF0000"/>
                </a:solidFill>
              </a:rPr>
              <a:t>Correct the errors by writing them at the side of the document. </a:t>
            </a:r>
          </a:p>
        </p:txBody>
      </p:sp>
    </p:spTree>
    <p:extLst>
      <p:ext uri="{BB962C8B-B14F-4D97-AF65-F5344CB8AC3E}">
        <p14:creationId xmlns:p14="http://schemas.microsoft.com/office/powerpoint/2010/main" val="167980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242" t="23850" r="21251" b="13333"/>
          <a:stretch/>
        </p:blipFill>
        <p:spPr bwMode="auto">
          <a:xfrm>
            <a:off x="2715013" y="855613"/>
            <a:ext cx="6907427" cy="4799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ular Callout 3"/>
          <p:cNvSpPr/>
          <p:nvPr/>
        </p:nvSpPr>
        <p:spPr>
          <a:xfrm>
            <a:off x="6568653" y="1572791"/>
            <a:ext cx="1872208" cy="360040"/>
          </a:xfrm>
          <a:prstGeom prst="wedgeRectCallout">
            <a:avLst>
              <a:gd name="adj1" fmla="val -84194"/>
              <a:gd name="adj2" fmla="val 282151"/>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Council</a:t>
            </a:r>
          </a:p>
        </p:txBody>
      </p:sp>
      <p:cxnSp>
        <p:nvCxnSpPr>
          <p:cNvPr id="5" name="Straight Connector 4"/>
          <p:cNvCxnSpPr/>
          <p:nvPr/>
        </p:nvCxnSpPr>
        <p:spPr>
          <a:xfrm>
            <a:off x="5307300" y="3102204"/>
            <a:ext cx="631130"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655123" y="123019"/>
            <a:ext cx="3905373" cy="1077218"/>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b="1" dirty="0"/>
              <a:t>Remember that you MUST make the corrections to the side of the error. </a:t>
            </a:r>
            <a:r>
              <a:rPr lang="en-GB" sz="1600" b="1" dirty="0">
                <a:solidFill>
                  <a:srgbClr val="FF0000"/>
                </a:solidFill>
              </a:rPr>
              <a:t>DO NOT just underline the error – you have to make the correction too</a:t>
            </a:r>
            <a:r>
              <a:rPr lang="en-GB" sz="1600" b="1" dirty="0"/>
              <a:t>.</a:t>
            </a:r>
          </a:p>
        </p:txBody>
      </p:sp>
    </p:spTree>
    <p:extLst>
      <p:ext uri="{BB962C8B-B14F-4D97-AF65-F5344CB8AC3E}">
        <p14:creationId xmlns:p14="http://schemas.microsoft.com/office/powerpoint/2010/main" val="1964577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339" y="162609"/>
            <a:ext cx="857943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infographic (1 mark) </a:t>
            </a:r>
            <a:endParaRPr lang="en-GB" sz="4000" b="1" dirty="0"/>
          </a:p>
        </p:txBody>
      </p:sp>
      <p:pic>
        <p:nvPicPr>
          <p:cNvPr id="3" name="Picture 2"/>
          <p:cNvPicPr>
            <a:picLocks noChangeAspect="1"/>
          </p:cNvPicPr>
          <p:nvPr/>
        </p:nvPicPr>
        <p:blipFill>
          <a:blip r:embed="rId2"/>
          <a:stretch>
            <a:fillRect/>
          </a:stretch>
        </p:blipFill>
        <p:spPr>
          <a:xfrm>
            <a:off x="99339" y="1101621"/>
            <a:ext cx="8112544" cy="5756379"/>
          </a:xfrm>
          <a:prstGeom prst="rect">
            <a:avLst/>
          </a:prstGeom>
        </p:spPr>
      </p:pic>
      <p:sp>
        <p:nvSpPr>
          <p:cNvPr id="4" name="TextBox 3"/>
          <p:cNvSpPr txBox="1"/>
          <p:nvPr/>
        </p:nvSpPr>
        <p:spPr>
          <a:xfrm>
            <a:off x="8341895" y="1707262"/>
            <a:ext cx="3721768"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4800" dirty="0" smtClean="0"/>
              <a:t>What is the least popular sport?</a:t>
            </a:r>
            <a:endParaRPr lang="en-GB" sz="4800" dirty="0"/>
          </a:p>
        </p:txBody>
      </p:sp>
      <p:sp>
        <p:nvSpPr>
          <p:cNvPr id="5" name="TextBox 4"/>
          <p:cNvSpPr txBox="1"/>
          <p:nvPr/>
        </p:nvSpPr>
        <p:spPr>
          <a:xfrm>
            <a:off x="9177224" y="4724355"/>
            <a:ext cx="205111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600" b="1" dirty="0" smtClean="0"/>
              <a:t>Athletics</a:t>
            </a:r>
            <a:endParaRPr lang="en-GB" sz="3600" b="1" dirty="0"/>
          </a:p>
        </p:txBody>
      </p:sp>
    </p:spTree>
    <p:extLst>
      <p:ext uri="{BB962C8B-B14F-4D97-AF65-F5344CB8AC3E}">
        <p14:creationId xmlns:p14="http://schemas.microsoft.com/office/powerpoint/2010/main" val="322548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9232" y="1358564"/>
            <a:ext cx="7346784" cy="4897856"/>
          </a:xfrm>
          <a:prstGeom prst="rect">
            <a:avLst/>
          </a:prstGeom>
        </p:spPr>
      </p:pic>
      <p:sp>
        <p:nvSpPr>
          <p:cNvPr id="4" name="TextBox 3"/>
          <p:cNvSpPr txBox="1"/>
          <p:nvPr/>
        </p:nvSpPr>
        <p:spPr>
          <a:xfrm>
            <a:off x="99339" y="162609"/>
            <a:ext cx="857943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infographic (1 mark) </a:t>
            </a:r>
            <a:endParaRPr lang="en-GB" sz="4000" b="1" dirty="0"/>
          </a:p>
        </p:txBody>
      </p:sp>
      <p:sp>
        <p:nvSpPr>
          <p:cNvPr id="5" name="TextBox 4"/>
          <p:cNvSpPr txBox="1"/>
          <p:nvPr/>
        </p:nvSpPr>
        <p:spPr>
          <a:xfrm>
            <a:off x="8207672" y="985809"/>
            <a:ext cx="3721768" cy="526297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4800" dirty="0" smtClean="0"/>
              <a:t>As a fraction, how much of the food produced in the UK </a:t>
            </a:r>
            <a:r>
              <a:rPr lang="en-GB" sz="4800" b="1" i="1" dirty="0" smtClean="0"/>
              <a:t>is</a:t>
            </a:r>
            <a:r>
              <a:rPr lang="en-GB" sz="4800" dirty="0" smtClean="0"/>
              <a:t> eaten?</a:t>
            </a:r>
          </a:p>
          <a:p>
            <a:endParaRPr lang="en-GB" sz="4800" dirty="0"/>
          </a:p>
        </p:txBody>
      </p:sp>
      <p:sp>
        <p:nvSpPr>
          <p:cNvPr id="6" name="TextBox 5"/>
          <p:cNvSpPr txBox="1"/>
          <p:nvPr/>
        </p:nvSpPr>
        <p:spPr>
          <a:xfrm>
            <a:off x="9611190" y="5429030"/>
            <a:ext cx="914731"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3600" b="1" dirty="0" smtClean="0"/>
              <a:t>1/4</a:t>
            </a:r>
            <a:endParaRPr lang="en-GB" sz="3600" b="1" dirty="0"/>
          </a:p>
        </p:txBody>
      </p:sp>
    </p:spTree>
    <p:extLst>
      <p:ext uri="{BB962C8B-B14F-4D97-AF65-F5344CB8AC3E}">
        <p14:creationId xmlns:p14="http://schemas.microsoft.com/office/powerpoint/2010/main" val="146375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968" y="1465677"/>
            <a:ext cx="6096000" cy="5016758"/>
          </a:xfrm>
          <a:prstGeom prst="rect">
            <a:avLst/>
          </a:prstGeom>
        </p:spPr>
        <p:txBody>
          <a:bodyPr>
            <a:spAutoFit/>
          </a:bodyPr>
          <a:lstStyle/>
          <a:p>
            <a:r>
              <a:rPr lang="en-GB" sz="3200" dirty="0"/>
              <a:t>I have hated exercise all my life, but recently I have felt the need to reconsider my </a:t>
            </a:r>
            <a:r>
              <a:rPr lang="en-GB" sz="3200" b="1" dirty="0"/>
              <a:t>entrenched</a:t>
            </a:r>
            <a:r>
              <a:rPr lang="en-GB" sz="3200" dirty="0"/>
              <a:t> views against physical activity. This would almost certainly never have been the case had obesity not been in the news daily of late and, more crucially, had I not given birth to three boys who have no truck whatever with keeping still.</a:t>
            </a:r>
          </a:p>
        </p:txBody>
      </p:sp>
      <p:sp>
        <p:nvSpPr>
          <p:cNvPr id="3" name="TextBox 2"/>
          <p:cNvSpPr txBox="1"/>
          <p:nvPr/>
        </p:nvSpPr>
        <p:spPr>
          <a:xfrm>
            <a:off x="99339" y="162609"/>
            <a:ext cx="980805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definition of term (1 mark) </a:t>
            </a:r>
            <a:endParaRPr lang="en-GB" sz="4000" b="1" dirty="0"/>
          </a:p>
        </p:txBody>
      </p:sp>
      <p:sp>
        <p:nvSpPr>
          <p:cNvPr id="4" name="Rectangle 3"/>
          <p:cNvSpPr/>
          <p:nvPr/>
        </p:nvSpPr>
        <p:spPr>
          <a:xfrm>
            <a:off x="204132" y="983420"/>
            <a:ext cx="9703266" cy="369332"/>
          </a:xfrm>
          <a:prstGeom prst="rect">
            <a:avLst/>
          </a:prstGeom>
        </p:spPr>
        <p:txBody>
          <a:bodyPr wrap="square">
            <a:spAutoFit/>
          </a:bodyPr>
          <a:lstStyle/>
          <a:p>
            <a:r>
              <a:rPr lang="en-GB" dirty="0" smtClean="0"/>
              <a:t>The following extract is from an </a:t>
            </a:r>
            <a:r>
              <a:rPr lang="en-GB" dirty="0"/>
              <a:t>essay, “The Revenge of the Couch Potato”, written by Candida Crewe</a:t>
            </a:r>
          </a:p>
        </p:txBody>
      </p:sp>
      <p:sp>
        <p:nvSpPr>
          <p:cNvPr id="5" name="TextBox 4"/>
          <p:cNvSpPr txBox="1"/>
          <p:nvPr/>
        </p:nvSpPr>
        <p:spPr>
          <a:xfrm>
            <a:off x="7452662" y="1556260"/>
            <a:ext cx="3721768"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3600" dirty="0" smtClean="0"/>
              <a:t>Select the correct definition for the term ‘</a:t>
            </a:r>
            <a:r>
              <a:rPr lang="en-GB" sz="3600" b="1" i="1" dirty="0" smtClean="0"/>
              <a:t>entrenched’</a:t>
            </a:r>
            <a:endParaRPr lang="en-GB" sz="3600" dirty="0"/>
          </a:p>
        </p:txBody>
      </p:sp>
      <p:graphicFrame>
        <p:nvGraphicFramePr>
          <p:cNvPr id="6" name="Table 5"/>
          <p:cNvGraphicFramePr>
            <a:graphicFrameLocks noGrp="1"/>
          </p:cNvGraphicFramePr>
          <p:nvPr>
            <p:extLst>
              <p:ext uri="{D42A27DB-BD31-4B8C-83A1-F6EECF244321}">
                <p14:modId xmlns:p14="http://schemas.microsoft.com/office/powerpoint/2010/main" val="1119852454"/>
              </p:ext>
            </p:extLst>
          </p:nvPr>
        </p:nvGraphicFramePr>
        <p:xfrm>
          <a:off x="6931072" y="3757374"/>
          <a:ext cx="4832059" cy="2316480"/>
        </p:xfrm>
        <a:graphic>
          <a:graphicData uri="http://schemas.openxmlformats.org/drawingml/2006/table">
            <a:tbl>
              <a:tblPr firstRow="1" bandRow="1">
                <a:tableStyleId>{5940675A-B579-460E-94D1-54222C63F5DA}</a:tableStyleId>
              </a:tblPr>
              <a:tblGrid>
                <a:gridCol w="3521378">
                  <a:extLst>
                    <a:ext uri="{9D8B030D-6E8A-4147-A177-3AD203B41FA5}">
                      <a16:colId xmlns:a16="http://schemas.microsoft.com/office/drawing/2014/main" xmlns="" val="20000"/>
                    </a:ext>
                  </a:extLst>
                </a:gridCol>
                <a:gridCol w="1310681">
                  <a:extLst>
                    <a:ext uri="{9D8B030D-6E8A-4147-A177-3AD203B41FA5}">
                      <a16:colId xmlns:a16="http://schemas.microsoft.com/office/drawing/2014/main" xmlns="" val="20001"/>
                    </a:ext>
                  </a:extLst>
                </a:gridCol>
              </a:tblGrid>
              <a:tr h="558449">
                <a:tc>
                  <a:txBody>
                    <a:bodyPr/>
                    <a:lstStyle/>
                    <a:p>
                      <a:r>
                        <a:rPr lang="en-GB" sz="3200" b="1" dirty="0" smtClean="0"/>
                        <a:t>Old</a:t>
                      </a:r>
                      <a:r>
                        <a:rPr lang="en-GB" sz="3200" b="1" baseline="0" dirty="0" smtClean="0"/>
                        <a:t> fashioned </a:t>
                      </a:r>
                      <a:endParaRPr lang="en-GB" sz="3200" b="1" dirty="0"/>
                    </a:p>
                  </a:txBody>
                  <a:tcPr/>
                </a:tc>
                <a:tc>
                  <a:txBody>
                    <a:bodyPr/>
                    <a:lstStyle/>
                    <a:p>
                      <a:endParaRPr lang="en-GB" b="1"/>
                    </a:p>
                  </a:txBody>
                  <a:tcPr/>
                </a:tc>
                <a:extLst>
                  <a:ext uri="{0D108BD9-81ED-4DB2-BD59-A6C34878D82A}">
                    <a16:rowId xmlns:a16="http://schemas.microsoft.com/office/drawing/2014/main" xmlns="" val="10000"/>
                  </a:ext>
                </a:extLst>
              </a:tr>
              <a:tr h="558449">
                <a:tc>
                  <a:txBody>
                    <a:bodyPr/>
                    <a:lstStyle/>
                    <a:p>
                      <a:r>
                        <a:rPr lang="en-GB" sz="3200" b="1" dirty="0" smtClean="0"/>
                        <a:t>Engrained </a:t>
                      </a:r>
                      <a:endParaRPr lang="en-GB" sz="3200" b="1" dirty="0"/>
                    </a:p>
                  </a:txBody>
                  <a:tcPr/>
                </a:tc>
                <a:tc>
                  <a:txBody>
                    <a:bodyPr/>
                    <a:lstStyle/>
                    <a:p>
                      <a:endParaRPr lang="en-GB" b="1"/>
                    </a:p>
                  </a:txBody>
                  <a:tcPr/>
                </a:tc>
                <a:extLst>
                  <a:ext uri="{0D108BD9-81ED-4DB2-BD59-A6C34878D82A}">
                    <a16:rowId xmlns:a16="http://schemas.microsoft.com/office/drawing/2014/main" xmlns="" val="10001"/>
                  </a:ext>
                </a:extLst>
              </a:tr>
              <a:tr h="558449">
                <a:tc>
                  <a:txBody>
                    <a:bodyPr/>
                    <a:lstStyle/>
                    <a:p>
                      <a:r>
                        <a:rPr lang="en-GB" sz="3200" b="1" dirty="0" smtClean="0"/>
                        <a:t>Negative </a:t>
                      </a:r>
                      <a:endParaRPr lang="en-GB" sz="3200" b="1" dirty="0"/>
                    </a:p>
                  </a:txBody>
                  <a:tcPr/>
                </a:tc>
                <a:tc>
                  <a:txBody>
                    <a:bodyPr/>
                    <a:lstStyle/>
                    <a:p>
                      <a:endParaRPr lang="en-GB" b="1"/>
                    </a:p>
                  </a:txBody>
                  <a:tcPr/>
                </a:tc>
                <a:extLst>
                  <a:ext uri="{0D108BD9-81ED-4DB2-BD59-A6C34878D82A}">
                    <a16:rowId xmlns:a16="http://schemas.microsoft.com/office/drawing/2014/main" xmlns="" val="10002"/>
                  </a:ext>
                </a:extLst>
              </a:tr>
              <a:tr h="558449">
                <a:tc>
                  <a:txBody>
                    <a:bodyPr/>
                    <a:lstStyle/>
                    <a:p>
                      <a:r>
                        <a:rPr lang="en-GB" sz="3200" b="1" dirty="0" smtClean="0"/>
                        <a:t>Positive </a:t>
                      </a:r>
                      <a:endParaRPr lang="en-GB" sz="3200" b="1" dirty="0"/>
                    </a:p>
                  </a:txBody>
                  <a:tcPr/>
                </a:tc>
                <a:tc>
                  <a:txBody>
                    <a:bodyPr/>
                    <a:lstStyle/>
                    <a:p>
                      <a:endParaRPr lang="en-GB" b="1" dirty="0"/>
                    </a:p>
                  </a:txBody>
                  <a:tcPr/>
                </a:tc>
                <a:extLst>
                  <a:ext uri="{0D108BD9-81ED-4DB2-BD59-A6C34878D82A}">
                    <a16:rowId xmlns:a16="http://schemas.microsoft.com/office/drawing/2014/main" xmlns="" val="10003"/>
                  </a:ext>
                </a:extLst>
              </a:tr>
            </a:tbl>
          </a:graphicData>
        </a:graphic>
      </p:graphicFrame>
      <p:pic>
        <p:nvPicPr>
          <p:cNvPr id="1026" name="Picture 2" descr="Image result for green ti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85426">
            <a:off x="10753462" y="4300022"/>
            <a:ext cx="556685" cy="637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73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39" y="972799"/>
            <a:ext cx="8120300" cy="369332"/>
          </a:xfrm>
          <a:prstGeom prst="rect">
            <a:avLst/>
          </a:prstGeom>
        </p:spPr>
        <p:txBody>
          <a:bodyPr wrap="none">
            <a:spAutoFit/>
          </a:bodyPr>
          <a:lstStyle/>
          <a:p>
            <a:r>
              <a:rPr lang="en-GB" dirty="0" smtClean="0"/>
              <a:t>The following extract is from a leaflet</a:t>
            </a:r>
            <a:r>
              <a:rPr lang="en-GB" dirty="0"/>
              <a:t>, ‘Skipton Castle’ produced by Skipton Castle</a:t>
            </a:r>
          </a:p>
        </p:txBody>
      </p:sp>
      <p:sp>
        <p:nvSpPr>
          <p:cNvPr id="3" name="TextBox 2"/>
          <p:cNvSpPr txBox="1"/>
          <p:nvPr/>
        </p:nvSpPr>
        <p:spPr>
          <a:xfrm>
            <a:off x="99339" y="162609"/>
            <a:ext cx="980805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definition of term (1 mark) </a:t>
            </a:r>
            <a:endParaRPr lang="en-GB" sz="4000" b="1" dirty="0"/>
          </a:p>
        </p:txBody>
      </p:sp>
      <p:sp>
        <p:nvSpPr>
          <p:cNvPr id="4" name="Rectangle 3"/>
          <p:cNvSpPr/>
          <p:nvPr/>
        </p:nvSpPr>
        <p:spPr>
          <a:xfrm>
            <a:off x="229299" y="1444435"/>
            <a:ext cx="6096000" cy="3539430"/>
          </a:xfrm>
          <a:prstGeom prst="rect">
            <a:avLst/>
          </a:prstGeom>
        </p:spPr>
        <p:txBody>
          <a:bodyPr>
            <a:spAutoFit/>
          </a:bodyPr>
          <a:lstStyle/>
          <a:p>
            <a:r>
              <a:rPr lang="en-GB" sz="3200" dirty="0"/>
              <a:t>Skipton also has a very wide selection of facilities including numerous pubs, places to eat and shops. </a:t>
            </a:r>
            <a:r>
              <a:rPr lang="en-GB" sz="3200" dirty="0" smtClean="0"/>
              <a:t>Visitors </a:t>
            </a:r>
            <a:r>
              <a:rPr lang="en-GB" sz="3200" dirty="0"/>
              <a:t>from all over the country never cease to </a:t>
            </a:r>
            <a:r>
              <a:rPr lang="en-GB" sz="3200" b="1" dirty="0"/>
              <a:t>marvel</a:t>
            </a:r>
            <a:r>
              <a:rPr lang="en-GB" sz="3200" dirty="0"/>
              <a:t> at the magnificent </a:t>
            </a:r>
            <a:r>
              <a:rPr lang="en-GB" sz="3200" dirty="0" smtClean="0"/>
              <a:t>glass roofed </a:t>
            </a:r>
            <a:r>
              <a:rPr lang="en-GB" sz="3200" dirty="0"/>
              <a:t>arcade with its decorative </a:t>
            </a:r>
            <a:r>
              <a:rPr lang="en-GB" sz="3200" dirty="0" smtClean="0"/>
              <a:t>ironwork. </a:t>
            </a:r>
            <a:endParaRPr lang="en-GB" sz="3200" dirty="0"/>
          </a:p>
        </p:txBody>
      </p:sp>
      <p:sp>
        <p:nvSpPr>
          <p:cNvPr id="5" name="TextBox 4"/>
          <p:cNvSpPr txBox="1"/>
          <p:nvPr/>
        </p:nvSpPr>
        <p:spPr>
          <a:xfrm>
            <a:off x="7452662" y="1556260"/>
            <a:ext cx="3721768"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3600" dirty="0" smtClean="0"/>
              <a:t>Select the correct definition for the term ‘</a:t>
            </a:r>
            <a:r>
              <a:rPr lang="en-GB" sz="3600" b="1" dirty="0"/>
              <a:t>marvel</a:t>
            </a:r>
            <a:r>
              <a:rPr lang="en-GB" sz="3600" dirty="0"/>
              <a:t> </a:t>
            </a:r>
            <a:r>
              <a:rPr lang="en-GB" sz="3600" b="1" i="1" dirty="0" smtClean="0"/>
              <a:t>’</a:t>
            </a:r>
            <a:endParaRPr lang="en-GB" sz="3600" dirty="0"/>
          </a:p>
        </p:txBody>
      </p:sp>
      <p:graphicFrame>
        <p:nvGraphicFramePr>
          <p:cNvPr id="6" name="Table 5"/>
          <p:cNvGraphicFramePr>
            <a:graphicFrameLocks noGrp="1"/>
          </p:cNvGraphicFramePr>
          <p:nvPr>
            <p:extLst>
              <p:ext uri="{D42A27DB-BD31-4B8C-83A1-F6EECF244321}">
                <p14:modId xmlns:p14="http://schemas.microsoft.com/office/powerpoint/2010/main" val="654779208"/>
              </p:ext>
            </p:extLst>
          </p:nvPr>
        </p:nvGraphicFramePr>
        <p:xfrm>
          <a:off x="6931072" y="3757374"/>
          <a:ext cx="4832059" cy="2316480"/>
        </p:xfrm>
        <a:graphic>
          <a:graphicData uri="http://schemas.openxmlformats.org/drawingml/2006/table">
            <a:tbl>
              <a:tblPr firstRow="1" bandRow="1">
                <a:tableStyleId>{5940675A-B579-460E-94D1-54222C63F5DA}</a:tableStyleId>
              </a:tblPr>
              <a:tblGrid>
                <a:gridCol w="3521378">
                  <a:extLst>
                    <a:ext uri="{9D8B030D-6E8A-4147-A177-3AD203B41FA5}">
                      <a16:colId xmlns:a16="http://schemas.microsoft.com/office/drawing/2014/main" xmlns="" val="20000"/>
                    </a:ext>
                  </a:extLst>
                </a:gridCol>
                <a:gridCol w="1310681">
                  <a:extLst>
                    <a:ext uri="{9D8B030D-6E8A-4147-A177-3AD203B41FA5}">
                      <a16:colId xmlns:a16="http://schemas.microsoft.com/office/drawing/2014/main" xmlns="" val="20001"/>
                    </a:ext>
                  </a:extLst>
                </a:gridCol>
              </a:tblGrid>
              <a:tr h="558449">
                <a:tc>
                  <a:txBody>
                    <a:bodyPr/>
                    <a:lstStyle/>
                    <a:p>
                      <a:r>
                        <a:rPr lang="en-GB" sz="3200" b="1" dirty="0" smtClean="0"/>
                        <a:t>Look</a:t>
                      </a:r>
                      <a:endParaRPr lang="en-GB" sz="3200" b="1" dirty="0"/>
                    </a:p>
                  </a:txBody>
                  <a:tcPr/>
                </a:tc>
                <a:tc>
                  <a:txBody>
                    <a:bodyPr/>
                    <a:lstStyle/>
                    <a:p>
                      <a:endParaRPr lang="en-GB" b="1"/>
                    </a:p>
                  </a:txBody>
                  <a:tcPr/>
                </a:tc>
                <a:extLst>
                  <a:ext uri="{0D108BD9-81ED-4DB2-BD59-A6C34878D82A}">
                    <a16:rowId xmlns:a16="http://schemas.microsoft.com/office/drawing/2014/main" xmlns="" val="10000"/>
                  </a:ext>
                </a:extLst>
              </a:tr>
              <a:tr h="558449">
                <a:tc>
                  <a:txBody>
                    <a:bodyPr/>
                    <a:lstStyle/>
                    <a:p>
                      <a:r>
                        <a:rPr lang="en-GB" sz="3200" b="1" dirty="0" smtClean="0"/>
                        <a:t>Study</a:t>
                      </a:r>
                      <a:endParaRPr lang="en-GB" sz="3200" b="1" dirty="0"/>
                    </a:p>
                  </a:txBody>
                  <a:tcPr/>
                </a:tc>
                <a:tc>
                  <a:txBody>
                    <a:bodyPr/>
                    <a:lstStyle/>
                    <a:p>
                      <a:endParaRPr lang="en-GB" b="1"/>
                    </a:p>
                  </a:txBody>
                  <a:tcPr/>
                </a:tc>
                <a:extLst>
                  <a:ext uri="{0D108BD9-81ED-4DB2-BD59-A6C34878D82A}">
                    <a16:rowId xmlns:a16="http://schemas.microsoft.com/office/drawing/2014/main" xmlns="" val="10001"/>
                  </a:ext>
                </a:extLst>
              </a:tr>
              <a:tr h="558449">
                <a:tc>
                  <a:txBody>
                    <a:bodyPr/>
                    <a:lstStyle/>
                    <a:p>
                      <a:r>
                        <a:rPr lang="en-GB" sz="3200" b="1" dirty="0" smtClean="0"/>
                        <a:t>Be astonished</a:t>
                      </a:r>
                      <a:r>
                        <a:rPr lang="en-GB" sz="3200" b="1" baseline="0" dirty="0" smtClean="0"/>
                        <a:t> </a:t>
                      </a:r>
                      <a:r>
                        <a:rPr lang="en-GB" sz="3200" b="1" dirty="0" smtClean="0"/>
                        <a:t> </a:t>
                      </a:r>
                      <a:endParaRPr lang="en-GB" sz="3200" b="1" dirty="0"/>
                    </a:p>
                  </a:txBody>
                  <a:tcPr/>
                </a:tc>
                <a:tc>
                  <a:txBody>
                    <a:bodyPr/>
                    <a:lstStyle/>
                    <a:p>
                      <a:endParaRPr lang="en-GB" b="1"/>
                    </a:p>
                  </a:txBody>
                  <a:tcPr/>
                </a:tc>
                <a:extLst>
                  <a:ext uri="{0D108BD9-81ED-4DB2-BD59-A6C34878D82A}">
                    <a16:rowId xmlns:a16="http://schemas.microsoft.com/office/drawing/2014/main" xmlns="" val="10002"/>
                  </a:ext>
                </a:extLst>
              </a:tr>
              <a:tr h="558449">
                <a:tc>
                  <a:txBody>
                    <a:bodyPr/>
                    <a:lstStyle/>
                    <a:p>
                      <a:r>
                        <a:rPr lang="en-GB" sz="3200" b="1" dirty="0" smtClean="0"/>
                        <a:t>Notice </a:t>
                      </a:r>
                      <a:endParaRPr lang="en-GB" sz="3200" b="1" dirty="0"/>
                    </a:p>
                  </a:txBody>
                  <a:tcPr/>
                </a:tc>
                <a:tc>
                  <a:txBody>
                    <a:bodyPr/>
                    <a:lstStyle/>
                    <a:p>
                      <a:endParaRPr lang="en-GB" b="1" dirty="0"/>
                    </a:p>
                  </a:txBody>
                  <a:tcPr/>
                </a:tc>
                <a:extLst>
                  <a:ext uri="{0D108BD9-81ED-4DB2-BD59-A6C34878D82A}">
                    <a16:rowId xmlns:a16="http://schemas.microsoft.com/office/drawing/2014/main" xmlns="" val="10003"/>
                  </a:ext>
                </a:extLst>
              </a:tr>
            </a:tbl>
          </a:graphicData>
        </a:graphic>
      </p:graphicFrame>
      <p:pic>
        <p:nvPicPr>
          <p:cNvPr id="7" name="Picture 2" descr="Image result for green ti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85426">
            <a:off x="10677960" y="4878862"/>
            <a:ext cx="556685" cy="637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7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019" y="2516765"/>
            <a:ext cx="10898779" cy="3046988"/>
          </a:xfrm>
          <a:prstGeom prst="rect">
            <a:avLst/>
          </a:prstGeom>
        </p:spPr>
        <p:txBody>
          <a:bodyPr wrap="square">
            <a:spAutoFit/>
          </a:bodyPr>
          <a:lstStyle/>
          <a:p>
            <a:r>
              <a:rPr lang="en-GB" sz="2400" dirty="0"/>
              <a:t>We know that sometimes people’s circumstances change and they can no longer look after their pet. At Blue Cross we never judge anyone for making the responsible decision to give up their animal and we’ll do what we can to help.</a:t>
            </a:r>
          </a:p>
          <a:p>
            <a:r>
              <a:rPr lang="en-GB" sz="2400" dirty="0"/>
              <a:t>No matter how desperate you’re feeling, please don’t dump or abandon your pet, even outside a Blue Cross centre. This is incredibly traumatic for them and also very dangerous – they could become seriously </a:t>
            </a:r>
            <a:r>
              <a:rPr lang="en-GB" sz="2400" dirty="0" smtClean="0"/>
              <a:t>ill, potentially die </a:t>
            </a:r>
            <a:r>
              <a:rPr lang="en-GB" sz="2400" dirty="0"/>
              <a:t>or they could escape and be hit by a car. It also means that even if they are found and brought to us, we won’t know their history, which makes it a lot harder to find them the right home.</a:t>
            </a:r>
          </a:p>
        </p:txBody>
      </p:sp>
      <p:sp>
        <p:nvSpPr>
          <p:cNvPr id="3" name="TextBox 2"/>
          <p:cNvSpPr txBox="1"/>
          <p:nvPr/>
        </p:nvSpPr>
        <p:spPr>
          <a:xfrm>
            <a:off x="99339" y="162609"/>
            <a:ext cx="767718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location (2 marks) </a:t>
            </a:r>
            <a:endParaRPr lang="en-GB" sz="4000" b="1" dirty="0"/>
          </a:p>
        </p:txBody>
      </p:sp>
      <p:sp>
        <p:nvSpPr>
          <p:cNvPr id="4" name="TextBox 3"/>
          <p:cNvSpPr txBox="1"/>
          <p:nvPr/>
        </p:nvSpPr>
        <p:spPr>
          <a:xfrm>
            <a:off x="99339" y="1219200"/>
            <a:ext cx="11876681" cy="461665"/>
          </a:xfrm>
          <a:prstGeom prst="rect">
            <a:avLst/>
          </a:prstGeom>
          <a:noFill/>
        </p:spPr>
        <p:txBody>
          <a:bodyPr wrap="square" rtlCol="0">
            <a:spAutoFit/>
          </a:bodyPr>
          <a:lstStyle/>
          <a:p>
            <a:r>
              <a:rPr lang="en-GB" sz="2400" dirty="0" smtClean="0"/>
              <a:t>Find two things the text says about what can happen to animals if they’re abandoned.</a:t>
            </a:r>
            <a:endParaRPr lang="en-GB" sz="2400" dirty="0"/>
          </a:p>
        </p:txBody>
      </p:sp>
      <p:cxnSp>
        <p:nvCxnSpPr>
          <p:cNvPr id="6" name="Straight Connector 5"/>
          <p:cNvCxnSpPr/>
          <p:nvPr/>
        </p:nvCxnSpPr>
        <p:spPr>
          <a:xfrm>
            <a:off x="2171014" y="4728862"/>
            <a:ext cx="3751991" cy="7895"/>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a:off x="6071568" y="4745338"/>
            <a:ext cx="1766392" cy="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8279028" y="4744994"/>
            <a:ext cx="2702024" cy="9268"/>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13" name="Straight Connector 12"/>
          <p:cNvCxnSpPr/>
          <p:nvPr/>
        </p:nvCxnSpPr>
        <p:spPr>
          <a:xfrm>
            <a:off x="455019" y="5107459"/>
            <a:ext cx="1835100" cy="8238"/>
          </a:xfrm>
          <a:prstGeom prst="line">
            <a:avLst/>
          </a:prstGeom>
          <a:ln w="381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32003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339" y="162609"/>
            <a:ext cx="9808059"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definition of term (1 mark) </a:t>
            </a:r>
            <a:endParaRPr lang="en-GB" sz="4000" b="1" dirty="0"/>
          </a:p>
        </p:txBody>
      </p:sp>
      <p:sp>
        <p:nvSpPr>
          <p:cNvPr id="3" name="Rectangle 2"/>
          <p:cNvSpPr/>
          <p:nvPr/>
        </p:nvSpPr>
        <p:spPr>
          <a:xfrm>
            <a:off x="99338" y="1008587"/>
            <a:ext cx="9808059" cy="369332"/>
          </a:xfrm>
          <a:prstGeom prst="rect">
            <a:avLst/>
          </a:prstGeom>
        </p:spPr>
        <p:txBody>
          <a:bodyPr wrap="square">
            <a:spAutoFit/>
          </a:bodyPr>
          <a:lstStyle/>
          <a:p>
            <a:r>
              <a:rPr lang="en-GB" dirty="0"/>
              <a:t>This passage is about a swimming race in the sea between two friends called Ian and Ollie</a:t>
            </a:r>
          </a:p>
        </p:txBody>
      </p:sp>
      <p:sp>
        <p:nvSpPr>
          <p:cNvPr id="4" name="Rectangle 3"/>
          <p:cNvSpPr/>
          <p:nvPr/>
        </p:nvSpPr>
        <p:spPr>
          <a:xfrm>
            <a:off x="187354" y="1755045"/>
            <a:ext cx="6096000" cy="3539430"/>
          </a:xfrm>
          <a:prstGeom prst="rect">
            <a:avLst/>
          </a:prstGeom>
        </p:spPr>
        <p:txBody>
          <a:bodyPr>
            <a:spAutoFit/>
          </a:bodyPr>
          <a:lstStyle/>
          <a:p>
            <a:r>
              <a:rPr lang="en-GB" sz="3200" dirty="0"/>
              <a:t>Ollie,’ I cried, the race forgotten, terrified I was going under. Panic should have meant an adrenalin surge but the gap remained the same and I </a:t>
            </a:r>
            <a:r>
              <a:rPr lang="en-GB" sz="3200" b="1" dirty="0"/>
              <a:t>subsided</a:t>
            </a:r>
            <a:r>
              <a:rPr lang="en-GB" sz="3200" dirty="0"/>
              <a:t> to a weary </a:t>
            </a:r>
            <a:r>
              <a:rPr lang="en-GB" sz="3200" dirty="0" err="1"/>
              <a:t>doggypaddle</a:t>
            </a:r>
            <a:r>
              <a:rPr lang="en-GB" sz="3200" dirty="0"/>
              <a:t>. Cold and exhausted and resigned to defeat</a:t>
            </a:r>
          </a:p>
        </p:txBody>
      </p:sp>
      <p:sp>
        <p:nvSpPr>
          <p:cNvPr id="5" name="TextBox 4"/>
          <p:cNvSpPr txBox="1"/>
          <p:nvPr/>
        </p:nvSpPr>
        <p:spPr>
          <a:xfrm>
            <a:off x="7435883" y="1653312"/>
            <a:ext cx="3721768"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3600" dirty="0" smtClean="0"/>
              <a:t>Select the correct definition for the term ‘</a:t>
            </a:r>
            <a:r>
              <a:rPr lang="en-GB" sz="3600" b="1" dirty="0"/>
              <a:t>subsided</a:t>
            </a:r>
            <a:r>
              <a:rPr lang="en-GB" sz="3600" dirty="0"/>
              <a:t> </a:t>
            </a:r>
            <a:r>
              <a:rPr lang="en-GB" sz="3600" b="1" i="1" dirty="0" smtClean="0"/>
              <a:t>’</a:t>
            </a:r>
            <a:endParaRPr lang="en-GB" sz="3600" dirty="0"/>
          </a:p>
        </p:txBody>
      </p:sp>
      <p:graphicFrame>
        <p:nvGraphicFramePr>
          <p:cNvPr id="6" name="Table 5"/>
          <p:cNvGraphicFramePr>
            <a:graphicFrameLocks noGrp="1"/>
          </p:cNvGraphicFramePr>
          <p:nvPr>
            <p:extLst>
              <p:ext uri="{D42A27DB-BD31-4B8C-83A1-F6EECF244321}">
                <p14:modId xmlns:p14="http://schemas.microsoft.com/office/powerpoint/2010/main" val="3782822589"/>
              </p:ext>
            </p:extLst>
          </p:nvPr>
        </p:nvGraphicFramePr>
        <p:xfrm>
          <a:off x="6914293" y="3854426"/>
          <a:ext cx="4832059" cy="2316480"/>
        </p:xfrm>
        <a:graphic>
          <a:graphicData uri="http://schemas.openxmlformats.org/drawingml/2006/table">
            <a:tbl>
              <a:tblPr firstRow="1" bandRow="1">
                <a:tableStyleId>{5940675A-B579-460E-94D1-54222C63F5DA}</a:tableStyleId>
              </a:tblPr>
              <a:tblGrid>
                <a:gridCol w="3521378">
                  <a:extLst>
                    <a:ext uri="{9D8B030D-6E8A-4147-A177-3AD203B41FA5}">
                      <a16:colId xmlns:a16="http://schemas.microsoft.com/office/drawing/2014/main" xmlns="" val="20000"/>
                    </a:ext>
                  </a:extLst>
                </a:gridCol>
                <a:gridCol w="1310681">
                  <a:extLst>
                    <a:ext uri="{9D8B030D-6E8A-4147-A177-3AD203B41FA5}">
                      <a16:colId xmlns:a16="http://schemas.microsoft.com/office/drawing/2014/main" xmlns="" val="20001"/>
                    </a:ext>
                  </a:extLst>
                </a:gridCol>
              </a:tblGrid>
              <a:tr h="558449">
                <a:tc>
                  <a:txBody>
                    <a:bodyPr/>
                    <a:lstStyle/>
                    <a:p>
                      <a:r>
                        <a:rPr lang="en-GB" sz="3200" b="1" dirty="0" smtClean="0"/>
                        <a:t>Lessen </a:t>
                      </a:r>
                      <a:endParaRPr lang="en-GB" sz="3200" b="1" dirty="0"/>
                    </a:p>
                  </a:txBody>
                  <a:tcPr/>
                </a:tc>
                <a:tc>
                  <a:txBody>
                    <a:bodyPr/>
                    <a:lstStyle/>
                    <a:p>
                      <a:endParaRPr lang="en-GB" b="1"/>
                    </a:p>
                  </a:txBody>
                  <a:tcPr/>
                </a:tc>
                <a:extLst>
                  <a:ext uri="{0D108BD9-81ED-4DB2-BD59-A6C34878D82A}">
                    <a16:rowId xmlns:a16="http://schemas.microsoft.com/office/drawing/2014/main" xmlns="" val="10000"/>
                  </a:ext>
                </a:extLst>
              </a:tr>
              <a:tr h="558449">
                <a:tc>
                  <a:txBody>
                    <a:bodyPr/>
                    <a:lstStyle/>
                    <a:p>
                      <a:r>
                        <a:rPr lang="en-GB" sz="3200" b="1" dirty="0" smtClean="0"/>
                        <a:t>start</a:t>
                      </a:r>
                      <a:endParaRPr lang="en-GB" sz="3200" b="1" dirty="0"/>
                    </a:p>
                  </a:txBody>
                  <a:tcPr/>
                </a:tc>
                <a:tc>
                  <a:txBody>
                    <a:bodyPr/>
                    <a:lstStyle/>
                    <a:p>
                      <a:endParaRPr lang="en-GB" b="1"/>
                    </a:p>
                  </a:txBody>
                  <a:tcPr/>
                </a:tc>
                <a:extLst>
                  <a:ext uri="{0D108BD9-81ED-4DB2-BD59-A6C34878D82A}">
                    <a16:rowId xmlns:a16="http://schemas.microsoft.com/office/drawing/2014/main" xmlns="" val="10001"/>
                  </a:ext>
                </a:extLst>
              </a:tr>
              <a:tr h="558449">
                <a:tc>
                  <a:txBody>
                    <a:bodyPr/>
                    <a:lstStyle/>
                    <a:p>
                      <a:r>
                        <a:rPr lang="en-GB" sz="3200" b="1" dirty="0" smtClean="0"/>
                        <a:t>Intensify </a:t>
                      </a:r>
                      <a:endParaRPr lang="en-GB" sz="3200" b="1" dirty="0"/>
                    </a:p>
                  </a:txBody>
                  <a:tcPr/>
                </a:tc>
                <a:tc>
                  <a:txBody>
                    <a:bodyPr/>
                    <a:lstStyle/>
                    <a:p>
                      <a:endParaRPr lang="en-GB" b="1"/>
                    </a:p>
                  </a:txBody>
                  <a:tcPr/>
                </a:tc>
                <a:extLst>
                  <a:ext uri="{0D108BD9-81ED-4DB2-BD59-A6C34878D82A}">
                    <a16:rowId xmlns:a16="http://schemas.microsoft.com/office/drawing/2014/main" xmlns="" val="10002"/>
                  </a:ext>
                </a:extLst>
              </a:tr>
              <a:tr h="558449">
                <a:tc>
                  <a:txBody>
                    <a:bodyPr/>
                    <a:lstStyle/>
                    <a:p>
                      <a:r>
                        <a:rPr lang="en-GB" sz="3200" b="1" dirty="0" smtClean="0"/>
                        <a:t>Increase </a:t>
                      </a:r>
                      <a:endParaRPr lang="en-GB" sz="3200" b="1" dirty="0"/>
                    </a:p>
                  </a:txBody>
                  <a:tcPr/>
                </a:tc>
                <a:tc>
                  <a:txBody>
                    <a:bodyPr/>
                    <a:lstStyle/>
                    <a:p>
                      <a:endParaRPr lang="en-GB" b="1" dirty="0"/>
                    </a:p>
                  </a:txBody>
                  <a:tcPr/>
                </a:tc>
                <a:extLst>
                  <a:ext uri="{0D108BD9-81ED-4DB2-BD59-A6C34878D82A}">
                    <a16:rowId xmlns:a16="http://schemas.microsoft.com/office/drawing/2014/main" xmlns="" val="10003"/>
                  </a:ext>
                </a:extLst>
              </a:tr>
            </a:tbl>
          </a:graphicData>
        </a:graphic>
      </p:graphicFrame>
      <p:pic>
        <p:nvPicPr>
          <p:cNvPr id="7" name="Picture 2" descr="Image result for green ti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85426">
            <a:off x="10761848" y="3821560"/>
            <a:ext cx="556685" cy="637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68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338" y="162609"/>
            <a:ext cx="11317961"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editing and proof reading (5 marks) </a:t>
            </a:r>
            <a:endParaRPr lang="en-GB" sz="4000" b="1" dirty="0"/>
          </a:p>
        </p:txBody>
      </p:sp>
      <p:sp>
        <p:nvSpPr>
          <p:cNvPr id="4" name="Rectangle 3"/>
          <p:cNvSpPr/>
          <p:nvPr/>
        </p:nvSpPr>
        <p:spPr>
          <a:xfrm>
            <a:off x="746620" y="1599281"/>
            <a:ext cx="10268125" cy="4401205"/>
          </a:xfrm>
          <a:prstGeom prst="rect">
            <a:avLst/>
          </a:prstGeom>
        </p:spPr>
        <p:txBody>
          <a:bodyPr wrap="square">
            <a:spAutoFit/>
          </a:bodyPr>
          <a:lstStyle/>
          <a:p>
            <a:r>
              <a:rPr lang="en-GB" sz="2800" dirty="0"/>
              <a:t>Skipton is a traditional market town at the southern end of the Yorkshire </a:t>
            </a:r>
            <a:r>
              <a:rPr lang="en-GB" sz="2800" dirty="0" smtClean="0"/>
              <a:t>dales </a:t>
            </a:r>
            <a:r>
              <a:rPr lang="en-GB" sz="2800" dirty="0"/>
              <a:t>National Park, on the River </a:t>
            </a:r>
            <a:r>
              <a:rPr lang="en-GB" sz="2800" dirty="0" err="1"/>
              <a:t>Aire</a:t>
            </a:r>
            <a:r>
              <a:rPr lang="en-GB" sz="2800" dirty="0"/>
              <a:t> and also on the Leeds-Liverpool Canal. It developed around Skipton Castle, a Norman castle that is still the most impressive feature of the town. In the nineteenth century, S</a:t>
            </a:r>
            <a:r>
              <a:rPr lang="en-GB" sz="2800" dirty="0" smtClean="0"/>
              <a:t>kipton </a:t>
            </a:r>
            <a:r>
              <a:rPr lang="en-GB" sz="2800" dirty="0"/>
              <a:t>developed into an important industrial centre producing cotton and wool. After the cotton and wool </a:t>
            </a:r>
            <a:r>
              <a:rPr lang="en-GB" sz="2800" dirty="0" smtClean="0"/>
              <a:t>mill’s </a:t>
            </a:r>
            <a:r>
              <a:rPr lang="en-GB" sz="2800" dirty="0"/>
              <a:t>closed, </a:t>
            </a:r>
            <a:r>
              <a:rPr lang="en-GB" sz="2800" dirty="0" smtClean="0"/>
              <a:t>it’s </a:t>
            </a:r>
            <a:r>
              <a:rPr lang="en-GB" sz="2800" dirty="0"/>
              <a:t>most important industry became tourism. Today this beautiful town is full of places to visit and areas to explore. The town </a:t>
            </a:r>
            <a:r>
              <a:rPr lang="en-GB" sz="2800" dirty="0" err="1" smtClean="0"/>
              <a:t>center</a:t>
            </a:r>
            <a:r>
              <a:rPr lang="en-GB" sz="2800" dirty="0" smtClean="0"/>
              <a:t> </a:t>
            </a:r>
            <a:r>
              <a:rPr lang="en-GB" sz="2800" dirty="0"/>
              <a:t>with its </a:t>
            </a:r>
            <a:r>
              <a:rPr lang="en-GB" sz="2800" dirty="0" err="1" smtClean="0"/>
              <a:t>atractive</a:t>
            </a:r>
            <a:r>
              <a:rPr lang="en-GB" sz="2800" dirty="0" smtClean="0"/>
              <a:t> </a:t>
            </a:r>
            <a:r>
              <a:rPr lang="en-GB" sz="2800" dirty="0"/>
              <a:t>cobbled streets is based around the canal, the castle and a thriving market right at its </a:t>
            </a:r>
            <a:r>
              <a:rPr lang="en-GB" sz="2800" dirty="0" smtClean="0"/>
              <a:t>centre.</a:t>
            </a:r>
            <a:endParaRPr lang="en-GB" sz="2800" dirty="0"/>
          </a:p>
        </p:txBody>
      </p:sp>
      <p:sp>
        <p:nvSpPr>
          <p:cNvPr id="5" name="TextBox 4"/>
          <p:cNvSpPr txBox="1"/>
          <p:nvPr/>
        </p:nvSpPr>
        <p:spPr>
          <a:xfrm>
            <a:off x="99339" y="947956"/>
            <a:ext cx="6939024" cy="400110"/>
          </a:xfrm>
          <a:prstGeom prst="rect">
            <a:avLst/>
          </a:prstGeom>
          <a:noFill/>
        </p:spPr>
        <p:txBody>
          <a:bodyPr wrap="square" rtlCol="0">
            <a:spAutoFit/>
          </a:bodyPr>
          <a:lstStyle/>
          <a:p>
            <a:r>
              <a:rPr lang="en-GB" sz="2000" b="1" dirty="0" smtClean="0"/>
              <a:t>Correct the 5 mistakes </a:t>
            </a:r>
            <a:endParaRPr lang="en-GB" sz="2000" b="1" dirty="0"/>
          </a:p>
        </p:txBody>
      </p:sp>
      <p:sp>
        <p:nvSpPr>
          <p:cNvPr id="6" name="Oval 5"/>
          <p:cNvSpPr/>
          <p:nvPr/>
        </p:nvSpPr>
        <p:spPr>
          <a:xfrm>
            <a:off x="2130804" y="2063692"/>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114026" y="2035422"/>
            <a:ext cx="335559" cy="523220"/>
          </a:xfrm>
          <a:prstGeom prst="rect">
            <a:avLst/>
          </a:prstGeom>
          <a:noFill/>
        </p:spPr>
        <p:txBody>
          <a:bodyPr wrap="square" rtlCol="0">
            <a:spAutoFit/>
          </a:bodyPr>
          <a:lstStyle/>
          <a:p>
            <a:r>
              <a:rPr lang="en-GB" sz="2800" b="1" dirty="0" smtClean="0">
                <a:solidFill>
                  <a:srgbClr val="FF0000"/>
                </a:solidFill>
              </a:rPr>
              <a:t>D</a:t>
            </a:r>
            <a:endParaRPr lang="en-GB" sz="2800" b="1" dirty="0">
              <a:solidFill>
                <a:srgbClr val="FF0000"/>
              </a:solidFill>
            </a:endParaRPr>
          </a:p>
        </p:txBody>
      </p:sp>
      <p:sp>
        <p:nvSpPr>
          <p:cNvPr id="8" name="Oval 7"/>
          <p:cNvSpPr/>
          <p:nvPr/>
        </p:nvSpPr>
        <p:spPr>
          <a:xfrm>
            <a:off x="9002786" y="3675777"/>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9111842" y="3697841"/>
            <a:ext cx="335559" cy="369332"/>
          </a:xfrm>
          <a:prstGeom prst="rect">
            <a:avLst/>
          </a:prstGeom>
          <a:noFill/>
        </p:spPr>
        <p:txBody>
          <a:bodyPr wrap="square" rtlCol="0">
            <a:spAutoFit/>
          </a:bodyPr>
          <a:lstStyle/>
          <a:p>
            <a:r>
              <a:rPr lang="en-GB" b="1" dirty="0">
                <a:solidFill>
                  <a:srgbClr val="FF0000"/>
                </a:solidFill>
              </a:rPr>
              <a:t>X</a:t>
            </a:r>
          </a:p>
        </p:txBody>
      </p:sp>
      <p:sp>
        <p:nvSpPr>
          <p:cNvPr id="10" name="Oval 9"/>
          <p:cNvSpPr/>
          <p:nvPr/>
        </p:nvSpPr>
        <p:spPr>
          <a:xfrm>
            <a:off x="9373298" y="4611491"/>
            <a:ext cx="2463567" cy="5393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0424017" y="4579001"/>
            <a:ext cx="1533789" cy="523220"/>
          </a:xfrm>
          <a:prstGeom prst="rect">
            <a:avLst/>
          </a:prstGeom>
          <a:noFill/>
        </p:spPr>
        <p:txBody>
          <a:bodyPr wrap="square" rtlCol="0">
            <a:spAutoFit/>
          </a:bodyPr>
          <a:lstStyle/>
          <a:p>
            <a:r>
              <a:rPr lang="en-GB" sz="2800" b="1" dirty="0" smtClean="0">
                <a:solidFill>
                  <a:srgbClr val="FF0000"/>
                </a:solidFill>
              </a:rPr>
              <a:t>centre</a:t>
            </a:r>
            <a:endParaRPr lang="en-GB" sz="2800" b="1" dirty="0">
              <a:solidFill>
                <a:srgbClr val="FF0000"/>
              </a:solidFill>
            </a:endParaRPr>
          </a:p>
        </p:txBody>
      </p:sp>
      <p:sp>
        <p:nvSpPr>
          <p:cNvPr id="12" name="Oval 11"/>
          <p:cNvSpPr/>
          <p:nvPr/>
        </p:nvSpPr>
        <p:spPr>
          <a:xfrm>
            <a:off x="833307" y="4101732"/>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942363" y="4123796"/>
            <a:ext cx="335559" cy="369332"/>
          </a:xfrm>
          <a:prstGeom prst="rect">
            <a:avLst/>
          </a:prstGeom>
          <a:noFill/>
        </p:spPr>
        <p:txBody>
          <a:bodyPr wrap="square" rtlCol="0">
            <a:spAutoFit/>
          </a:bodyPr>
          <a:lstStyle/>
          <a:p>
            <a:r>
              <a:rPr lang="en-GB" b="1" dirty="0">
                <a:solidFill>
                  <a:srgbClr val="FF0000"/>
                </a:solidFill>
              </a:rPr>
              <a:t>X</a:t>
            </a:r>
          </a:p>
        </p:txBody>
      </p:sp>
      <p:sp>
        <p:nvSpPr>
          <p:cNvPr id="14" name="Oval 13"/>
          <p:cNvSpPr/>
          <p:nvPr/>
        </p:nvSpPr>
        <p:spPr>
          <a:xfrm>
            <a:off x="1870046" y="4924338"/>
            <a:ext cx="1461082" cy="6480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114376" y="4895583"/>
            <a:ext cx="335559" cy="461665"/>
          </a:xfrm>
          <a:prstGeom prst="rect">
            <a:avLst/>
          </a:prstGeom>
          <a:noFill/>
        </p:spPr>
        <p:txBody>
          <a:bodyPr wrap="square" rtlCol="0">
            <a:spAutoFit/>
          </a:bodyPr>
          <a:lstStyle/>
          <a:p>
            <a:r>
              <a:rPr lang="en-GB" sz="2400" b="1" dirty="0" smtClean="0">
                <a:solidFill>
                  <a:srgbClr val="FF0000"/>
                </a:solidFill>
              </a:rPr>
              <a:t>t</a:t>
            </a:r>
            <a:endParaRPr lang="en-GB" sz="2400" b="1" dirty="0">
              <a:solidFill>
                <a:srgbClr val="FF0000"/>
              </a:solidFill>
            </a:endParaRPr>
          </a:p>
        </p:txBody>
      </p:sp>
    </p:spTree>
    <p:extLst>
      <p:ext uri="{BB962C8B-B14F-4D97-AF65-F5344CB8AC3E}">
        <p14:creationId xmlns:p14="http://schemas.microsoft.com/office/powerpoint/2010/main" val="224243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animBg="1"/>
      <p:bldP spid="13" grpId="0"/>
      <p:bldP spid="14"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338" y="162609"/>
            <a:ext cx="11398821"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4000" b="1" dirty="0" smtClean="0"/>
              <a:t>Question Type – editing and proof reading (5 marks) </a:t>
            </a:r>
            <a:endParaRPr lang="en-GB" sz="4000" b="1" dirty="0"/>
          </a:p>
        </p:txBody>
      </p:sp>
      <p:sp>
        <p:nvSpPr>
          <p:cNvPr id="3" name="TextBox 2"/>
          <p:cNvSpPr txBox="1"/>
          <p:nvPr/>
        </p:nvSpPr>
        <p:spPr>
          <a:xfrm>
            <a:off x="99339" y="947956"/>
            <a:ext cx="6939024" cy="400110"/>
          </a:xfrm>
          <a:prstGeom prst="rect">
            <a:avLst/>
          </a:prstGeom>
          <a:noFill/>
        </p:spPr>
        <p:txBody>
          <a:bodyPr wrap="square" rtlCol="0">
            <a:spAutoFit/>
          </a:bodyPr>
          <a:lstStyle/>
          <a:p>
            <a:r>
              <a:rPr lang="en-GB" sz="2000" b="1" dirty="0" smtClean="0"/>
              <a:t>Correct the 5 mistakes </a:t>
            </a:r>
            <a:endParaRPr lang="en-GB" sz="2000" b="1" dirty="0"/>
          </a:p>
        </p:txBody>
      </p:sp>
      <p:sp>
        <p:nvSpPr>
          <p:cNvPr id="4" name="Rectangle 3"/>
          <p:cNvSpPr/>
          <p:nvPr/>
        </p:nvSpPr>
        <p:spPr>
          <a:xfrm>
            <a:off x="355134" y="1557498"/>
            <a:ext cx="11313952" cy="4031873"/>
          </a:xfrm>
          <a:prstGeom prst="rect">
            <a:avLst/>
          </a:prstGeom>
        </p:spPr>
        <p:txBody>
          <a:bodyPr wrap="square">
            <a:spAutoFit/>
          </a:bodyPr>
          <a:lstStyle/>
          <a:p>
            <a:r>
              <a:rPr lang="en-GB" sz="3200" dirty="0"/>
              <a:t>Thorpe Park – Rollercoaster Central, the thrill capital of </a:t>
            </a:r>
            <a:r>
              <a:rPr lang="en-GB" sz="3200" dirty="0" err="1" smtClean="0"/>
              <a:t>england</a:t>
            </a:r>
            <a:r>
              <a:rPr lang="en-GB" sz="3200" dirty="0"/>
              <a:t>, the most terrifying location inside the M25 – holds a special place in the affections of all teenagers in the south-east of England, and a kind of horrified fascination for </a:t>
            </a:r>
            <a:r>
              <a:rPr lang="en-GB" sz="3200" dirty="0" smtClean="0"/>
              <a:t>there </a:t>
            </a:r>
            <a:r>
              <a:rPr lang="en-GB" sz="3200" dirty="0"/>
              <a:t>parents. </a:t>
            </a:r>
            <a:r>
              <a:rPr lang="en-GB" sz="3200" dirty="0" smtClean="0"/>
              <a:t>Its </a:t>
            </a:r>
            <a:r>
              <a:rPr lang="en-GB" sz="3200" dirty="0"/>
              <a:t>where the teens want to go for their first independent day out and, although their </a:t>
            </a:r>
            <a:r>
              <a:rPr lang="en-GB" sz="3200" dirty="0" smtClean="0"/>
              <a:t>parent’s </a:t>
            </a:r>
            <a:r>
              <a:rPr lang="en-GB" sz="3200" dirty="0"/>
              <a:t>may wonder why, they are unlikely to issue a blanket ban. The high-speed rides are billed as scary – and most are </a:t>
            </a:r>
            <a:r>
              <a:rPr lang="en-GB" sz="3200" dirty="0" err="1" smtClean="0"/>
              <a:t>certainely</a:t>
            </a:r>
            <a:r>
              <a:rPr lang="en-GB" sz="3200" dirty="0" smtClean="0"/>
              <a:t> </a:t>
            </a:r>
            <a:r>
              <a:rPr lang="en-GB" sz="3200" dirty="0"/>
              <a:t>that – but it’s a pretty safe destination.</a:t>
            </a:r>
          </a:p>
        </p:txBody>
      </p:sp>
      <p:sp>
        <p:nvSpPr>
          <p:cNvPr id="5" name="Oval 4"/>
          <p:cNvSpPr/>
          <p:nvPr/>
        </p:nvSpPr>
        <p:spPr>
          <a:xfrm>
            <a:off x="9487949" y="1661021"/>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496338" y="1615973"/>
            <a:ext cx="335559" cy="523220"/>
          </a:xfrm>
          <a:prstGeom prst="rect">
            <a:avLst/>
          </a:prstGeom>
          <a:noFill/>
        </p:spPr>
        <p:txBody>
          <a:bodyPr wrap="square" rtlCol="0">
            <a:spAutoFit/>
          </a:bodyPr>
          <a:lstStyle/>
          <a:p>
            <a:r>
              <a:rPr lang="en-GB" sz="2800" b="1" dirty="0">
                <a:solidFill>
                  <a:srgbClr val="FF0000"/>
                </a:solidFill>
              </a:rPr>
              <a:t>E</a:t>
            </a:r>
          </a:p>
        </p:txBody>
      </p:sp>
      <p:sp>
        <p:nvSpPr>
          <p:cNvPr id="7" name="Oval 6"/>
          <p:cNvSpPr/>
          <p:nvPr/>
        </p:nvSpPr>
        <p:spPr>
          <a:xfrm>
            <a:off x="6167307" y="3088547"/>
            <a:ext cx="602609" cy="5271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158918" y="3026720"/>
            <a:ext cx="430435" cy="584775"/>
          </a:xfrm>
          <a:prstGeom prst="rect">
            <a:avLst/>
          </a:prstGeom>
          <a:noFill/>
        </p:spPr>
        <p:txBody>
          <a:bodyPr wrap="square" rtlCol="0">
            <a:spAutoFit/>
          </a:bodyPr>
          <a:lstStyle/>
          <a:p>
            <a:r>
              <a:rPr lang="en-GB" sz="3200" b="1" dirty="0" err="1" smtClean="0">
                <a:solidFill>
                  <a:srgbClr val="FF0000"/>
                </a:solidFill>
              </a:rPr>
              <a:t>ir</a:t>
            </a:r>
            <a:endParaRPr lang="en-GB" sz="3200" b="1" dirty="0">
              <a:solidFill>
                <a:srgbClr val="FF0000"/>
              </a:solidFill>
            </a:endParaRPr>
          </a:p>
        </p:txBody>
      </p:sp>
      <p:sp>
        <p:nvSpPr>
          <p:cNvPr id="9" name="Oval 8"/>
          <p:cNvSpPr/>
          <p:nvPr/>
        </p:nvSpPr>
        <p:spPr>
          <a:xfrm>
            <a:off x="8138720" y="3074623"/>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8230999" y="3012797"/>
            <a:ext cx="402671" cy="523220"/>
          </a:xfrm>
          <a:prstGeom prst="rect">
            <a:avLst/>
          </a:prstGeom>
          <a:noFill/>
        </p:spPr>
        <p:txBody>
          <a:bodyPr wrap="square" rtlCol="0">
            <a:spAutoFit/>
          </a:bodyPr>
          <a:lstStyle/>
          <a:p>
            <a:r>
              <a:rPr lang="en-GB" sz="2800" b="1" dirty="0" smtClean="0">
                <a:solidFill>
                  <a:srgbClr val="FF0000"/>
                </a:solidFill>
              </a:rPr>
              <a:t>’</a:t>
            </a:r>
            <a:endParaRPr lang="en-GB" sz="2800" b="1" dirty="0">
              <a:solidFill>
                <a:srgbClr val="FF0000"/>
              </a:solidFill>
            </a:endParaRPr>
          </a:p>
        </p:txBody>
      </p:sp>
      <p:sp>
        <p:nvSpPr>
          <p:cNvPr id="13" name="Oval 12"/>
          <p:cNvSpPr/>
          <p:nvPr/>
        </p:nvSpPr>
        <p:spPr>
          <a:xfrm>
            <a:off x="1328257" y="3975897"/>
            <a:ext cx="469783" cy="494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437313" y="3997961"/>
            <a:ext cx="335559" cy="369332"/>
          </a:xfrm>
          <a:prstGeom prst="rect">
            <a:avLst/>
          </a:prstGeom>
          <a:noFill/>
        </p:spPr>
        <p:txBody>
          <a:bodyPr wrap="square" rtlCol="0">
            <a:spAutoFit/>
          </a:bodyPr>
          <a:lstStyle/>
          <a:p>
            <a:r>
              <a:rPr lang="en-GB" b="1" dirty="0">
                <a:solidFill>
                  <a:srgbClr val="FF0000"/>
                </a:solidFill>
              </a:rPr>
              <a:t>X</a:t>
            </a:r>
          </a:p>
        </p:txBody>
      </p:sp>
      <p:sp>
        <p:nvSpPr>
          <p:cNvPr id="15" name="Oval 14"/>
          <p:cNvSpPr/>
          <p:nvPr/>
        </p:nvSpPr>
        <p:spPr>
          <a:xfrm>
            <a:off x="9313875" y="4470847"/>
            <a:ext cx="2734811" cy="11185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10605780" y="4791981"/>
            <a:ext cx="1784760" cy="523220"/>
          </a:xfrm>
          <a:prstGeom prst="rect">
            <a:avLst/>
          </a:prstGeom>
          <a:noFill/>
        </p:spPr>
        <p:txBody>
          <a:bodyPr wrap="square" rtlCol="0">
            <a:spAutoFit/>
          </a:bodyPr>
          <a:lstStyle/>
          <a:p>
            <a:r>
              <a:rPr lang="en-GB" sz="2800" b="1" dirty="0" smtClean="0">
                <a:solidFill>
                  <a:srgbClr val="FF0000"/>
                </a:solidFill>
              </a:rPr>
              <a:t>certainly</a:t>
            </a:r>
            <a:endParaRPr lang="en-GB" sz="2800" b="1" dirty="0">
              <a:solidFill>
                <a:srgbClr val="FF0000"/>
              </a:solidFill>
            </a:endParaRPr>
          </a:p>
        </p:txBody>
      </p:sp>
    </p:spTree>
    <p:extLst>
      <p:ext uri="{BB962C8B-B14F-4D97-AF65-F5344CB8AC3E}">
        <p14:creationId xmlns:p14="http://schemas.microsoft.com/office/powerpoint/2010/main" val="171756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3" grpId="0" animBg="1"/>
      <p:bldP spid="14" grpId="0"/>
      <p:bldP spid="15" grpId="0" animBg="1"/>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2167</Words>
  <Application>Microsoft Office PowerPoint</Application>
  <PresentationFormat>Custom</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Pallett</dc:creator>
  <cp:lastModifiedBy>Jennifer Ellison</cp:lastModifiedBy>
  <cp:revision>20</cp:revision>
  <dcterms:created xsi:type="dcterms:W3CDTF">2016-10-07T10:59:16Z</dcterms:created>
  <dcterms:modified xsi:type="dcterms:W3CDTF">2019-07-16T08:04:35Z</dcterms:modified>
</cp:coreProperties>
</file>